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59"/>
  </p:handoutMasterIdLst>
  <p:sldIdLst>
    <p:sldId id="257" r:id="rId2"/>
    <p:sldId id="520" r:id="rId3"/>
    <p:sldId id="259" r:id="rId4"/>
    <p:sldId id="473" r:id="rId5"/>
    <p:sldId id="296" r:id="rId6"/>
    <p:sldId id="416" r:id="rId7"/>
    <p:sldId id="418" r:id="rId8"/>
    <p:sldId id="571" r:id="rId9"/>
    <p:sldId id="419" r:id="rId10"/>
    <p:sldId id="420" r:id="rId11"/>
    <p:sldId id="421" r:id="rId12"/>
    <p:sldId id="264" r:id="rId13"/>
    <p:sldId id="422" r:id="rId14"/>
    <p:sldId id="433" r:id="rId15"/>
    <p:sldId id="423" r:id="rId16"/>
    <p:sldId id="572" r:id="rId17"/>
    <p:sldId id="358" r:id="rId18"/>
    <p:sldId id="467" r:id="rId19"/>
    <p:sldId id="529" r:id="rId20"/>
    <p:sldId id="567" r:id="rId21"/>
    <p:sldId id="557" r:id="rId22"/>
    <p:sldId id="558" r:id="rId23"/>
    <p:sldId id="565" r:id="rId24"/>
    <p:sldId id="540" r:id="rId25"/>
    <p:sldId id="309" r:id="rId26"/>
    <p:sldId id="451" r:id="rId27"/>
    <p:sldId id="452" r:id="rId28"/>
    <p:sldId id="573" r:id="rId29"/>
    <p:sldId id="574" r:id="rId30"/>
    <p:sldId id="310" r:id="rId31"/>
    <p:sldId id="553" r:id="rId32"/>
    <p:sldId id="552" r:id="rId33"/>
    <p:sldId id="554" r:id="rId34"/>
    <p:sldId id="556" r:id="rId35"/>
    <p:sldId id="535" r:id="rId36"/>
    <p:sldId id="537" r:id="rId37"/>
    <p:sldId id="560" r:id="rId38"/>
    <p:sldId id="561" r:id="rId39"/>
    <p:sldId id="562" r:id="rId40"/>
    <p:sldId id="564" r:id="rId41"/>
    <p:sldId id="568" r:id="rId42"/>
    <p:sldId id="569" r:id="rId43"/>
    <p:sldId id="570" r:id="rId44"/>
    <p:sldId id="409" r:id="rId45"/>
    <p:sldId id="410" r:id="rId46"/>
    <p:sldId id="411" r:id="rId47"/>
    <p:sldId id="413" r:id="rId48"/>
    <p:sldId id="453" r:id="rId49"/>
    <p:sldId id="455" r:id="rId50"/>
    <p:sldId id="481" r:id="rId51"/>
    <p:sldId id="464" r:id="rId52"/>
    <p:sldId id="482" r:id="rId53"/>
    <p:sldId id="491" r:id="rId54"/>
    <p:sldId id="494" r:id="rId55"/>
    <p:sldId id="515" r:id="rId56"/>
    <p:sldId id="347" r:id="rId57"/>
    <p:sldId id="283" r:id="rId58"/>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C68F3D9-F76A-F449-93E8-F3929D579389}">
          <p14:sldIdLst>
            <p14:sldId id="257"/>
            <p14:sldId id="520"/>
          </p14:sldIdLst>
        </p14:section>
        <p14:section name="Strongly and Weakly Related Points" id="{DC1B9601-5D9A-DA46-9EDF-FC23AE83ABDE}">
          <p14:sldIdLst>
            <p14:sldId id="259"/>
            <p14:sldId id="473"/>
            <p14:sldId id="296"/>
            <p14:sldId id="416"/>
            <p14:sldId id="418"/>
            <p14:sldId id="571"/>
            <p14:sldId id="419"/>
            <p14:sldId id="420"/>
            <p14:sldId id="421"/>
            <p14:sldId id="264"/>
            <p14:sldId id="422"/>
          </p14:sldIdLst>
        </p14:section>
        <p14:section name="Toroids" id="{5488384A-FB1E-A842-879E-4A6D6B40DA0C}">
          <p14:sldIdLst>
            <p14:sldId id="433"/>
            <p14:sldId id="423"/>
            <p14:sldId id="572"/>
            <p14:sldId id="358"/>
            <p14:sldId id="467"/>
            <p14:sldId id="529"/>
            <p14:sldId id="567"/>
            <p14:sldId id="557"/>
            <p14:sldId id="558"/>
            <p14:sldId id="565"/>
            <p14:sldId id="540"/>
          </p14:sldIdLst>
        </p14:section>
        <p14:section name="Applying Basic Algebraic Geometry" id="{2FA9B189-5693-DD45-A4D6-52C4312D3A3F}">
          <p14:sldIdLst>
            <p14:sldId id="309"/>
            <p14:sldId id="451"/>
            <p14:sldId id="452"/>
            <p14:sldId id="573"/>
            <p14:sldId id="574"/>
            <p14:sldId id="310"/>
            <p14:sldId id="553"/>
            <p14:sldId id="552"/>
            <p14:sldId id="554"/>
            <p14:sldId id="556"/>
            <p14:sldId id="535"/>
            <p14:sldId id="537"/>
          </p14:sldIdLst>
        </p14:section>
        <p14:section name="Counting and Finding Related Points" id="{D8D2436B-170C-0642-9978-69D8992B8446}">
          <p14:sldIdLst>
            <p14:sldId id="560"/>
            <p14:sldId id="561"/>
            <p14:sldId id="562"/>
            <p14:sldId id="564"/>
            <p14:sldId id="568"/>
            <p14:sldId id="569"/>
            <p14:sldId id="570"/>
          </p14:sldIdLst>
        </p14:section>
        <p14:section name="More Algebraic Geometry" id="{FB8CD10F-EB4A-4A4A-AA20-5246C950DCD0}">
          <p14:sldIdLst>
            <p14:sldId id="409"/>
            <p14:sldId id="410"/>
            <p14:sldId id="411"/>
            <p14:sldId id="413"/>
            <p14:sldId id="453"/>
            <p14:sldId id="455"/>
            <p14:sldId id="481"/>
            <p14:sldId id="464"/>
            <p14:sldId id="482"/>
            <p14:sldId id="491"/>
            <p14:sldId id="494"/>
          </p14:sldIdLst>
        </p14:section>
        <p14:section name="Some Closing Questins" id="{3CA321BA-2B67-404E-ABCD-D2B61539270A}">
          <p14:sldIdLst>
            <p14:sldId id="515"/>
          </p14:sldIdLst>
        </p14:section>
        <p14:section name="References" id="{AC0F212D-1366-7448-991B-639E7D636693}">
          <p14:sldIdLst>
            <p14:sldId id="347"/>
            <p14:sldId id="28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8822" autoAdjust="0"/>
    <p:restoredTop sz="86385"/>
  </p:normalViewPr>
  <p:slideViewPr>
    <p:cSldViewPr snapToGrid="0" snapToObjects="1">
      <p:cViewPr varScale="1">
        <p:scale>
          <a:sx n="74" d="100"/>
          <a:sy n="74" d="100"/>
        </p:scale>
        <p:origin x="208" y="920"/>
      </p:cViewPr>
      <p:guideLst/>
    </p:cSldViewPr>
  </p:slideViewPr>
  <p:outlineViewPr>
    <p:cViewPr>
      <p:scale>
        <a:sx n="33" d="100"/>
        <a:sy n="33" d="100"/>
      </p:scale>
      <p:origin x="0" y="-1621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A2DFEB2-5AA8-564E-A39E-6FD0EBD1FD4A}"/>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3CEC7E8-97D1-264B-B1ED-5CBE824DECB1}"/>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3EEF061C-95A1-264F-9B02-04013A9DEC54}" type="datetimeFigureOut">
              <a:t>9/18/20</a:t>
            </a:fld>
            <a:endParaRPr lang="en-US"/>
          </a:p>
        </p:txBody>
      </p:sp>
      <p:sp>
        <p:nvSpPr>
          <p:cNvPr id="4" name="Footer Placeholder 3">
            <a:extLst>
              <a:ext uri="{FF2B5EF4-FFF2-40B4-BE49-F238E27FC236}">
                <a16:creationId xmlns:a16="http://schemas.microsoft.com/office/drawing/2014/main" id="{FCE77ED6-77A3-0F41-89B2-7A9E40E2FCF5}"/>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8BD4E6-748D-BA4C-98DA-3557E08C088A}"/>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19F11B0D-5D83-204D-BEBE-3463EA992B5E}" type="slidenum">
              <a:t>‹#›</a:t>
            </a:fld>
            <a:endParaRPr lang="en-US"/>
          </a:p>
        </p:txBody>
      </p:sp>
    </p:spTree>
    <p:extLst>
      <p:ext uri="{BB962C8B-B14F-4D97-AF65-F5344CB8AC3E}">
        <p14:creationId xmlns:p14="http://schemas.microsoft.com/office/powerpoint/2010/main" val="97706797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994EE-5F4E-254A-A7ED-64925AA00D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38DDC27-B414-5C4D-9D96-98B6FAEE68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D2B78EA-B9FF-1E48-BC20-36215BD5952E}"/>
              </a:ext>
            </a:extLst>
          </p:cNvPr>
          <p:cNvSpPr>
            <a:spLocks noGrp="1"/>
          </p:cNvSpPr>
          <p:nvPr>
            <p:ph type="dt" sz="half" idx="10"/>
          </p:nvPr>
        </p:nvSpPr>
        <p:spPr/>
        <p:txBody>
          <a:bodyPr/>
          <a:lstStyle/>
          <a:p>
            <a:fld id="{36AF45A2-648B-5447-BBDB-FE4C78945C72}" type="datetimeFigureOut">
              <a:t>9/18/20</a:t>
            </a:fld>
            <a:endParaRPr lang="en-US"/>
          </a:p>
        </p:txBody>
      </p:sp>
      <p:sp>
        <p:nvSpPr>
          <p:cNvPr id="5" name="Footer Placeholder 4">
            <a:extLst>
              <a:ext uri="{FF2B5EF4-FFF2-40B4-BE49-F238E27FC236}">
                <a16:creationId xmlns:a16="http://schemas.microsoft.com/office/drawing/2014/main" id="{E636D062-F1B3-314E-AA3A-2C973135C9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C96C08-BF1F-2847-A430-CBADAB5BE877}"/>
              </a:ext>
            </a:extLst>
          </p:cNvPr>
          <p:cNvSpPr>
            <a:spLocks noGrp="1"/>
          </p:cNvSpPr>
          <p:nvPr>
            <p:ph type="sldNum" sz="quarter" idx="12"/>
          </p:nvPr>
        </p:nvSpPr>
        <p:spPr/>
        <p:txBody>
          <a:bodyPr/>
          <a:lstStyle/>
          <a:p>
            <a:fld id="{1DB18147-40ED-914B-B324-25487A58625C}" type="slidenum">
              <a:t>‹#›</a:t>
            </a:fld>
            <a:endParaRPr lang="en-US"/>
          </a:p>
        </p:txBody>
      </p:sp>
    </p:spTree>
    <p:extLst>
      <p:ext uri="{BB962C8B-B14F-4D97-AF65-F5344CB8AC3E}">
        <p14:creationId xmlns:p14="http://schemas.microsoft.com/office/powerpoint/2010/main" val="3411492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86FFC-4897-8B48-98FD-82351F898CF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1BB593B-F84C-AB4C-A99E-B51303E175B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C7FBA8-4889-4548-805C-F0E4E68B282E}"/>
              </a:ext>
            </a:extLst>
          </p:cNvPr>
          <p:cNvSpPr>
            <a:spLocks noGrp="1"/>
          </p:cNvSpPr>
          <p:nvPr>
            <p:ph type="dt" sz="half" idx="10"/>
          </p:nvPr>
        </p:nvSpPr>
        <p:spPr/>
        <p:txBody>
          <a:bodyPr/>
          <a:lstStyle/>
          <a:p>
            <a:fld id="{36AF45A2-648B-5447-BBDB-FE4C78945C72}" type="datetimeFigureOut">
              <a:t>9/18/20</a:t>
            </a:fld>
            <a:endParaRPr lang="en-US"/>
          </a:p>
        </p:txBody>
      </p:sp>
      <p:sp>
        <p:nvSpPr>
          <p:cNvPr id="5" name="Footer Placeholder 4">
            <a:extLst>
              <a:ext uri="{FF2B5EF4-FFF2-40B4-BE49-F238E27FC236}">
                <a16:creationId xmlns:a16="http://schemas.microsoft.com/office/drawing/2014/main" id="{F478C55C-69E0-0645-9337-644EE7E62B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35553B-4566-9845-BA2D-2AFA92B86EF5}"/>
              </a:ext>
            </a:extLst>
          </p:cNvPr>
          <p:cNvSpPr>
            <a:spLocks noGrp="1"/>
          </p:cNvSpPr>
          <p:nvPr>
            <p:ph type="sldNum" sz="quarter" idx="12"/>
          </p:nvPr>
        </p:nvSpPr>
        <p:spPr/>
        <p:txBody>
          <a:bodyPr/>
          <a:lstStyle/>
          <a:p>
            <a:fld id="{1DB18147-40ED-914B-B324-25487A58625C}" type="slidenum">
              <a:t>‹#›</a:t>
            </a:fld>
            <a:endParaRPr lang="en-US"/>
          </a:p>
        </p:txBody>
      </p:sp>
    </p:spTree>
    <p:extLst>
      <p:ext uri="{BB962C8B-B14F-4D97-AF65-F5344CB8AC3E}">
        <p14:creationId xmlns:p14="http://schemas.microsoft.com/office/powerpoint/2010/main" val="1593493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1232E1-38FE-D049-B87B-98FCF7B6880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3AE1411-F330-9D4A-84AD-1F921A4F5F1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4A22F1-E8C3-6247-A87C-5D48AC1C1BEF}"/>
              </a:ext>
            </a:extLst>
          </p:cNvPr>
          <p:cNvSpPr>
            <a:spLocks noGrp="1"/>
          </p:cNvSpPr>
          <p:nvPr>
            <p:ph type="dt" sz="half" idx="10"/>
          </p:nvPr>
        </p:nvSpPr>
        <p:spPr/>
        <p:txBody>
          <a:bodyPr/>
          <a:lstStyle/>
          <a:p>
            <a:fld id="{36AF45A2-648B-5447-BBDB-FE4C78945C72}" type="datetimeFigureOut">
              <a:t>9/18/20</a:t>
            </a:fld>
            <a:endParaRPr lang="en-US"/>
          </a:p>
        </p:txBody>
      </p:sp>
      <p:sp>
        <p:nvSpPr>
          <p:cNvPr id="5" name="Footer Placeholder 4">
            <a:extLst>
              <a:ext uri="{FF2B5EF4-FFF2-40B4-BE49-F238E27FC236}">
                <a16:creationId xmlns:a16="http://schemas.microsoft.com/office/drawing/2014/main" id="{47408A85-5B0D-D142-941E-73B094A2B3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F9ACF2-52C7-7743-8ECB-77620C349FED}"/>
              </a:ext>
            </a:extLst>
          </p:cNvPr>
          <p:cNvSpPr>
            <a:spLocks noGrp="1"/>
          </p:cNvSpPr>
          <p:nvPr>
            <p:ph type="sldNum" sz="quarter" idx="12"/>
          </p:nvPr>
        </p:nvSpPr>
        <p:spPr/>
        <p:txBody>
          <a:bodyPr/>
          <a:lstStyle/>
          <a:p>
            <a:fld id="{1DB18147-40ED-914B-B324-25487A58625C}" type="slidenum">
              <a:t>‹#›</a:t>
            </a:fld>
            <a:endParaRPr lang="en-US"/>
          </a:p>
        </p:txBody>
      </p:sp>
    </p:spTree>
    <p:extLst>
      <p:ext uri="{BB962C8B-B14F-4D97-AF65-F5344CB8AC3E}">
        <p14:creationId xmlns:p14="http://schemas.microsoft.com/office/powerpoint/2010/main" val="3915922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4C96B-16F0-0A43-AC77-6EC4B0C337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B989BF-0F87-5B41-9E2D-7320FC80624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5DDEB7-0A48-6048-80EC-A9E8FE3511DB}"/>
              </a:ext>
            </a:extLst>
          </p:cNvPr>
          <p:cNvSpPr>
            <a:spLocks noGrp="1"/>
          </p:cNvSpPr>
          <p:nvPr>
            <p:ph type="dt" sz="half" idx="10"/>
          </p:nvPr>
        </p:nvSpPr>
        <p:spPr/>
        <p:txBody>
          <a:bodyPr/>
          <a:lstStyle/>
          <a:p>
            <a:fld id="{36AF45A2-648B-5447-BBDB-FE4C78945C72}" type="datetimeFigureOut">
              <a:t>9/18/20</a:t>
            </a:fld>
            <a:endParaRPr lang="en-US"/>
          </a:p>
        </p:txBody>
      </p:sp>
      <p:sp>
        <p:nvSpPr>
          <p:cNvPr id="5" name="Footer Placeholder 4">
            <a:extLst>
              <a:ext uri="{FF2B5EF4-FFF2-40B4-BE49-F238E27FC236}">
                <a16:creationId xmlns:a16="http://schemas.microsoft.com/office/drawing/2014/main" id="{7EC52898-08FA-F34B-BAE7-D354D60374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6E6BBA-B1D5-9944-BF09-4ED1A4B4BC48}"/>
              </a:ext>
            </a:extLst>
          </p:cNvPr>
          <p:cNvSpPr>
            <a:spLocks noGrp="1"/>
          </p:cNvSpPr>
          <p:nvPr>
            <p:ph type="sldNum" sz="quarter" idx="12"/>
          </p:nvPr>
        </p:nvSpPr>
        <p:spPr/>
        <p:txBody>
          <a:bodyPr/>
          <a:lstStyle/>
          <a:p>
            <a:fld id="{1DB18147-40ED-914B-B324-25487A58625C}" type="slidenum">
              <a:t>‹#›</a:t>
            </a:fld>
            <a:endParaRPr lang="en-US"/>
          </a:p>
        </p:txBody>
      </p:sp>
    </p:spTree>
    <p:extLst>
      <p:ext uri="{BB962C8B-B14F-4D97-AF65-F5344CB8AC3E}">
        <p14:creationId xmlns:p14="http://schemas.microsoft.com/office/powerpoint/2010/main" val="2117279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B7223-4D52-1E4D-B8E7-22776842E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00257FC-2B09-224D-9EE6-46A8E7B9A5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55AB3AE-C4EF-394D-96D7-7562405DCAAE}"/>
              </a:ext>
            </a:extLst>
          </p:cNvPr>
          <p:cNvSpPr>
            <a:spLocks noGrp="1"/>
          </p:cNvSpPr>
          <p:nvPr>
            <p:ph type="dt" sz="half" idx="10"/>
          </p:nvPr>
        </p:nvSpPr>
        <p:spPr/>
        <p:txBody>
          <a:bodyPr/>
          <a:lstStyle/>
          <a:p>
            <a:fld id="{36AF45A2-648B-5447-BBDB-FE4C78945C72}" type="datetimeFigureOut">
              <a:t>9/18/20</a:t>
            </a:fld>
            <a:endParaRPr lang="en-US"/>
          </a:p>
        </p:txBody>
      </p:sp>
      <p:sp>
        <p:nvSpPr>
          <p:cNvPr id="5" name="Footer Placeholder 4">
            <a:extLst>
              <a:ext uri="{FF2B5EF4-FFF2-40B4-BE49-F238E27FC236}">
                <a16:creationId xmlns:a16="http://schemas.microsoft.com/office/drawing/2014/main" id="{52BD7C8F-B90E-0F41-9EF5-4C1EADF685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4A431C-4F3E-6940-9DCB-188C41F2EB72}"/>
              </a:ext>
            </a:extLst>
          </p:cNvPr>
          <p:cNvSpPr>
            <a:spLocks noGrp="1"/>
          </p:cNvSpPr>
          <p:nvPr>
            <p:ph type="sldNum" sz="quarter" idx="12"/>
          </p:nvPr>
        </p:nvSpPr>
        <p:spPr/>
        <p:txBody>
          <a:bodyPr/>
          <a:lstStyle/>
          <a:p>
            <a:fld id="{1DB18147-40ED-914B-B324-25487A58625C}" type="slidenum">
              <a:t>‹#›</a:t>
            </a:fld>
            <a:endParaRPr lang="en-US"/>
          </a:p>
        </p:txBody>
      </p:sp>
    </p:spTree>
    <p:extLst>
      <p:ext uri="{BB962C8B-B14F-4D97-AF65-F5344CB8AC3E}">
        <p14:creationId xmlns:p14="http://schemas.microsoft.com/office/powerpoint/2010/main" val="31507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FE1F6-1AA4-9146-997F-14B44B755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FA949B-6629-E544-9D55-4D5C695062C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2EB8D94-42AB-764B-83CB-5A362537ED2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BE9D7A9-CF04-4242-8803-F891AA6BD0A3}"/>
              </a:ext>
            </a:extLst>
          </p:cNvPr>
          <p:cNvSpPr>
            <a:spLocks noGrp="1"/>
          </p:cNvSpPr>
          <p:nvPr>
            <p:ph type="dt" sz="half" idx="10"/>
          </p:nvPr>
        </p:nvSpPr>
        <p:spPr/>
        <p:txBody>
          <a:bodyPr/>
          <a:lstStyle/>
          <a:p>
            <a:fld id="{36AF45A2-648B-5447-BBDB-FE4C78945C72}" type="datetimeFigureOut">
              <a:t>9/18/20</a:t>
            </a:fld>
            <a:endParaRPr lang="en-US"/>
          </a:p>
        </p:txBody>
      </p:sp>
      <p:sp>
        <p:nvSpPr>
          <p:cNvPr id="6" name="Footer Placeholder 5">
            <a:extLst>
              <a:ext uri="{FF2B5EF4-FFF2-40B4-BE49-F238E27FC236}">
                <a16:creationId xmlns:a16="http://schemas.microsoft.com/office/drawing/2014/main" id="{6B898FF9-9702-F043-9834-AFB2E7B964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6FD1DF-E6E3-2F43-AAD6-77460757E248}"/>
              </a:ext>
            </a:extLst>
          </p:cNvPr>
          <p:cNvSpPr>
            <a:spLocks noGrp="1"/>
          </p:cNvSpPr>
          <p:nvPr>
            <p:ph type="sldNum" sz="quarter" idx="12"/>
          </p:nvPr>
        </p:nvSpPr>
        <p:spPr/>
        <p:txBody>
          <a:bodyPr/>
          <a:lstStyle/>
          <a:p>
            <a:fld id="{1DB18147-40ED-914B-B324-25487A58625C}" type="slidenum">
              <a:t>‹#›</a:t>
            </a:fld>
            <a:endParaRPr lang="en-US"/>
          </a:p>
        </p:txBody>
      </p:sp>
    </p:spTree>
    <p:extLst>
      <p:ext uri="{BB962C8B-B14F-4D97-AF65-F5344CB8AC3E}">
        <p14:creationId xmlns:p14="http://schemas.microsoft.com/office/powerpoint/2010/main" val="1666973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1D359-D1F6-B040-8940-A7757E5D77B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4B3C3F2-E12E-0A49-A9B5-51F29D0D24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D202A23-8E9E-9B43-BF8A-57A8971CBA9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750DCD7-3F9A-4C42-81F9-AFC9468DE0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62CD588-67C3-6243-8069-EEB3DA4C928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1F74056-1ACF-6241-BD3F-E4296DE8BD88}"/>
              </a:ext>
            </a:extLst>
          </p:cNvPr>
          <p:cNvSpPr>
            <a:spLocks noGrp="1"/>
          </p:cNvSpPr>
          <p:nvPr>
            <p:ph type="dt" sz="half" idx="10"/>
          </p:nvPr>
        </p:nvSpPr>
        <p:spPr/>
        <p:txBody>
          <a:bodyPr/>
          <a:lstStyle/>
          <a:p>
            <a:fld id="{36AF45A2-648B-5447-BBDB-FE4C78945C72}" type="datetimeFigureOut">
              <a:t>9/18/20</a:t>
            </a:fld>
            <a:endParaRPr lang="en-US"/>
          </a:p>
        </p:txBody>
      </p:sp>
      <p:sp>
        <p:nvSpPr>
          <p:cNvPr id="8" name="Footer Placeholder 7">
            <a:extLst>
              <a:ext uri="{FF2B5EF4-FFF2-40B4-BE49-F238E27FC236}">
                <a16:creationId xmlns:a16="http://schemas.microsoft.com/office/drawing/2014/main" id="{A81BA933-7C51-7C4B-82AB-BC14449054C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00C7C13-03D0-CA49-9AF7-57BFBF6CBBFC}"/>
              </a:ext>
            </a:extLst>
          </p:cNvPr>
          <p:cNvSpPr>
            <a:spLocks noGrp="1"/>
          </p:cNvSpPr>
          <p:nvPr>
            <p:ph type="sldNum" sz="quarter" idx="12"/>
          </p:nvPr>
        </p:nvSpPr>
        <p:spPr/>
        <p:txBody>
          <a:bodyPr/>
          <a:lstStyle/>
          <a:p>
            <a:fld id="{1DB18147-40ED-914B-B324-25487A58625C}" type="slidenum">
              <a:t>‹#›</a:t>
            </a:fld>
            <a:endParaRPr lang="en-US"/>
          </a:p>
        </p:txBody>
      </p:sp>
    </p:spTree>
    <p:extLst>
      <p:ext uri="{BB962C8B-B14F-4D97-AF65-F5344CB8AC3E}">
        <p14:creationId xmlns:p14="http://schemas.microsoft.com/office/powerpoint/2010/main" val="4081080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9B0D1-9932-DF4E-91F2-C959C3A41C7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7A8C6EE-9D80-6A43-A5F0-00B5D16E0F48}"/>
              </a:ext>
            </a:extLst>
          </p:cNvPr>
          <p:cNvSpPr>
            <a:spLocks noGrp="1"/>
          </p:cNvSpPr>
          <p:nvPr>
            <p:ph type="dt" sz="half" idx="10"/>
          </p:nvPr>
        </p:nvSpPr>
        <p:spPr/>
        <p:txBody>
          <a:bodyPr/>
          <a:lstStyle/>
          <a:p>
            <a:fld id="{36AF45A2-648B-5447-BBDB-FE4C78945C72}" type="datetimeFigureOut">
              <a:t>9/18/20</a:t>
            </a:fld>
            <a:endParaRPr lang="en-US"/>
          </a:p>
        </p:txBody>
      </p:sp>
      <p:sp>
        <p:nvSpPr>
          <p:cNvPr id="4" name="Footer Placeholder 3">
            <a:extLst>
              <a:ext uri="{FF2B5EF4-FFF2-40B4-BE49-F238E27FC236}">
                <a16:creationId xmlns:a16="http://schemas.microsoft.com/office/drawing/2014/main" id="{C7CA3695-D0F6-214B-837D-02A02322568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A1A3812-F4DA-2140-97C8-720318355613}"/>
              </a:ext>
            </a:extLst>
          </p:cNvPr>
          <p:cNvSpPr>
            <a:spLocks noGrp="1"/>
          </p:cNvSpPr>
          <p:nvPr>
            <p:ph type="sldNum" sz="quarter" idx="12"/>
          </p:nvPr>
        </p:nvSpPr>
        <p:spPr/>
        <p:txBody>
          <a:bodyPr/>
          <a:lstStyle/>
          <a:p>
            <a:fld id="{1DB18147-40ED-914B-B324-25487A58625C}" type="slidenum">
              <a:t>‹#›</a:t>
            </a:fld>
            <a:endParaRPr lang="en-US"/>
          </a:p>
        </p:txBody>
      </p:sp>
    </p:spTree>
    <p:extLst>
      <p:ext uri="{BB962C8B-B14F-4D97-AF65-F5344CB8AC3E}">
        <p14:creationId xmlns:p14="http://schemas.microsoft.com/office/powerpoint/2010/main" val="756130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F581E2-622B-D94B-A5F2-A93E8802A98F}"/>
              </a:ext>
            </a:extLst>
          </p:cNvPr>
          <p:cNvSpPr>
            <a:spLocks noGrp="1"/>
          </p:cNvSpPr>
          <p:nvPr>
            <p:ph type="dt" sz="half" idx="10"/>
          </p:nvPr>
        </p:nvSpPr>
        <p:spPr/>
        <p:txBody>
          <a:bodyPr/>
          <a:lstStyle/>
          <a:p>
            <a:fld id="{36AF45A2-648B-5447-BBDB-FE4C78945C72}" type="datetimeFigureOut">
              <a:t>9/18/20</a:t>
            </a:fld>
            <a:endParaRPr lang="en-US"/>
          </a:p>
        </p:txBody>
      </p:sp>
      <p:sp>
        <p:nvSpPr>
          <p:cNvPr id="3" name="Footer Placeholder 2">
            <a:extLst>
              <a:ext uri="{FF2B5EF4-FFF2-40B4-BE49-F238E27FC236}">
                <a16:creationId xmlns:a16="http://schemas.microsoft.com/office/drawing/2014/main" id="{FE5139E3-7ABC-CA4C-8FEB-30969C32A83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EDC9102-B702-034C-9DBC-36A62147ED28}"/>
              </a:ext>
            </a:extLst>
          </p:cNvPr>
          <p:cNvSpPr>
            <a:spLocks noGrp="1"/>
          </p:cNvSpPr>
          <p:nvPr>
            <p:ph type="sldNum" sz="quarter" idx="12"/>
          </p:nvPr>
        </p:nvSpPr>
        <p:spPr/>
        <p:txBody>
          <a:bodyPr/>
          <a:lstStyle/>
          <a:p>
            <a:fld id="{1DB18147-40ED-914B-B324-25487A58625C}" type="slidenum">
              <a:t>‹#›</a:t>
            </a:fld>
            <a:endParaRPr lang="en-US"/>
          </a:p>
        </p:txBody>
      </p:sp>
    </p:spTree>
    <p:extLst>
      <p:ext uri="{BB962C8B-B14F-4D97-AF65-F5344CB8AC3E}">
        <p14:creationId xmlns:p14="http://schemas.microsoft.com/office/powerpoint/2010/main" val="199790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094AD-1935-B647-BB74-EBBD2D287C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34DDCC9-F80D-E84F-B1C2-A97A5EBFB3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18FA0F-DD38-A542-96EA-6EE3A22971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786D2E6-3383-C047-A353-EE5B394E6660}"/>
              </a:ext>
            </a:extLst>
          </p:cNvPr>
          <p:cNvSpPr>
            <a:spLocks noGrp="1"/>
          </p:cNvSpPr>
          <p:nvPr>
            <p:ph type="dt" sz="half" idx="10"/>
          </p:nvPr>
        </p:nvSpPr>
        <p:spPr/>
        <p:txBody>
          <a:bodyPr/>
          <a:lstStyle/>
          <a:p>
            <a:fld id="{36AF45A2-648B-5447-BBDB-FE4C78945C72}" type="datetimeFigureOut">
              <a:t>9/18/20</a:t>
            </a:fld>
            <a:endParaRPr lang="en-US"/>
          </a:p>
        </p:txBody>
      </p:sp>
      <p:sp>
        <p:nvSpPr>
          <p:cNvPr id="6" name="Footer Placeholder 5">
            <a:extLst>
              <a:ext uri="{FF2B5EF4-FFF2-40B4-BE49-F238E27FC236}">
                <a16:creationId xmlns:a16="http://schemas.microsoft.com/office/drawing/2014/main" id="{C21E90BE-9916-8A45-8829-CF5D483929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BA70CC-3585-1B46-BDD9-D001A52B3E6D}"/>
              </a:ext>
            </a:extLst>
          </p:cNvPr>
          <p:cNvSpPr>
            <a:spLocks noGrp="1"/>
          </p:cNvSpPr>
          <p:nvPr>
            <p:ph type="sldNum" sz="quarter" idx="12"/>
          </p:nvPr>
        </p:nvSpPr>
        <p:spPr/>
        <p:txBody>
          <a:bodyPr/>
          <a:lstStyle/>
          <a:p>
            <a:fld id="{1DB18147-40ED-914B-B324-25487A58625C}" type="slidenum">
              <a:t>‹#›</a:t>
            </a:fld>
            <a:endParaRPr lang="en-US"/>
          </a:p>
        </p:txBody>
      </p:sp>
    </p:spTree>
    <p:extLst>
      <p:ext uri="{BB962C8B-B14F-4D97-AF65-F5344CB8AC3E}">
        <p14:creationId xmlns:p14="http://schemas.microsoft.com/office/powerpoint/2010/main" val="3755637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E388E-5CA6-B94A-B95D-7897C0FCC7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A7724A-E506-B245-8E5D-FE403379B7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0759C0C-ECB3-DF4D-B988-0CEFF84E65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5A5115C-6B66-F14B-BEE5-1138CBC97839}"/>
              </a:ext>
            </a:extLst>
          </p:cNvPr>
          <p:cNvSpPr>
            <a:spLocks noGrp="1"/>
          </p:cNvSpPr>
          <p:nvPr>
            <p:ph type="dt" sz="half" idx="10"/>
          </p:nvPr>
        </p:nvSpPr>
        <p:spPr/>
        <p:txBody>
          <a:bodyPr/>
          <a:lstStyle/>
          <a:p>
            <a:fld id="{36AF45A2-648B-5447-BBDB-FE4C78945C72}" type="datetimeFigureOut">
              <a:t>9/18/20</a:t>
            </a:fld>
            <a:endParaRPr lang="en-US"/>
          </a:p>
        </p:txBody>
      </p:sp>
      <p:sp>
        <p:nvSpPr>
          <p:cNvPr id="6" name="Footer Placeholder 5">
            <a:extLst>
              <a:ext uri="{FF2B5EF4-FFF2-40B4-BE49-F238E27FC236}">
                <a16:creationId xmlns:a16="http://schemas.microsoft.com/office/drawing/2014/main" id="{D7288113-6559-9041-9ADB-CDC77859B4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0BB86D-1F9B-B342-9E2C-2B289A799EAF}"/>
              </a:ext>
            </a:extLst>
          </p:cNvPr>
          <p:cNvSpPr>
            <a:spLocks noGrp="1"/>
          </p:cNvSpPr>
          <p:nvPr>
            <p:ph type="sldNum" sz="quarter" idx="12"/>
          </p:nvPr>
        </p:nvSpPr>
        <p:spPr/>
        <p:txBody>
          <a:bodyPr/>
          <a:lstStyle/>
          <a:p>
            <a:fld id="{1DB18147-40ED-914B-B324-25487A58625C}" type="slidenum">
              <a:t>‹#›</a:t>
            </a:fld>
            <a:endParaRPr lang="en-US"/>
          </a:p>
        </p:txBody>
      </p:sp>
    </p:spTree>
    <p:extLst>
      <p:ext uri="{BB962C8B-B14F-4D97-AF65-F5344CB8AC3E}">
        <p14:creationId xmlns:p14="http://schemas.microsoft.com/office/powerpoint/2010/main" val="3355586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8C83E6-0DD3-8240-8728-79341020CB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575BBFB-9234-BB40-A42F-A37FDA208A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D25A37-3603-A646-B3EF-FBB44363DF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AF45A2-648B-5447-BBDB-FE4C78945C72}" type="datetimeFigureOut">
              <a:t>9/18/20</a:t>
            </a:fld>
            <a:endParaRPr lang="en-US"/>
          </a:p>
        </p:txBody>
      </p:sp>
      <p:sp>
        <p:nvSpPr>
          <p:cNvPr id="5" name="Footer Placeholder 4">
            <a:extLst>
              <a:ext uri="{FF2B5EF4-FFF2-40B4-BE49-F238E27FC236}">
                <a16:creationId xmlns:a16="http://schemas.microsoft.com/office/drawing/2014/main" id="{ABC3DDEF-AB21-3B46-A144-D3D49E3036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DA179E8-C7AB-244E-8743-93AE9C5A36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B18147-40ED-914B-B324-25487A58625C}" type="slidenum">
              <a:t>‹#›</a:t>
            </a:fld>
            <a:endParaRPr lang="en-US"/>
          </a:p>
        </p:txBody>
      </p:sp>
    </p:spTree>
    <p:extLst>
      <p:ext uri="{BB962C8B-B14F-4D97-AF65-F5344CB8AC3E}">
        <p14:creationId xmlns:p14="http://schemas.microsoft.com/office/powerpoint/2010/main" val="37935307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F84EECC-C509-0942-A368-A98253FDDD3B}"/>
              </a:ext>
            </a:extLst>
          </p:cNvPr>
          <p:cNvSpPr>
            <a:spLocks noGrp="1"/>
          </p:cNvSpPr>
          <p:nvPr>
            <p:ph type="subTitle" idx="1"/>
          </p:nvPr>
        </p:nvSpPr>
        <p:spPr>
          <a:xfrm>
            <a:off x="1313670" y="2110516"/>
            <a:ext cx="9045725" cy="4195481"/>
          </a:xfrm>
        </p:spPr>
        <p:txBody>
          <a:bodyPr>
            <a:normAutofit/>
          </a:bodyPr>
          <a:lstStyle/>
          <a:p>
            <a:r>
              <a:rPr lang="en-US">
                <a:solidFill>
                  <a:srgbClr val="00B0F0"/>
                </a:solidFill>
              </a:rPr>
              <a:t>Algebric Geometry Applied to the</a:t>
            </a:r>
          </a:p>
          <a:p>
            <a:r>
              <a:rPr lang="en-US">
                <a:solidFill>
                  <a:srgbClr val="00B0F0"/>
                </a:solidFill>
              </a:rPr>
              <a:t>Perspective Three-Point Problem</a:t>
            </a:r>
          </a:p>
          <a:p>
            <a:endParaRPr lang="en-US">
              <a:solidFill>
                <a:srgbClr val="00B0F0"/>
              </a:solidFill>
            </a:endParaRPr>
          </a:p>
          <a:p>
            <a:r>
              <a:rPr lang="en-US">
                <a:solidFill>
                  <a:srgbClr val="00B0F0"/>
                </a:solidFill>
              </a:rPr>
              <a:t>Michael Q. Rieck, Drake University</a:t>
            </a:r>
          </a:p>
          <a:p>
            <a:endParaRPr lang="en-US">
              <a:solidFill>
                <a:srgbClr val="00B0F0"/>
              </a:solidFill>
            </a:endParaRPr>
          </a:p>
          <a:p>
            <a:r>
              <a:rPr lang="en-US">
                <a:solidFill>
                  <a:srgbClr val="00B0F0"/>
                </a:solidFill>
              </a:rPr>
              <a:t>Based in part on discussions with </a:t>
            </a:r>
          </a:p>
          <a:p>
            <a:r>
              <a:rPr lang="en-US">
                <a:solidFill>
                  <a:srgbClr val="00B0F0"/>
                </a:solidFill>
              </a:rPr>
              <a:t>Bo Wang (</a:t>
            </a:r>
            <a:r>
              <a:rPr lang="ja-JP" altLang="en-US">
                <a:solidFill>
                  <a:srgbClr val="00B0F0"/>
                </a:solidFill>
              </a:rPr>
              <a:t>王波</a:t>
            </a:r>
            <a:r>
              <a:rPr lang="en-US">
                <a:solidFill>
                  <a:srgbClr val="00B0F0"/>
                </a:solidFill>
              </a:rPr>
              <a:t>), Institute of Automation, </a:t>
            </a:r>
          </a:p>
          <a:p>
            <a:r>
              <a:rPr lang="en-US">
                <a:solidFill>
                  <a:srgbClr val="00B0F0"/>
                </a:solidFill>
              </a:rPr>
              <a:t>Chinese Academy of Sciences </a:t>
            </a:r>
          </a:p>
          <a:p>
            <a:endParaRPr lang="en-US">
              <a:solidFill>
                <a:srgbClr val="00B0F0"/>
              </a:solidFill>
            </a:endParaRPr>
          </a:p>
          <a:p>
            <a:endParaRPr lang="en-US">
              <a:solidFill>
                <a:srgbClr val="00B0F0"/>
              </a:solidFill>
            </a:endParaRPr>
          </a:p>
        </p:txBody>
      </p:sp>
      <p:sp>
        <p:nvSpPr>
          <p:cNvPr id="4" name="Title 1">
            <a:extLst>
              <a:ext uri="{FF2B5EF4-FFF2-40B4-BE49-F238E27FC236}">
                <a16:creationId xmlns:a16="http://schemas.microsoft.com/office/drawing/2014/main" id="{B96AFB12-74E0-FA4B-8856-CBC324B698EA}"/>
              </a:ext>
            </a:extLst>
          </p:cNvPr>
          <p:cNvSpPr>
            <a:spLocks noGrp="1"/>
          </p:cNvSpPr>
          <p:nvPr>
            <p:ph type="ctrTitle"/>
          </p:nvPr>
        </p:nvSpPr>
        <p:spPr>
          <a:xfrm>
            <a:off x="1453662" y="620362"/>
            <a:ext cx="9144000" cy="1092545"/>
          </a:xfrm>
        </p:spPr>
        <p:txBody>
          <a:bodyPr/>
          <a:lstStyle/>
          <a:p>
            <a:r>
              <a:rPr lang="en-US" b="1">
                <a:solidFill>
                  <a:srgbClr val="0070C0"/>
                </a:solidFill>
              </a:rPr>
              <a:t>Blowing up Control Points</a:t>
            </a:r>
          </a:p>
        </p:txBody>
      </p:sp>
    </p:spTree>
    <p:extLst>
      <p:ext uri="{BB962C8B-B14F-4D97-AF65-F5344CB8AC3E}">
        <p14:creationId xmlns:p14="http://schemas.microsoft.com/office/powerpoint/2010/main" val="2730208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A2E5E96-5597-8D48-8EA6-74023A5D078D}"/>
              </a:ext>
            </a:extLst>
          </p:cNvPr>
          <p:cNvSpPr txBox="1"/>
          <p:nvPr/>
        </p:nvSpPr>
        <p:spPr>
          <a:xfrm>
            <a:off x="1319220" y="1045285"/>
            <a:ext cx="10101815" cy="3785652"/>
          </a:xfrm>
          <a:prstGeom prst="rect">
            <a:avLst/>
          </a:prstGeom>
          <a:noFill/>
        </p:spPr>
        <p:txBody>
          <a:bodyPr wrap="square" rtlCol="0">
            <a:spAutoFit/>
          </a:bodyPr>
          <a:lstStyle/>
          <a:p>
            <a:r>
              <a:rPr lang="en-US" sz="2400"/>
              <a:t>Here are a few interesting and practical questions related to P3P:</a:t>
            </a:r>
          </a:p>
          <a:p>
            <a:endParaRPr lang="en-US" sz="2400"/>
          </a:p>
          <a:p>
            <a:pPr marL="457200" indent="-457200">
              <a:buFont typeface="+mj-lt"/>
              <a:buAutoNum type="arabicPeriod"/>
            </a:pPr>
            <a:r>
              <a:rPr lang="en-US" sz="2400"/>
              <a:t>Given the parameters d</a:t>
            </a:r>
            <a:r>
              <a:rPr lang="en-US" sz="2400" baseline="-25000"/>
              <a:t>1</a:t>
            </a:r>
            <a:r>
              <a:rPr lang="en-US" sz="2400"/>
              <a:t>, d</a:t>
            </a:r>
            <a:r>
              <a:rPr lang="en-US" sz="2400" baseline="-25000"/>
              <a:t>2</a:t>
            </a:r>
            <a:r>
              <a:rPr lang="en-US" sz="2400"/>
              <a:t>, d</a:t>
            </a:r>
            <a:r>
              <a:rPr lang="en-US" sz="2400" baseline="-25000"/>
              <a:t>3</a:t>
            </a:r>
            <a:r>
              <a:rPr lang="en-US" sz="2400"/>
              <a:t>, c</a:t>
            </a:r>
            <a:r>
              <a:rPr lang="en-US" sz="2400" baseline="-25000"/>
              <a:t>1</a:t>
            </a:r>
            <a:r>
              <a:rPr lang="en-US" sz="2400"/>
              <a:t>, c</a:t>
            </a:r>
            <a:r>
              <a:rPr lang="en-US" sz="2400" baseline="-25000"/>
              <a:t>2</a:t>
            </a:r>
            <a:r>
              <a:rPr lang="en-US" sz="2400"/>
              <a:t> and c</a:t>
            </a:r>
            <a:r>
              <a:rPr lang="en-US" sz="2400" baseline="-25000"/>
              <a:t>3</a:t>
            </a:r>
            <a:r>
              <a:rPr lang="en-US" sz="2400"/>
              <a:t>, how many corresponding points in three-dimensional real space (xyz-space) are there?</a:t>
            </a:r>
          </a:p>
          <a:p>
            <a:pPr marL="457200" indent="-457200">
              <a:buFont typeface="+mj-lt"/>
              <a:buAutoNum type="arabicPeriod"/>
            </a:pPr>
            <a:r>
              <a:rPr lang="en-US" sz="2400"/>
              <a:t>Given a non-control point in xyz-space, how many strongly related points does it have?</a:t>
            </a:r>
          </a:p>
          <a:p>
            <a:pPr marL="457200" indent="-457200">
              <a:buFont typeface="+mj-lt"/>
              <a:buAutoNum type="arabicPeriod"/>
            </a:pPr>
            <a:r>
              <a:rPr lang="en-US" sz="2400"/>
              <a:t>Where are they located? </a:t>
            </a:r>
          </a:p>
          <a:p>
            <a:endParaRPr lang="en-US" sz="2400"/>
          </a:p>
          <a:p>
            <a:r>
              <a:rPr lang="en-US" sz="2400"/>
              <a:t>      The answers to these questions have been mostly elusive until now!</a:t>
            </a:r>
          </a:p>
          <a:p>
            <a:endParaRPr lang="en-US" sz="2400"/>
          </a:p>
        </p:txBody>
      </p:sp>
      <p:sp>
        <p:nvSpPr>
          <p:cNvPr id="4" name="TextBox 3">
            <a:extLst>
              <a:ext uri="{FF2B5EF4-FFF2-40B4-BE49-F238E27FC236}">
                <a16:creationId xmlns:a16="http://schemas.microsoft.com/office/drawing/2014/main" id="{F6AA70E6-347B-674E-B4CD-C425F310669B}"/>
              </a:ext>
            </a:extLst>
          </p:cNvPr>
          <p:cNvSpPr txBox="1"/>
          <p:nvPr/>
        </p:nvSpPr>
        <p:spPr>
          <a:xfrm>
            <a:off x="3518167" y="374887"/>
            <a:ext cx="5316264" cy="523220"/>
          </a:xfrm>
          <a:prstGeom prst="rect">
            <a:avLst/>
          </a:prstGeom>
          <a:noFill/>
        </p:spPr>
        <p:txBody>
          <a:bodyPr wrap="none" rtlCol="0">
            <a:spAutoFit/>
          </a:bodyPr>
          <a:lstStyle/>
          <a:p>
            <a:r>
              <a:rPr lang="en-US" sz="2800">
                <a:solidFill>
                  <a:schemeClr val="bg1">
                    <a:lumMod val="85000"/>
                  </a:schemeClr>
                </a:solidFill>
              </a:rPr>
              <a:t>Strongly and Weakly Related Points</a:t>
            </a:r>
          </a:p>
        </p:txBody>
      </p:sp>
    </p:spTree>
    <p:extLst>
      <p:ext uri="{BB962C8B-B14F-4D97-AF65-F5344CB8AC3E}">
        <p14:creationId xmlns:p14="http://schemas.microsoft.com/office/powerpoint/2010/main" val="3136810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p:tgtEl>
                                          <p:spTgt spid="8">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8">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p:tgtEl>
                                          <p:spTgt spid="8">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8">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500"/>
                                        <p:tgtEl>
                                          <p:spTgt spid="8">
                                            <p:txEl>
                                              <p:pRg st="3" end="3"/>
                                            </p:txEl>
                                          </p:spTgt>
                                        </p:tgtEl>
                                        <p:attrNameLst>
                                          <p:attrName>ppt_y</p:attrName>
                                        </p:attrNameLst>
                                      </p:cBhvr>
                                      <p:tavLst>
                                        <p:tav tm="0">
                                          <p:val>
                                            <p:strVal val="#ppt_y+#ppt_h*1.125000"/>
                                          </p:val>
                                        </p:tav>
                                        <p:tav tm="100000">
                                          <p:val>
                                            <p:strVal val="#ppt_y"/>
                                          </p:val>
                                        </p:tav>
                                      </p:tavLst>
                                    </p:anim>
                                    <p:animEffect transition="in" filter="wipe(up)">
                                      <p:cBhvr>
                                        <p:cTn id="20" dur="500"/>
                                        <p:tgtEl>
                                          <p:spTgt spid="8">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anim calcmode="lin" valueType="num">
                                      <p:cBhvr additive="base">
                                        <p:cTn id="25" dur="500"/>
                                        <p:tgtEl>
                                          <p:spTgt spid="8">
                                            <p:txEl>
                                              <p:pRg st="4" end="4"/>
                                            </p:txEl>
                                          </p:spTgt>
                                        </p:tgtEl>
                                        <p:attrNameLst>
                                          <p:attrName>ppt_y</p:attrName>
                                        </p:attrNameLst>
                                      </p:cBhvr>
                                      <p:tavLst>
                                        <p:tav tm="0">
                                          <p:val>
                                            <p:strVal val="#ppt_y+#ppt_h*1.125000"/>
                                          </p:val>
                                        </p:tav>
                                        <p:tav tm="100000">
                                          <p:val>
                                            <p:strVal val="#ppt_y"/>
                                          </p:val>
                                        </p:tav>
                                      </p:tavLst>
                                    </p:anim>
                                    <p:animEffect transition="in" filter="wipe(up)">
                                      <p:cBhvr>
                                        <p:cTn id="26" dur="500"/>
                                        <p:tgtEl>
                                          <p:spTgt spid="8">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anim calcmode="lin" valueType="num">
                                      <p:cBhvr additive="base">
                                        <p:cTn id="31" dur="500"/>
                                        <p:tgtEl>
                                          <p:spTgt spid="8">
                                            <p:txEl>
                                              <p:pRg st="6" end="6"/>
                                            </p:txEl>
                                          </p:spTgt>
                                        </p:tgtEl>
                                        <p:attrNameLst>
                                          <p:attrName>ppt_y</p:attrName>
                                        </p:attrNameLst>
                                      </p:cBhvr>
                                      <p:tavLst>
                                        <p:tav tm="0">
                                          <p:val>
                                            <p:strVal val="#ppt_y+#ppt_h*1.125000"/>
                                          </p:val>
                                        </p:tav>
                                        <p:tav tm="100000">
                                          <p:val>
                                            <p:strVal val="#ppt_y"/>
                                          </p:val>
                                        </p:tav>
                                      </p:tavLst>
                                    </p:anim>
                                    <p:animEffect transition="in" filter="wipe(up)">
                                      <p:cBhvr>
                                        <p:cTn id="32"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A2E5E96-5597-8D48-8EA6-74023A5D078D}"/>
              </a:ext>
            </a:extLst>
          </p:cNvPr>
          <p:cNvSpPr txBox="1"/>
          <p:nvPr/>
        </p:nvSpPr>
        <p:spPr>
          <a:xfrm>
            <a:off x="1080877" y="1170829"/>
            <a:ext cx="10246246" cy="2677656"/>
          </a:xfrm>
          <a:prstGeom prst="rect">
            <a:avLst/>
          </a:prstGeom>
          <a:noFill/>
        </p:spPr>
        <p:txBody>
          <a:bodyPr wrap="square" rtlCol="0">
            <a:spAutoFit/>
          </a:bodyPr>
          <a:lstStyle/>
          <a:p>
            <a:r>
              <a:rPr lang="en-US" sz="2400"/>
              <a:t>In the past, there has been no interest in, or even discussion of, weakly related points, but as we will now see, the notion of “weakly related” exhibits </a:t>
            </a:r>
            <a:r>
              <a:rPr lang="en-US" sz="2400" i="1"/>
              <a:t>better mathematical behavior</a:t>
            </a:r>
            <a:r>
              <a:rPr lang="en-US" sz="2400"/>
              <a:t> than “strongly related,” from the standpoint of </a:t>
            </a:r>
            <a:r>
              <a:rPr lang="en-US" sz="2400" i="1"/>
              <a:t>continuity</a:t>
            </a:r>
          </a:p>
          <a:p>
            <a:endParaRPr lang="en-US" sz="2400"/>
          </a:p>
          <a:p>
            <a:r>
              <a:rPr lang="en-US" sz="2400"/>
              <a:t>It will be helpful to consider </a:t>
            </a:r>
            <a:r>
              <a:rPr lang="en-US" sz="2400" i="1">
                <a:solidFill>
                  <a:schemeClr val="accent2"/>
                </a:solidFill>
              </a:rPr>
              <a:t>particles</a:t>
            </a:r>
            <a:r>
              <a:rPr lang="en-US" sz="2400"/>
              <a:t> (</a:t>
            </a:r>
            <a:r>
              <a:rPr lang="en-US" sz="2400" i="1"/>
              <a:t>i.e.</a:t>
            </a:r>
            <a:r>
              <a:rPr lang="en-US" sz="2400"/>
              <a:t> “moving points”), regarding a camera’s optical center and its weakly related points (including its strongly related points) as such</a:t>
            </a:r>
          </a:p>
        </p:txBody>
      </p:sp>
      <p:sp>
        <p:nvSpPr>
          <p:cNvPr id="4" name="TextBox 3">
            <a:extLst>
              <a:ext uri="{FF2B5EF4-FFF2-40B4-BE49-F238E27FC236}">
                <a16:creationId xmlns:a16="http://schemas.microsoft.com/office/drawing/2014/main" id="{D8DBAE5B-F45C-0C40-932A-46DB573A2943}"/>
              </a:ext>
            </a:extLst>
          </p:cNvPr>
          <p:cNvSpPr txBox="1"/>
          <p:nvPr/>
        </p:nvSpPr>
        <p:spPr>
          <a:xfrm>
            <a:off x="3518167" y="374887"/>
            <a:ext cx="5316264" cy="523220"/>
          </a:xfrm>
          <a:prstGeom prst="rect">
            <a:avLst/>
          </a:prstGeom>
          <a:noFill/>
        </p:spPr>
        <p:txBody>
          <a:bodyPr wrap="none" rtlCol="0">
            <a:spAutoFit/>
          </a:bodyPr>
          <a:lstStyle/>
          <a:p>
            <a:r>
              <a:rPr lang="en-US" sz="2800">
                <a:solidFill>
                  <a:schemeClr val="bg1">
                    <a:lumMod val="85000"/>
                  </a:schemeClr>
                </a:solidFill>
              </a:rPr>
              <a:t>Strongly and Weakly Related Points</a:t>
            </a:r>
          </a:p>
        </p:txBody>
      </p:sp>
    </p:spTree>
    <p:extLst>
      <p:ext uri="{BB962C8B-B14F-4D97-AF65-F5344CB8AC3E}">
        <p14:creationId xmlns:p14="http://schemas.microsoft.com/office/powerpoint/2010/main" val="700309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p:tgtEl>
                                          <p:spTgt spid="8">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8">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p:tgtEl>
                                          <p:spTgt spid="8">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096F7B1-7278-9D4F-AF65-CB09574995A7}"/>
              </a:ext>
            </a:extLst>
          </p:cNvPr>
          <p:cNvSpPr txBox="1"/>
          <p:nvPr/>
        </p:nvSpPr>
        <p:spPr>
          <a:xfrm>
            <a:off x="7414452" y="1369785"/>
            <a:ext cx="3985068" cy="4524315"/>
          </a:xfrm>
          <a:prstGeom prst="rect">
            <a:avLst/>
          </a:prstGeom>
          <a:noFill/>
        </p:spPr>
        <p:txBody>
          <a:bodyPr wrap="square" rtlCol="0">
            <a:spAutoFit/>
          </a:bodyPr>
          <a:lstStyle/>
          <a:p>
            <a:r>
              <a:rPr lang="en-US" b="1"/>
              <a:t>Related Particles</a:t>
            </a:r>
          </a:p>
          <a:p>
            <a:endParaRPr lang="en-US" b="1"/>
          </a:p>
          <a:p>
            <a:r>
              <a:rPr lang="en-US"/>
              <a:t>The orange dots are the control points</a:t>
            </a:r>
          </a:p>
          <a:p>
            <a:endParaRPr lang="en-US"/>
          </a:p>
          <a:p>
            <a:r>
              <a:rPr lang="en-US"/>
              <a:t>The purple dot is the </a:t>
            </a:r>
            <a:r>
              <a:rPr lang="en-US" i="1">
                <a:solidFill>
                  <a:schemeClr val="accent2"/>
                </a:solidFill>
              </a:rPr>
              <a:t>orthocenter</a:t>
            </a:r>
            <a:r>
              <a:rPr lang="en-US"/>
              <a:t> of the control points triangle  </a:t>
            </a:r>
          </a:p>
          <a:p>
            <a:endParaRPr lang="en-US"/>
          </a:p>
          <a:p>
            <a:r>
              <a:rPr lang="en-US"/>
              <a:t>All of the blue dots are strongly related to each other </a:t>
            </a:r>
          </a:p>
          <a:p>
            <a:endParaRPr lang="en-US"/>
          </a:p>
          <a:p>
            <a:r>
              <a:rPr lang="en-US"/>
              <a:t>One of these, the biggest blue dot, is presumed to be a camera’s position, whose coodinates can be seen at the top</a:t>
            </a:r>
          </a:p>
          <a:p>
            <a:endParaRPr lang="en-US"/>
          </a:p>
          <a:p>
            <a:r>
              <a:rPr lang="en-US"/>
              <a:t>The green dots are only weakly related to the blue dots </a:t>
            </a:r>
          </a:p>
        </p:txBody>
      </p:sp>
      <p:pic>
        <p:nvPicPr>
          <p:cNvPr id="3" name="Picture 2">
            <a:extLst>
              <a:ext uri="{FF2B5EF4-FFF2-40B4-BE49-F238E27FC236}">
                <a16:creationId xmlns:a16="http://schemas.microsoft.com/office/drawing/2014/main" id="{DF100BFE-DF8E-2948-AA78-0008EED6C465}"/>
              </a:ext>
            </a:extLst>
          </p:cNvPr>
          <p:cNvPicPr>
            <a:picLocks noChangeAspect="1"/>
          </p:cNvPicPr>
          <p:nvPr/>
        </p:nvPicPr>
        <p:blipFill>
          <a:blip r:embed="rId2"/>
          <a:stretch>
            <a:fillRect/>
          </a:stretch>
        </p:blipFill>
        <p:spPr>
          <a:xfrm>
            <a:off x="1285141" y="1070649"/>
            <a:ext cx="5298540" cy="5648279"/>
          </a:xfrm>
          <a:prstGeom prst="rect">
            <a:avLst/>
          </a:prstGeom>
        </p:spPr>
      </p:pic>
      <p:sp>
        <p:nvSpPr>
          <p:cNvPr id="6" name="TextBox 5">
            <a:extLst>
              <a:ext uri="{FF2B5EF4-FFF2-40B4-BE49-F238E27FC236}">
                <a16:creationId xmlns:a16="http://schemas.microsoft.com/office/drawing/2014/main" id="{8020570E-D072-5B40-A650-0384A6389F1E}"/>
              </a:ext>
            </a:extLst>
          </p:cNvPr>
          <p:cNvSpPr txBox="1"/>
          <p:nvPr/>
        </p:nvSpPr>
        <p:spPr>
          <a:xfrm>
            <a:off x="3518167" y="374887"/>
            <a:ext cx="5316264" cy="523220"/>
          </a:xfrm>
          <a:prstGeom prst="rect">
            <a:avLst/>
          </a:prstGeom>
          <a:noFill/>
        </p:spPr>
        <p:txBody>
          <a:bodyPr wrap="none" rtlCol="0">
            <a:spAutoFit/>
          </a:bodyPr>
          <a:lstStyle/>
          <a:p>
            <a:r>
              <a:rPr lang="en-US" sz="2800">
                <a:solidFill>
                  <a:schemeClr val="bg1">
                    <a:lumMod val="85000"/>
                  </a:schemeClr>
                </a:solidFill>
              </a:rPr>
              <a:t>Strongly and Weakly Related Points</a:t>
            </a:r>
          </a:p>
        </p:txBody>
      </p:sp>
    </p:spTree>
    <p:extLst>
      <p:ext uri="{BB962C8B-B14F-4D97-AF65-F5344CB8AC3E}">
        <p14:creationId xmlns:p14="http://schemas.microsoft.com/office/powerpoint/2010/main" val="6405129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A2E5E96-5597-8D48-8EA6-74023A5D078D}"/>
              </a:ext>
            </a:extLst>
          </p:cNvPr>
          <p:cNvSpPr txBox="1"/>
          <p:nvPr/>
        </p:nvSpPr>
        <p:spPr>
          <a:xfrm>
            <a:off x="830466" y="896334"/>
            <a:ext cx="10870466" cy="3916457"/>
          </a:xfrm>
          <a:prstGeom prst="rect">
            <a:avLst/>
          </a:prstGeom>
          <a:noFill/>
        </p:spPr>
        <p:txBody>
          <a:bodyPr wrap="square" rtlCol="0">
            <a:spAutoFit/>
          </a:bodyPr>
          <a:lstStyle/>
          <a:p>
            <a:r>
              <a:rPr lang="en-US" sz="2400"/>
              <a:t>As the camera’s optical center moves continuously around in xyz-space, its weak relatives (including its strong relatives) move around mostly without being impeded, though they </a:t>
            </a:r>
            <a:r>
              <a:rPr lang="en-US" sz="2400" i="1"/>
              <a:t>often</a:t>
            </a:r>
            <a:r>
              <a:rPr lang="en-US" sz="2400"/>
              <a:t> pass through control points</a:t>
            </a:r>
          </a:p>
          <a:p>
            <a:pPr>
              <a:lnSpc>
                <a:spcPts val="2080"/>
              </a:lnSpc>
            </a:pPr>
            <a:endParaRPr lang="en-US" sz="2400"/>
          </a:p>
          <a:p>
            <a:r>
              <a:rPr lang="en-US" sz="2400"/>
              <a:t>In passing through a control point, such a particle can switch between being strongly related and being merely weakly related to the continuously moving optical center</a:t>
            </a:r>
          </a:p>
          <a:p>
            <a:pPr>
              <a:lnSpc>
                <a:spcPts val="1780"/>
              </a:lnSpc>
            </a:pPr>
            <a:endParaRPr lang="en-US" sz="2400"/>
          </a:p>
          <a:p>
            <a:r>
              <a:rPr lang="en-US" sz="2400"/>
              <a:t>Also, at certain locations (to be discusses later) weakly related particles can come together and then disappear (due to complex solutions)</a:t>
            </a:r>
          </a:p>
          <a:p>
            <a:endParaRPr lang="en-US" sz="2400"/>
          </a:p>
          <a:p>
            <a:endParaRPr lang="en-US" sz="2400"/>
          </a:p>
        </p:txBody>
      </p:sp>
      <p:sp>
        <p:nvSpPr>
          <p:cNvPr id="4" name="TextBox 3">
            <a:extLst>
              <a:ext uri="{FF2B5EF4-FFF2-40B4-BE49-F238E27FC236}">
                <a16:creationId xmlns:a16="http://schemas.microsoft.com/office/drawing/2014/main" id="{444AC8AC-7DB5-B248-A152-4A5324198483}"/>
              </a:ext>
            </a:extLst>
          </p:cNvPr>
          <p:cNvSpPr txBox="1"/>
          <p:nvPr/>
        </p:nvSpPr>
        <p:spPr>
          <a:xfrm>
            <a:off x="3518167" y="374887"/>
            <a:ext cx="5316264" cy="523220"/>
          </a:xfrm>
          <a:prstGeom prst="rect">
            <a:avLst/>
          </a:prstGeom>
          <a:noFill/>
        </p:spPr>
        <p:txBody>
          <a:bodyPr wrap="none" rtlCol="0">
            <a:spAutoFit/>
          </a:bodyPr>
          <a:lstStyle/>
          <a:p>
            <a:r>
              <a:rPr lang="en-US" sz="2800">
                <a:solidFill>
                  <a:schemeClr val="bg1">
                    <a:lumMod val="85000"/>
                  </a:schemeClr>
                </a:solidFill>
              </a:rPr>
              <a:t>Strongly and Weakly Related Points</a:t>
            </a:r>
          </a:p>
        </p:txBody>
      </p:sp>
    </p:spTree>
    <p:extLst>
      <p:ext uri="{BB962C8B-B14F-4D97-AF65-F5344CB8AC3E}">
        <p14:creationId xmlns:p14="http://schemas.microsoft.com/office/powerpoint/2010/main" val="628440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p:tgtEl>
                                          <p:spTgt spid="8">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8">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p:tgtEl>
                                          <p:spTgt spid="8">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8">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 calcmode="lin" valueType="num">
                                      <p:cBhvr additive="base">
                                        <p:cTn id="19" dur="500"/>
                                        <p:tgtEl>
                                          <p:spTgt spid="8">
                                            <p:txEl>
                                              <p:pRg st="4" end="4"/>
                                            </p:txEl>
                                          </p:spTgt>
                                        </p:tgtEl>
                                        <p:attrNameLst>
                                          <p:attrName>ppt_y</p:attrName>
                                        </p:attrNameLst>
                                      </p:cBhvr>
                                      <p:tavLst>
                                        <p:tav tm="0">
                                          <p:val>
                                            <p:strVal val="#ppt_y+#ppt_h*1.125000"/>
                                          </p:val>
                                        </p:tav>
                                        <p:tav tm="100000">
                                          <p:val>
                                            <p:strVal val="#ppt_y"/>
                                          </p:val>
                                        </p:tav>
                                      </p:tavLst>
                                    </p:anim>
                                    <p:animEffect transition="in" filter="wipe(up)">
                                      <p:cBhvr>
                                        <p:cTn id="2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A2E5E96-5597-8D48-8EA6-74023A5D078D}"/>
              </a:ext>
            </a:extLst>
          </p:cNvPr>
          <p:cNvSpPr txBox="1"/>
          <p:nvPr/>
        </p:nvSpPr>
        <p:spPr>
          <a:xfrm>
            <a:off x="949569" y="1009690"/>
            <a:ext cx="10245299" cy="2677656"/>
          </a:xfrm>
          <a:prstGeom prst="rect">
            <a:avLst/>
          </a:prstGeom>
          <a:noFill/>
        </p:spPr>
        <p:txBody>
          <a:bodyPr wrap="square" rtlCol="0">
            <a:spAutoFit/>
          </a:bodyPr>
          <a:lstStyle/>
          <a:p>
            <a:r>
              <a:rPr lang="en-US" sz="2400"/>
              <a:t>The word “toroid” has multiple definitions, but here is the one that is useful for the P3P problem: </a:t>
            </a:r>
          </a:p>
          <a:p>
            <a:endParaRPr lang="en-US" sz="2400"/>
          </a:p>
          <a:p>
            <a:r>
              <a:rPr lang="en-US" sz="2400"/>
              <a:t>A </a:t>
            </a:r>
            <a:r>
              <a:rPr lang="en-US" sz="2400" i="1">
                <a:solidFill>
                  <a:schemeClr val="accent2"/>
                </a:solidFill>
              </a:rPr>
              <a:t>toroid</a:t>
            </a:r>
            <a:r>
              <a:rPr lang="en-US" sz="2400"/>
              <a:t> is the surface that results in three-dimensional (real) space, when an arc of a circle is rotated about the line through its endpoints </a:t>
            </a:r>
          </a:p>
          <a:p>
            <a:endParaRPr lang="en-US" sz="2400"/>
          </a:p>
          <a:p>
            <a:r>
              <a:rPr lang="en-US" sz="2400"/>
              <a:t>This surface is smooth, except at the two endpoints, where the surface is </a:t>
            </a:r>
            <a:r>
              <a:rPr lang="en-US" sz="2400" i="1"/>
              <a:t>singular </a:t>
            </a:r>
            <a:r>
              <a:rPr lang="en-US" sz="2400"/>
              <a:t> </a:t>
            </a:r>
          </a:p>
        </p:txBody>
      </p:sp>
      <p:sp>
        <p:nvSpPr>
          <p:cNvPr id="4" name="TextBox 3">
            <a:extLst>
              <a:ext uri="{FF2B5EF4-FFF2-40B4-BE49-F238E27FC236}">
                <a16:creationId xmlns:a16="http://schemas.microsoft.com/office/drawing/2014/main" id="{248649B1-074A-7944-A9B3-FFFEE210D0BE}"/>
              </a:ext>
            </a:extLst>
          </p:cNvPr>
          <p:cNvSpPr txBox="1"/>
          <p:nvPr/>
        </p:nvSpPr>
        <p:spPr>
          <a:xfrm>
            <a:off x="5073762" y="350198"/>
            <a:ext cx="1423932" cy="523220"/>
          </a:xfrm>
          <a:prstGeom prst="rect">
            <a:avLst/>
          </a:prstGeom>
          <a:noFill/>
        </p:spPr>
        <p:txBody>
          <a:bodyPr wrap="square" rtlCol="0">
            <a:spAutoFit/>
          </a:bodyPr>
          <a:lstStyle/>
          <a:p>
            <a:pPr algn="r"/>
            <a:r>
              <a:rPr lang="en-US" sz="2800">
                <a:solidFill>
                  <a:schemeClr val="tx1">
                    <a:lumMod val="75000"/>
                    <a:lumOff val="25000"/>
                  </a:schemeClr>
                </a:solidFill>
              </a:rPr>
              <a:t>Toroids   </a:t>
            </a:r>
          </a:p>
        </p:txBody>
      </p:sp>
    </p:spTree>
    <p:extLst>
      <p:ext uri="{BB962C8B-B14F-4D97-AF65-F5344CB8AC3E}">
        <p14:creationId xmlns:p14="http://schemas.microsoft.com/office/powerpoint/2010/main" val="2384487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p:tgtEl>
                                          <p:spTgt spid="8">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8">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p:tgtEl>
                                          <p:spTgt spid="8">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8">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 calcmode="lin" valueType="num">
                                      <p:cBhvr additive="base">
                                        <p:cTn id="19" dur="500"/>
                                        <p:tgtEl>
                                          <p:spTgt spid="8">
                                            <p:txEl>
                                              <p:pRg st="4" end="4"/>
                                            </p:txEl>
                                          </p:spTgt>
                                        </p:tgtEl>
                                        <p:attrNameLst>
                                          <p:attrName>ppt_y</p:attrName>
                                        </p:attrNameLst>
                                      </p:cBhvr>
                                      <p:tavLst>
                                        <p:tav tm="0">
                                          <p:val>
                                            <p:strVal val="#ppt_y+#ppt_h*1.125000"/>
                                          </p:val>
                                        </p:tav>
                                        <p:tav tm="100000">
                                          <p:val>
                                            <p:strVal val="#ppt_y"/>
                                          </p:val>
                                        </p:tav>
                                      </p:tavLst>
                                    </p:anim>
                                    <p:animEffect transition="in" filter="wipe(up)">
                                      <p:cBhvr>
                                        <p:cTn id="2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A2E5E96-5597-8D48-8EA6-74023A5D078D}"/>
              </a:ext>
            </a:extLst>
          </p:cNvPr>
          <p:cNvSpPr txBox="1"/>
          <p:nvPr/>
        </p:nvSpPr>
        <p:spPr>
          <a:xfrm>
            <a:off x="566779" y="856959"/>
            <a:ext cx="11035608" cy="3267561"/>
          </a:xfrm>
          <a:prstGeom prst="rect">
            <a:avLst/>
          </a:prstGeom>
          <a:noFill/>
        </p:spPr>
        <p:txBody>
          <a:bodyPr wrap="square" rtlCol="0">
            <a:spAutoFit/>
          </a:bodyPr>
          <a:lstStyle/>
          <a:p>
            <a:r>
              <a:rPr lang="en-US" sz="2400" dirty="0"/>
              <a:t>The </a:t>
            </a:r>
            <a:r>
              <a:rPr lang="en-US" sz="2400" i="1" dirty="0">
                <a:solidFill>
                  <a:schemeClr val="accent2"/>
                </a:solidFill>
              </a:rPr>
              <a:t>circumcircle</a:t>
            </a:r>
            <a:r>
              <a:rPr lang="en-US" sz="2400" dirty="0"/>
              <a:t> is the circle containing the three triangle vertices A, B and C</a:t>
            </a:r>
          </a:p>
          <a:p>
            <a:pPr>
              <a:lnSpc>
                <a:spcPts val="2280"/>
              </a:lnSpc>
            </a:pPr>
            <a:endParaRPr lang="en-US" sz="2400" dirty="0"/>
          </a:p>
          <a:p>
            <a:r>
              <a:rPr lang="en-US" sz="2400" dirty="0"/>
              <a:t>Let us now define the three </a:t>
            </a:r>
            <a:r>
              <a:rPr lang="en-US" sz="2400" i="1" dirty="0">
                <a:solidFill>
                  <a:schemeClr val="accent2"/>
                </a:solidFill>
              </a:rPr>
              <a:t>basic toroids,</a:t>
            </a:r>
            <a:r>
              <a:rPr lang="en-US" sz="2400" dirty="0"/>
              <a:t> as follow:</a:t>
            </a:r>
          </a:p>
          <a:p>
            <a:pPr>
              <a:lnSpc>
                <a:spcPts val="2280"/>
              </a:lnSpc>
            </a:pPr>
            <a:endParaRPr lang="en-US" sz="2400" dirty="0"/>
          </a:p>
          <a:p>
            <a:r>
              <a:rPr lang="en-US" sz="2400" i="1" dirty="0" err="1">
                <a:solidFill>
                  <a:schemeClr val="accent2"/>
                </a:solidFill>
              </a:rPr>
              <a:t>Toroid</a:t>
            </a:r>
            <a:r>
              <a:rPr lang="en-US" sz="2400" baseline="-25000" dirty="0" err="1">
                <a:solidFill>
                  <a:schemeClr val="accent2"/>
                </a:solidFill>
              </a:rPr>
              <a:t>A</a:t>
            </a:r>
            <a:r>
              <a:rPr lang="en-US" sz="2400" baseline="-25000" dirty="0" err="1"/>
              <a:t> </a:t>
            </a:r>
            <a:r>
              <a:rPr lang="en-US" sz="2400" dirty="0"/>
              <a:t>is generated from the circular arc through A whose endpoints are B and C , and similarly for </a:t>
            </a:r>
            <a:r>
              <a:rPr lang="en-US" sz="2400" i="1" dirty="0" err="1">
                <a:solidFill>
                  <a:schemeClr val="accent2"/>
                </a:solidFill>
              </a:rPr>
              <a:t>Toroid</a:t>
            </a:r>
            <a:r>
              <a:rPr lang="en-US" sz="2400" baseline="-25000" dirty="0" err="1">
                <a:solidFill>
                  <a:schemeClr val="accent2"/>
                </a:solidFill>
              </a:rPr>
              <a:t>B</a:t>
            </a:r>
            <a:r>
              <a:rPr lang="en-US" sz="2400" baseline="-25000" dirty="0"/>
              <a:t> </a:t>
            </a:r>
            <a:r>
              <a:rPr lang="en-US" sz="2400" dirty="0"/>
              <a:t>and </a:t>
            </a:r>
            <a:r>
              <a:rPr lang="en-US" sz="2400" i="1" dirty="0" err="1">
                <a:solidFill>
                  <a:schemeClr val="accent2"/>
                </a:solidFill>
              </a:rPr>
              <a:t>Toroid</a:t>
            </a:r>
            <a:r>
              <a:rPr lang="en-US" sz="2400" baseline="-25000" dirty="0" err="1">
                <a:solidFill>
                  <a:schemeClr val="accent2"/>
                </a:solidFill>
              </a:rPr>
              <a:t>C</a:t>
            </a:r>
            <a:r>
              <a:rPr lang="en-US" sz="2400" dirty="0" err="1"/>
              <a:t> </a:t>
            </a:r>
            <a:endParaRPr lang="en-US" sz="2400" dirty="0"/>
          </a:p>
          <a:p>
            <a:pPr>
              <a:lnSpc>
                <a:spcPts val="2280"/>
              </a:lnSpc>
            </a:pPr>
            <a:endParaRPr lang="en-US" sz="2400" dirty="0"/>
          </a:p>
          <a:p>
            <a:r>
              <a:rPr lang="en-US" sz="2400" dirty="0"/>
              <a:t>We also need another toroid, </a:t>
            </a:r>
            <a:r>
              <a:rPr lang="en-US" sz="2400" i="1" dirty="0" err="1">
                <a:solidFill>
                  <a:schemeClr val="accent2"/>
                </a:solidFill>
              </a:rPr>
              <a:t>Toroid</a:t>
            </a:r>
            <a:r>
              <a:rPr lang="el-GR" sz="2400" baseline="-25000">
                <a:solidFill>
                  <a:schemeClr val="accent2"/>
                </a:solidFill>
              </a:rPr>
              <a:t>π–</a:t>
            </a:r>
            <a:r>
              <a:rPr lang="en-US" sz="2400" baseline="-25000" dirty="0" err="1">
                <a:solidFill>
                  <a:schemeClr val="accent2"/>
                </a:solidFill>
              </a:rPr>
              <a:t>A </a:t>
            </a:r>
            <a:r>
              <a:rPr lang="en-US" sz="2400" dirty="0">
                <a:solidFill>
                  <a:schemeClr val="accent2"/>
                </a:solidFill>
              </a:rPr>
              <a:t>,</a:t>
            </a:r>
            <a:r>
              <a:rPr lang="en-US" sz="2400" dirty="0"/>
              <a:t> which is generated from the other arc on the circumcircle, connecting B and C, the arc that does </a:t>
            </a:r>
            <a:r>
              <a:rPr lang="en-US" sz="2400" i="1" dirty="0"/>
              <a:t>not</a:t>
            </a:r>
            <a:r>
              <a:rPr lang="en-US" sz="2400" dirty="0"/>
              <a:t> include A </a:t>
            </a:r>
          </a:p>
        </p:txBody>
      </p:sp>
      <p:sp>
        <p:nvSpPr>
          <p:cNvPr id="5" name="TextBox 4">
            <a:extLst>
              <a:ext uri="{FF2B5EF4-FFF2-40B4-BE49-F238E27FC236}">
                <a16:creationId xmlns:a16="http://schemas.microsoft.com/office/drawing/2014/main" id="{1B0696E4-B0CF-2649-8226-7F28CEE543AA}"/>
              </a:ext>
            </a:extLst>
          </p:cNvPr>
          <p:cNvSpPr txBox="1"/>
          <p:nvPr/>
        </p:nvSpPr>
        <p:spPr>
          <a:xfrm>
            <a:off x="5051460" y="350198"/>
            <a:ext cx="1423932" cy="523220"/>
          </a:xfrm>
          <a:prstGeom prst="rect">
            <a:avLst/>
          </a:prstGeom>
          <a:noFill/>
        </p:spPr>
        <p:txBody>
          <a:bodyPr wrap="square" rtlCol="0">
            <a:spAutoFit/>
          </a:bodyPr>
          <a:lstStyle/>
          <a:p>
            <a:pPr algn="r"/>
            <a:r>
              <a:rPr lang="en-US" sz="2800">
                <a:solidFill>
                  <a:schemeClr val="bg1">
                    <a:lumMod val="85000"/>
                  </a:schemeClr>
                </a:solidFill>
              </a:rPr>
              <a:t>Toroids   </a:t>
            </a:r>
          </a:p>
        </p:txBody>
      </p:sp>
    </p:spTree>
    <p:extLst>
      <p:ext uri="{BB962C8B-B14F-4D97-AF65-F5344CB8AC3E}">
        <p14:creationId xmlns:p14="http://schemas.microsoft.com/office/powerpoint/2010/main" val="510157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p:tgtEl>
                                          <p:spTgt spid="8">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8">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p:tgtEl>
                                          <p:spTgt spid="8">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8">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 calcmode="lin" valueType="num">
                                      <p:cBhvr additive="base">
                                        <p:cTn id="19" dur="500"/>
                                        <p:tgtEl>
                                          <p:spTgt spid="8">
                                            <p:txEl>
                                              <p:pRg st="4" end="4"/>
                                            </p:txEl>
                                          </p:spTgt>
                                        </p:tgtEl>
                                        <p:attrNameLst>
                                          <p:attrName>ppt_y</p:attrName>
                                        </p:attrNameLst>
                                      </p:cBhvr>
                                      <p:tavLst>
                                        <p:tav tm="0">
                                          <p:val>
                                            <p:strVal val="#ppt_y+#ppt_h*1.125000"/>
                                          </p:val>
                                        </p:tav>
                                        <p:tav tm="100000">
                                          <p:val>
                                            <p:strVal val="#ppt_y"/>
                                          </p:val>
                                        </p:tav>
                                      </p:tavLst>
                                    </p:anim>
                                    <p:animEffect transition="in" filter="wipe(up)">
                                      <p:cBhvr>
                                        <p:cTn id="20" dur="500"/>
                                        <p:tgtEl>
                                          <p:spTgt spid="8">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8">
                                            <p:txEl>
                                              <p:pRg st="6" end="6"/>
                                            </p:txEl>
                                          </p:spTgt>
                                        </p:tgtEl>
                                        <p:attrNameLst>
                                          <p:attrName>style.visibility</p:attrName>
                                        </p:attrNameLst>
                                      </p:cBhvr>
                                      <p:to>
                                        <p:strVal val="visible"/>
                                      </p:to>
                                    </p:set>
                                    <p:anim calcmode="lin" valueType="num">
                                      <p:cBhvr additive="base">
                                        <p:cTn id="25" dur="500"/>
                                        <p:tgtEl>
                                          <p:spTgt spid="8">
                                            <p:txEl>
                                              <p:pRg st="6" end="6"/>
                                            </p:txEl>
                                          </p:spTgt>
                                        </p:tgtEl>
                                        <p:attrNameLst>
                                          <p:attrName>ppt_y</p:attrName>
                                        </p:attrNameLst>
                                      </p:cBhvr>
                                      <p:tavLst>
                                        <p:tav tm="0">
                                          <p:val>
                                            <p:strVal val="#ppt_y+#ppt_h*1.125000"/>
                                          </p:val>
                                        </p:tav>
                                        <p:tav tm="100000">
                                          <p:val>
                                            <p:strVal val="#ppt_y"/>
                                          </p:val>
                                        </p:tav>
                                      </p:tavLst>
                                    </p:anim>
                                    <p:animEffect transition="in" filter="wipe(up)">
                                      <p:cBhvr>
                                        <p:cTn id="26"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A2E5E96-5597-8D48-8EA6-74023A5D078D}"/>
              </a:ext>
            </a:extLst>
          </p:cNvPr>
          <p:cNvSpPr txBox="1"/>
          <p:nvPr/>
        </p:nvSpPr>
        <p:spPr>
          <a:xfrm>
            <a:off x="566779" y="789227"/>
            <a:ext cx="10846288" cy="3170099"/>
          </a:xfrm>
          <a:prstGeom prst="rect">
            <a:avLst/>
          </a:prstGeom>
          <a:noFill/>
        </p:spPr>
        <p:txBody>
          <a:bodyPr wrap="square" rtlCol="0">
            <a:spAutoFit/>
          </a:bodyPr>
          <a:lstStyle/>
          <a:p>
            <a:r>
              <a:rPr lang="en-US" sz="2400" dirty="0"/>
              <a:t>Similarly for </a:t>
            </a:r>
            <a:r>
              <a:rPr lang="en-US" sz="2400" i="1" dirty="0" err="1">
                <a:solidFill>
                  <a:schemeClr val="accent2"/>
                </a:solidFill>
              </a:rPr>
              <a:t>Toroid</a:t>
            </a:r>
            <a:r>
              <a:rPr lang="el-GR" sz="2400" baseline="-25000">
                <a:solidFill>
                  <a:schemeClr val="accent2"/>
                </a:solidFill>
              </a:rPr>
              <a:t>π–</a:t>
            </a:r>
            <a:r>
              <a:rPr lang="en-US" sz="2400" baseline="-25000" dirty="0" err="1">
                <a:solidFill>
                  <a:schemeClr val="accent2"/>
                </a:solidFill>
              </a:rPr>
              <a:t>B</a:t>
            </a:r>
            <a:r>
              <a:rPr lang="en-US" sz="2400" baseline="-25000" dirty="0"/>
              <a:t>  </a:t>
            </a:r>
            <a:r>
              <a:rPr lang="en-US" sz="2400" dirty="0" err="1"/>
              <a:t>and</a:t>
            </a:r>
            <a:r>
              <a:rPr lang="en-US" sz="2400" i="1" dirty="0" err="1"/>
              <a:t> </a:t>
            </a:r>
            <a:r>
              <a:rPr lang="en-US" sz="2400" i="1" dirty="0" err="1">
                <a:solidFill>
                  <a:schemeClr val="accent2"/>
                </a:solidFill>
              </a:rPr>
              <a:t>Toroid</a:t>
            </a:r>
            <a:r>
              <a:rPr lang="el-GR" sz="2400" baseline="-25000">
                <a:solidFill>
                  <a:schemeClr val="accent2"/>
                </a:solidFill>
              </a:rPr>
              <a:t>π–</a:t>
            </a:r>
            <a:r>
              <a:rPr lang="en-US" sz="2400" baseline="-25000" dirty="0" err="1">
                <a:solidFill>
                  <a:schemeClr val="accent2"/>
                </a:solidFill>
              </a:rPr>
              <a:t>C</a:t>
            </a:r>
          </a:p>
          <a:p>
            <a:endParaRPr lang="en-US" sz="2400" baseline="-25000" dirty="0" err="1"/>
          </a:p>
          <a:p>
            <a:r>
              <a:rPr lang="en-US" sz="2400" dirty="0"/>
              <a:t>The union of </a:t>
            </a:r>
            <a:r>
              <a:rPr lang="en-US" sz="2400" i="1" dirty="0" err="1"/>
              <a:t>Toroid</a:t>
            </a:r>
            <a:r>
              <a:rPr lang="en-US" sz="2400" baseline="-25000" dirty="0" err="1"/>
              <a:t>A </a:t>
            </a:r>
            <a:r>
              <a:rPr lang="en-US" sz="2400" dirty="0"/>
              <a:t>and </a:t>
            </a:r>
            <a:r>
              <a:rPr lang="en-US" sz="2400" i="1" dirty="0" err="1"/>
              <a:t>Toroid</a:t>
            </a:r>
            <a:r>
              <a:rPr lang="el-GR" sz="2400" baseline="-25000"/>
              <a:t>π–</a:t>
            </a:r>
            <a:r>
              <a:rPr lang="en-US" sz="2400" baseline="-25000" dirty="0" err="1"/>
              <a:t>A</a:t>
            </a:r>
            <a:r>
              <a:rPr lang="en-US" sz="2400" baseline="-25000" dirty="0"/>
              <a:t> </a:t>
            </a:r>
            <a:r>
              <a:rPr lang="en-US" sz="2400" dirty="0"/>
              <a:t>will be called a </a:t>
            </a:r>
            <a:r>
              <a:rPr lang="en-US" sz="2400" i="1" dirty="0">
                <a:solidFill>
                  <a:schemeClr val="accent2"/>
                </a:solidFill>
              </a:rPr>
              <a:t>basic double toroid,</a:t>
            </a:r>
            <a:r>
              <a:rPr lang="en-US" sz="2400" dirty="0"/>
              <a:t> and denoted </a:t>
            </a:r>
            <a:r>
              <a:rPr lang="en-US" sz="2400" i="1" dirty="0" err="1">
                <a:solidFill>
                  <a:schemeClr val="accent2"/>
                </a:solidFill>
              </a:rPr>
              <a:t>DToroid</a:t>
            </a:r>
            <a:r>
              <a:rPr lang="en-US" sz="2400" baseline="-25000" dirty="0" err="1">
                <a:solidFill>
                  <a:schemeClr val="accent2"/>
                </a:solidFill>
              </a:rPr>
              <a:t>A </a:t>
            </a:r>
          </a:p>
          <a:p>
            <a:endParaRPr lang="en-US" sz="2400" baseline="-25000" dirty="0" err="1"/>
          </a:p>
          <a:p>
            <a:r>
              <a:rPr lang="en-US" sz="2400" dirty="0"/>
              <a:t>It is the surface you get when you rotate the entire circumcircle about the line through B and C </a:t>
            </a:r>
          </a:p>
          <a:p>
            <a:endParaRPr lang="en-US" sz="2400" dirty="0"/>
          </a:p>
          <a:p>
            <a:r>
              <a:rPr lang="en-US" sz="2400" dirty="0"/>
              <a:t>Similarly for </a:t>
            </a:r>
            <a:r>
              <a:rPr lang="en-US" sz="2400" i="1" dirty="0" err="1">
                <a:solidFill>
                  <a:schemeClr val="accent2"/>
                </a:solidFill>
              </a:rPr>
              <a:t>DToroid</a:t>
            </a:r>
            <a:r>
              <a:rPr lang="en-US" sz="2400" baseline="-25000" dirty="0" err="1">
                <a:solidFill>
                  <a:schemeClr val="accent2"/>
                </a:solidFill>
              </a:rPr>
              <a:t>B</a:t>
            </a:r>
            <a:r>
              <a:rPr lang="en-US" sz="2400" baseline="-25000" dirty="0" err="1"/>
              <a:t> </a:t>
            </a:r>
            <a:r>
              <a:rPr lang="en-US" sz="2400" dirty="0"/>
              <a:t>and </a:t>
            </a:r>
            <a:r>
              <a:rPr lang="en-US" sz="2400" i="1" dirty="0" err="1">
                <a:solidFill>
                  <a:schemeClr val="accent2"/>
                </a:solidFill>
              </a:rPr>
              <a:t>DToroid</a:t>
            </a:r>
            <a:r>
              <a:rPr lang="en-US" sz="2400" baseline="-25000" dirty="0" err="1">
                <a:solidFill>
                  <a:schemeClr val="accent2"/>
                </a:solidFill>
              </a:rPr>
              <a:t>C</a:t>
            </a:r>
            <a:r>
              <a:rPr lang="en-US" sz="2400" baseline="-25000" dirty="0" err="1"/>
              <a:t> </a:t>
            </a:r>
          </a:p>
        </p:txBody>
      </p:sp>
      <p:sp>
        <p:nvSpPr>
          <p:cNvPr id="5" name="TextBox 4">
            <a:extLst>
              <a:ext uri="{FF2B5EF4-FFF2-40B4-BE49-F238E27FC236}">
                <a16:creationId xmlns:a16="http://schemas.microsoft.com/office/drawing/2014/main" id="{1B0696E4-B0CF-2649-8226-7F28CEE543AA}"/>
              </a:ext>
            </a:extLst>
          </p:cNvPr>
          <p:cNvSpPr txBox="1"/>
          <p:nvPr/>
        </p:nvSpPr>
        <p:spPr>
          <a:xfrm>
            <a:off x="5051460" y="350198"/>
            <a:ext cx="1423932" cy="523220"/>
          </a:xfrm>
          <a:prstGeom prst="rect">
            <a:avLst/>
          </a:prstGeom>
          <a:noFill/>
        </p:spPr>
        <p:txBody>
          <a:bodyPr wrap="square" rtlCol="0">
            <a:spAutoFit/>
          </a:bodyPr>
          <a:lstStyle/>
          <a:p>
            <a:pPr algn="r"/>
            <a:r>
              <a:rPr lang="en-US" sz="2800">
                <a:solidFill>
                  <a:schemeClr val="bg1">
                    <a:lumMod val="85000"/>
                  </a:schemeClr>
                </a:solidFill>
              </a:rPr>
              <a:t>Toroids   </a:t>
            </a:r>
          </a:p>
        </p:txBody>
      </p:sp>
    </p:spTree>
    <p:extLst>
      <p:ext uri="{BB962C8B-B14F-4D97-AF65-F5344CB8AC3E}">
        <p14:creationId xmlns:p14="http://schemas.microsoft.com/office/powerpoint/2010/main" val="243548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p:tgtEl>
                                          <p:spTgt spid="8">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8">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p:tgtEl>
                                          <p:spTgt spid="8">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8">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 calcmode="lin" valueType="num">
                                      <p:cBhvr additive="base">
                                        <p:cTn id="19" dur="500"/>
                                        <p:tgtEl>
                                          <p:spTgt spid="8">
                                            <p:txEl>
                                              <p:pRg st="4" end="4"/>
                                            </p:txEl>
                                          </p:spTgt>
                                        </p:tgtEl>
                                        <p:attrNameLst>
                                          <p:attrName>ppt_y</p:attrName>
                                        </p:attrNameLst>
                                      </p:cBhvr>
                                      <p:tavLst>
                                        <p:tav tm="0">
                                          <p:val>
                                            <p:strVal val="#ppt_y+#ppt_h*1.125000"/>
                                          </p:val>
                                        </p:tav>
                                        <p:tav tm="100000">
                                          <p:val>
                                            <p:strVal val="#ppt_y"/>
                                          </p:val>
                                        </p:tav>
                                      </p:tavLst>
                                    </p:anim>
                                    <p:animEffect transition="in" filter="wipe(up)">
                                      <p:cBhvr>
                                        <p:cTn id="20" dur="500"/>
                                        <p:tgtEl>
                                          <p:spTgt spid="8">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8">
                                            <p:txEl>
                                              <p:pRg st="6" end="6"/>
                                            </p:txEl>
                                          </p:spTgt>
                                        </p:tgtEl>
                                        <p:attrNameLst>
                                          <p:attrName>style.visibility</p:attrName>
                                        </p:attrNameLst>
                                      </p:cBhvr>
                                      <p:to>
                                        <p:strVal val="visible"/>
                                      </p:to>
                                    </p:set>
                                    <p:anim calcmode="lin" valueType="num">
                                      <p:cBhvr additive="base">
                                        <p:cTn id="25" dur="500"/>
                                        <p:tgtEl>
                                          <p:spTgt spid="8">
                                            <p:txEl>
                                              <p:pRg st="6" end="6"/>
                                            </p:txEl>
                                          </p:spTgt>
                                        </p:tgtEl>
                                        <p:attrNameLst>
                                          <p:attrName>ppt_y</p:attrName>
                                        </p:attrNameLst>
                                      </p:cBhvr>
                                      <p:tavLst>
                                        <p:tav tm="0">
                                          <p:val>
                                            <p:strVal val="#ppt_y+#ppt_h*1.125000"/>
                                          </p:val>
                                        </p:tav>
                                        <p:tav tm="100000">
                                          <p:val>
                                            <p:strVal val="#ppt_y"/>
                                          </p:val>
                                        </p:tav>
                                      </p:tavLst>
                                    </p:anim>
                                    <p:animEffect transition="in" filter="wipe(up)">
                                      <p:cBhvr>
                                        <p:cTn id="26"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5272DEF-E774-2F49-A96E-70A066ACDEFB}"/>
              </a:ext>
            </a:extLst>
          </p:cNvPr>
          <p:cNvPicPr>
            <a:picLocks noChangeAspect="1"/>
          </p:cNvPicPr>
          <p:nvPr/>
        </p:nvPicPr>
        <p:blipFill>
          <a:blip r:embed="rId2"/>
          <a:stretch>
            <a:fillRect/>
          </a:stretch>
        </p:blipFill>
        <p:spPr>
          <a:xfrm>
            <a:off x="696071" y="621135"/>
            <a:ext cx="5923836" cy="5729613"/>
          </a:xfrm>
          <a:prstGeom prst="rect">
            <a:avLst/>
          </a:prstGeom>
        </p:spPr>
      </p:pic>
      <p:sp>
        <p:nvSpPr>
          <p:cNvPr id="2" name="TextBox 1">
            <a:extLst>
              <a:ext uri="{FF2B5EF4-FFF2-40B4-BE49-F238E27FC236}">
                <a16:creationId xmlns:a16="http://schemas.microsoft.com/office/drawing/2014/main" id="{1454BC57-1D37-DC40-89E8-38B85AF017C7}"/>
              </a:ext>
            </a:extLst>
          </p:cNvPr>
          <p:cNvSpPr txBox="1"/>
          <p:nvPr/>
        </p:nvSpPr>
        <p:spPr>
          <a:xfrm>
            <a:off x="6892189" y="1376983"/>
            <a:ext cx="4639411" cy="2031325"/>
          </a:xfrm>
          <a:prstGeom prst="rect">
            <a:avLst/>
          </a:prstGeom>
          <a:noFill/>
        </p:spPr>
        <p:txBody>
          <a:bodyPr wrap="square" rtlCol="0">
            <a:spAutoFit/>
          </a:bodyPr>
          <a:lstStyle/>
          <a:p>
            <a:r>
              <a:rPr lang="en-US" b="1" dirty="0"/>
              <a:t>The three basic toriods:</a:t>
            </a:r>
          </a:p>
          <a:p>
            <a:r>
              <a:rPr lang="en-US" altLang="zh-CN" b="1" i="1" dirty="0" err="1"/>
              <a:t>Toroid</a:t>
            </a:r>
            <a:r>
              <a:rPr lang="en-US" altLang="zh-CN" b="1" baseline="-25000" dirty="0" err="1"/>
              <a:t>A </a:t>
            </a:r>
            <a:r>
              <a:rPr lang="en-US" altLang="zh-CN" b="1" dirty="0"/>
              <a:t>, </a:t>
            </a:r>
            <a:r>
              <a:rPr lang="en-US" altLang="zh-CN" b="1" i="1" dirty="0" err="1"/>
              <a:t>Toroid</a:t>
            </a:r>
            <a:r>
              <a:rPr lang="en-US" altLang="zh-CN" b="1" i="1" baseline="-25000" dirty="0" err="1"/>
              <a:t>B</a:t>
            </a:r>
            <a:r>
              <a:rPr lang="en-US" altLang="zh-CN" b="1" dirty="0"/>
              <a:t> and </a:t>
            </a:r>
            <a:r>
              <a:rPr lang="en-US" altLang="zh-CN" b="1" i="1" dirty="0" err="1"/>
              <a:t>Toroid</a:t>
            </a:r>
            <a:r>
              <a:rPr lang="en-US" altLang="zh-CN" b="1" baseline="-25000" dirty="0" err="1"/>
              <a:t>C </a:t>
            </a:r>
            <a:endParaRPr lang="en-US" b="1" dirty="0"/>
          </a:p>
          <a:p>
            <a:endParaRPr lang="en-US" dirty="0"/>
          </a:p>
          <a:p>
            <a:r>
              <a:rPr lang="en-US" dirty="0"/>
              <a:t>When the camera’s optical center is outside of the union of </a:t>
            </a:r>
            <a:r>
              <a:rPr lang="en-US" altLang="zh-CN" i="1" dirty="0" err="1"/>
              <a:t>Toroid</a:t>
            </a:r>
            <a:r>
              <a:rPr lang="en-US" altLang="zh-CN" baseline="-25000" dirty="0" err="1"/>
              <a:t>A </a:t>
            </a:r>
            <a:r>
              <a:rPr lang="en-US" altLang="zh-CN" dirty="0"/>
              <a:t>, </a:t>
            </a:r>
            <a:r>
              <a:rPr lang="en-US" altLang="zh-CN" i="1" dirty="0" err="1"/>
              <a:t>Toroid</a:t>
            </a:r>
            <a:r>
              <a:rPr lang="en-US" altLang="zh-CN" i="1" baseline="-25000" dirty="0" err="1"/>
              <a:t>B</a:t>
            </a:r>
            <a:r>
              <a:rPr lang="en-US" altLang="zh-CN" dirty="0"/>
              <a:t> and </a:t>
            </a:r>
            <a:r>
              <a:rPr lang="en-US" altLang="zh-CN" i="1" dirty="0" err="1"/>
              <a:t>Toroid</a:t>
            </a:r>
            <a:r>
              <a:rPr lang="en-US" altLang="zh-CN" baseline="-25000" dirty="0" err="1"/>
              <a:t>C </a:t>
            </a:r>
            <a:r>
              <a:rPr lang="en-US" altLang="zh-CN" dirty="0"/>
              <a:t>, all of its weak relatives are outside too, and they are strongly related.</a:t>
            </a:r>
          </a:p>
        </p:txBody>
      </p:sp>
      <p:sp>
        <p:nvSpPr>
          <p:cNvPr id="5" name="TextBox 4">
            <a:extLst>
              <a:ext uri="{FF2B5EF4-FFF2-40B4-BE49-F238E27FC236}">
                <a16:creationId xmlns:a16="http://schemas.microsoft.com/office/drawing/2014/main" id="{936C0E2F-7B02-ED45-90EB-74C767F63322}"/>
              </a:ext>
            </a:extLst>
          </p:cNvPr>
          <p:cNvSpPr txBox="1"/>
          <p:nvPr/>
        </p:nvSpPr>
        <p:spPr>
          <a:xfrm>
            <a:off x="5096064" y="350198"/>
            <a:ext cx="1423932" cy="523220"/>
          </a:xfrm>
          <a:prstGeom prst="rect">
            <a:avLst/>
          </a:prstGeom>
          <a:noFill/>
        </p:spPr>
        <p:txBody>
          <a:bodyPr wrap="square" rtlCol="0">
            <a:spAutoFit/>
          </a:bodyPr>
          <a:lstStyle/>
          <a:p>
            <a:pPr algn="r"/>
            <a:r>
              <a:rPr lang="en-US" sz="2800">
                <a:solidFill>
                  <a:schemeClr val="bg1">
                    <a:lumMod val="85000"/>
                  </a:schemeClr>
                </a:solidFill>
              </a:rPr>
              <a:t>Toroids   </a:t>
            </a:r>
          </a:p>
        </p:txBody>
      </p:sp>
      <p:sp>
        <p:nvSpPr>
          <p:cNvPr id="4" name="TextBox 3">
            <a:extLst>
              <a:ext uri="{FF2B5EF4-FFF2-40B4-BE49-F238E27FC236}">
                <a16:creationId xmlns:a16="http://schemas.microsoft.com/office/drawing/2014/main" id="{55B6120A-BE11-8C41-8FEE-511C9E10C08C}"/>
              </a:ext>
            </a:extLst>
          </p:cNvPr>
          <p:cNvSpPr txBox="1"/>
          <p:nvPr/>
        </p:nvSpPr>
        <p:spPr>
          <a:xfrm>
            <a:off x="3917772" y="6181418"/>
            <a:ext cx="4351961" cy="369332"/>
          </a:xfrm>
          <a:prstGeom prst="rect">
            <a:avLst/>
          </a:prstGeom>
          <a:noFill/>
        </p:spPr>
        <p:txBody>
          <a:bodyPr wrap="none" rtlCol="0">
            <a:spAutoFit/>
          </a:bodyPr>
          <a:lstStyle/>
          <a:p>
            <a:r>
              <a:rPr lang="en-US"/>
              <a:t>(image from Wang, B., Hu, H. and Zhang, C.)</a:t>
            </a:r>
          </a:p>
        </p:txBody>
      </p:sp>
    </p:spTree>
    <p:extLst>
      <p:ext uri="{BB962C8B-B14F-4D97-AF65-F5344CB8AC3E}">
        <p14:creationId xmlns:p14="http://schemas.microsoft.com/office/powerpoint/2010/main" val="15565978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215CB67-5770-3D41-8340-F719B8D5CB99}"/>
              </a:ext>
            </a:extLst>
          </p:cNvPr>
          <p:cNvPicPr>
            <a:picLocks noChangeAspect="1"/>
          </p:cNvPicPr>
          <p:nvPr/>
        </p:nvPicPr>
        <p:blipFill>
          <a:blip r:embed="rId2"/>
          <a:stretch>
            <a:fillRect/>
          </a:stretch>
        </p:blipFill>
        <p:spPr>
          <a:xfrm>
            <a:off x="667416" y="781085"/>
            <a:ext cx="5213297" cy="5937650"/>
          </a:xfrm>
          <a:prstGeom prst="rect">
            <a:avLst/>
          </a:prstGeom>
        </p:spPr>
      </p:pic>
      <p:sp>
        <p:nvSpPr>
          <p:cNvPr id="5" name="TextBox 4">
            <a:extLst>
              <a:ext uri="{FF2B5EF4-FFF2-40B4-BE49-F238E27FC236}">
                <a16:creationId xmlns:a16="http://schemas.microsoft.com/office/drawing/2014/main" id="{A719B57B-083F-8F4A-928A-8BE0CBD6C7E0}"/>
              </a:ext>
            </a:extLst>
          </p:cNvPr>
          <p:cNvSpPr txBox="1"/>
          <p:nvPr/>
        </p:nvSpPr>
        <p:spPr>
          <a:xfrm>
            <a:off x="6558286" y="962918"/>
            <a:ext cx="4835276" cy="5355312"/>
          </a:xfrm>
          <a:prstGeom prst="rect">
            <a:avLst/>
          </a:prstGeom>
          <a:noFill/>
        </p:spPr>
        <p:txBody>
          <a:bodyPr wrap="square" rtlCol="0">
            <a:spAutoFit/>
          </a:bodyPr>
          <a:lstStyle/>
          <a:p>
            <a:r>
              <a:rPr lang="en-US" b="1"/>
              <a:t>A double toroid, and the tangent cone for its outer toroid at one of the singularities </a:t>
            </a:r>
          </a:p>
          <a:p>
            <a:endParaRPr lang="en-US"/>
          </a:p>
          <a:p>
            <a:r>
              <a:rPr lang="en-US"/>
              <a:t>Notice the inner toroid inside the outer toroid </a:t>
            </a:r>
          </a:p>
          <a:p>
            <a:endParaRPr lang="en-US"/>
          </a:p>
          <a:p>
            <a:r>
              <a:rPr lang="en-US"/>
              <a:t>The cone’s apex is of course one of the two singular points of the double toroid</a:t>
            </a:r>
          </a:p>
          <a:p>
            <a:endParaRPr lang="en-US"/>
          </a:p>
          <a:p>
            <a:r>
              <a:rPr lang="en-US"/>
              <a:t>Each ray on the cone, from its apex, is tangent to the outer toroid</a:t>
            </a:r>
          </a:p>
          <a:p>
            <a:endParaRPr lang="en-US"/>
          </a:p>
          <a:p>
            <a:r>
              <a:rPr lang="en-US"/>
              <a:t>The tangent cones allow us to determine several things about the toroids and their intersections</a:t>
            </a:r>
          </a:p>
          <a:p>
            <a:endParaRPr lang="en-US"/>
          </a:p>
          <a:p>
            <a:r>
              <a:rPr lang="en-US" i="1"/>
              <a:t>Cute fact: </a:t>
            </a:r>
            <a:r>
              <a:rPr lang="en-US"/>
              <a:t>The angle, at any point on the outer toroid, between the rays from it to the toroid’s two singularities, is equal to the angle, at the cone’s apex, between the cone’s half-axis and any of its rays from the apex</a:t>
            </a:r>
          </a:p>
        </p:txBody>
      </p:sp>
      <p:sp>
        <p:nvSpPr>
          <p:cNvPr id="7" name="TextBox 6">
            <a:extLst>
              <a:ext uri="{FF2B5EF4-FFF2-40B4-BE49-F238E27FC236}">
                <a16:creationId xmlns:a16="http://schemas.microsoft.com/office/drawing/2014/main" id="{AAAB4E81-1B08-2840-8032-BECDB9BF181D}"/>
              </a:ext>
            </a:extLst>
          </p:cNvPr>
          <p:cNvSpPr txBox="1"/>
          <p:nvPr/>
        </p:nvSpPr>
        <p:spPr>
          <a:xfrm>
            <a:off x="5073762" y="350198"/>
            <a:ext cx="1423932" cy="523220"/>
          </a:xfrm>
          <a:prstGeom prst="rect">
            <a:avLst/>
          </a:prstGeom>
          <a:noFill/>
        </p:spPr>
        <p:txBody>
          <a:bodyPr wrap="square" rtlCol="0">
            <a:spAutoFit/>
          </a:bodyPr>
          <a:lstStyle/>
          <a:p>
            <a:pPr algn="r"/>
            <a:r>
              <a:rPr lang="en-US" sz="2800">
                <a:solidFill>
                  <a:schemeClr val="bg1">
                    <a:lumMod val="85000"/>
                  </a:schemeClr>
                </a:solidFill>
              </a:rPr>
              <a:t>Toroids   </a:t>
            </a:r>
          </a:p>
        </p:txBody>
      </p:sp>
    </p:spTree>
    <p:extLst>
      <p:ext uri="{BB962C8B-B14F-4D97-AF65-F5344CB8AC3E}">
        <p14:creationId xmlns:p14="http://schemas.microsoft.com/office/powerpoint/2010/main" val="42698498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A2E5E96-5597-8D48-8EA6-74023A5D078D}"/>
              </a:ext>
            </a:extLst>
          </p:cNvPr>
          <p:cNvSpPr txBox="1"/>
          <p:nvPr/>
        </p:nvSpPr>
        <p:spPr>
          <a:xfrm>
            <a:off x="1117932" y="1113890"/>
            <a:ext cx="10245296" cy="2866619"/>
          </a:xfrm>
          <a:prstGeom prst="rect">
            <a:avLst/>
          </a:prstGeom>
          <a:noFill/>
        </p:spPr>
        <p:txBody>
          <a:bodyPr wrap="square" rtlCol="0">
            <a:spAutoFit/>
          </a:bodyPr>
          <a:lstStyle/>
          <a:p>
            <a:pPr>
              <a:lnSpc>
                <a:spcPts val="2380"/>
              </a:lnSpc>
            </a:pPr>
            <a:r>
              <a:rPr lang="en-US" sz="2400" dirty="0"/>
              <a:t>If the triangle ABC’s interior angle at C is acute, then </a:t>
            </a:r>
            <a:r>
              <a:rPr lang="en-US" sz="2400" i="1" dirty="0" err="1"/>
              <a:t>Toroid</a:t>
            </a:r>
            <a:r>
              <a:rPr lang="en-US" sz="2400" baseline="-25000" dirty="0" err="1"/>
              <a:t>C</a:t>
            </a:r>
            <a:r>
              <a:rPr lang="en-US" sz="2400" dirty="0"/>
              <a:t> uses the longer of the two circular arcs connecting A and B, forming an </a:t>
            </a:r>
            <a:r>
              <a:rPr lang="en-US" sz="2400" i="1" dirty="0">
                <a:solidFill>
                  <a:schemeClr val="accent2"/>
                </a:solidFill>
              </a:rPr>
              <a:t>outer toroid</a:t>
            </a:r>
            <a:r>
              <a:rPr lang="en-US" sz="2400" dirty="0"/>
              <a:t> that is outside the unit sphere</a:t>
            </a:r>
          </a:p>
          <a:p>
            <a:pPr>
              <a:lnSpc>
                <a:spcPts val="2380"/>
              </a:lnSpc>
            </a:pPr>
            <a:endParaRPr lang="en-US" sz="2400" dirty="0"/>
          </a:p>
          <a:p>
            <a:pPr>
              <a:lnSpc>
                <a:spcPts val="2380"/>
              </a:lnSpc>
            </a:pPr>
            <a:r>
              <a:rPr lang="en-US" sz="2400" dirty="0"/>
              <a:t>If instead the triangle ABC’s interior angle at C is obtuse, then </a:t>
            </a:r>
            <a:r>
              <a:rPr lang="en-US" sz="2400" i="1" dirty="0" err="1"/>
              <a:t>Toroid</a:t>
            </a:r>
            <a:r>
              <a:rPr lang="en-US" sz="2400" baseline="-25000" dirty="0" err="1"/>
              <a:t>C</a:t>
            </a:r>
            <a:r>
              <a:rPr lang="en-US" sz="2400" dirty="0"/>
              <a:t> uses the shorter of the two circular arcs connecting A and B, forming an </a:t>
            </a:r>
            <a:r>
              <a:rPr lang="en-US" sz="2400" i="1" dirty="0">
                <a:solidFill>
                  <a:schemeClr val="accent2"/>
                </a:solidFill>
              </a:rPr>
              <a:t>inner toroid</a:t>
            </a:r>
            <a:r>
              <a:rPr lang="en-US" sz="2400" dirty="0"/>
              <a:t> that is inside the unit sphere</a:t>
            </a:r>
          </a:p>
          <a:p>
            <a:pPr>
              <a:lnSpc>
                <a:spcPts val="2380"/>
              </a:lnSpc>
            </a:pPr>
            <a:endParaRPr lang="en-US" sz="2400" dirty="0"/>
          </a:p>
          <a:p>
            <a:pPr>
              <a:lnSpc>
                <a:spcPts val="2380"/>
              </a:lnSpc>
            </a:pPr>
            <a:r>
              <a:rPr lang="en-US" sz="2400" dirty="0"/>
              <a:t>Similarly for </a:t>
            </a:r>
            <a:r>
              <a:rPr lang="en-US" sz="2400" i="1" dirty="0" err="1"/>
              <a:t>Toroid</a:t>
            </a:r>
            <a:r>
              <a:rPr lang="en-US" sz="2400" baseline="-25000" dirty="0" err="1"/>
              <a:t>A</a:t>
            </a:r>
            <a:r>
              <a:rPr lang="en-US" sz="2400" dirty="0"/>
              <a:t> and </a:t>
            </a:r>
            <a:r>
              <a:rPr lang="en-US" sz="2400" i="1" dirty="0" err="1"/>
              <a:t>Toroid</a:t>
            </a:r>
            <a:r>
              <a:rPr lang="en-US" sz="2400" baseline="-25000" dirty="0" err="1"/>
              <a:t>B</a:t>
            </a:r>
            <a:endParaRPr lang="en-US" sz="2400" dirty="0"/>
          </a:p>
        </p:txBody>
      </p:sp>
      <p:sp>
        <p:nvSpPr>
          <p:cNvPr id="5" name="TextBox 4">
            <a:extLst>
              <a:ext uri="{FF2B5EF4-FFF2-40B4-BE49-F238E27FC236}">
                <a16:creationId xmlns:a16="http://schemas.microsoft.com/office/drawing/2014/main" id="{68F99744-7116-FE4A-AD90-E0233F8EE5A1}"/>
              </a:ext>
            </a:extLst>
          </p:cNvPr>
          <p:cNvSpPr txBox="1"/>
          <p:nvPr/>
        </p:nvSpPr>
        <p:spPr>
          <a:xfrm>
            <a:off x="5073762" y="350198"/>
            <a:ext cx="1423932" cy="523220"/>
          </a:xfrm>
          <a:prstGeom prst="rect">
            <a:avLst/>
          </a:prstGeom>
          <a:noFill/>
        </p:spPr>
        <p:txBody>
          <a:bodyPr wrap="square" rtlCol="0">
            <a:spAutoFit/>
          </a:bodyPr>
          <a:lstStyle/>
          <a:p>
            <a:pPr algn="r"/>
            <a:r>
              <a:rPr lang="en-US" sz="2800">
                <a:solidFill>
                  <a:schemeClr val="bg1">
                    <a:lumMod val="85000"/>
                  </a:schemeClr>
                </a:solidFill>
              </a:rPr>
              <a:t>Toroids   </a:t>
            </a:r>
          </a:p>
        </p:txBody>
      </p:sp>
    </p:spTree>
    <p:extLst>
      <p:ext uri="{BB962C8B-B14F-4D97-AF65-F5344CB8AC3E}">
        <p14:creationId xmlns:p14="http://schemas.microsoft.com/office/powerpoint/2010/main" val="2419923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p:tgtEl>
                                          <p:spTgt spid="8">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8">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p:tgtEl>
                                          <p:spTgt spid="8">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8">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 calcmode="lin" valueType="num">
                                      <p:cBhvr additive="base">
                                        <p:cTn id="19" dur="500"/>
                                        <p:tgtEl>
                                          <p:spTgt spid="8">
                                            <p:txEl>
                                              <p:pRg st="4" end="4"/>
                                            </p:txEl>
                                          </p:spTgt>
                                        </p:tgtEl>
                                        <p:attrNameLst>
                                          <p:attrName>ppt_y</p:attrName>
                                        </p:attrNameLst>
                                      </p:cBhvr>
                                      <p:tavLst>
                                        <p:tav tm="0">
                                          <p:val>
                                            <p:strVal val="#ppt_y+#ppt_h*1.125000"/>
                                          </p:val>
                                        </p:tav>
                                        <p:tav tm="100000">
                                          <p:val>
                                            <p:strVal val="#ppt_y"/>
                                          </p:val>
                                        </p:tav>
                                      </p:tavLst>
                                    </p:anim>
                                    <p:animEffect transition="in" filter="wipe(up)">
                                      <p:cBhvr>
                                        <p:cTn id="2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A2E5E96-5597-8D48-8EA6-74023A5D078D}"/>
              </a:ext>
            </a:extLst>
          </p:cNvPr>
          <p:cNvSpPr txBox="1"/>
          <p:nvPr/>
        </p:nvSpPr>
        <p:spPr>
          <a:xfrm>
            <a:off x="2190457" y="936395"/>
            <a:ext cx="6682610" cy="2921313"/>
          </a:xfrm>
          <a:prstGeom prst="rect">
            <a:avLst/>
          </a:prstGeom>
          <a:noFill/>
        </p:spPr>
        <p:txBody>
          <a:bodyPr wrap="square" rtlCol="0">
            <a:spAutoFit/>
          </a:bodyPr>
          <a:lstStyle/>
          <a:p>
            <a:r>
              <a:rPr lang="en-US" sz="2400"/>
              <a:t>Contents</a:t>
            </a:r>
          </a:p>
          <a:p>
            <a:pPr>
              <a:lnSpc>
                <a:spcPts val="1880"/>
              </a:lnSpc>
            </a:pPr>
            <a:endParaRPr lang="en-US" sz="2400"/>
          </a:p>
          <a:p>
            <a:pPr marL="342900" indent="-342900">
              <a:buFont typeface="+mj-lt"/>
              <a:buAutoNum type="arabicPeriod"/>
            </a:pPr>
            <a:r>
              <a:rPr lang="en-US" sz="2400"/>
              <a:t>Strongly and Weakly Related Points </a:t>
            </a:r>
          </a:p>
          <a:p>
            <a:pPr marL="342900" indent="-342900">
              <a:buFont typeface="+mj-lt"/>
              <a:buAutoNum type="arabicPeriod"/>
            </a:pPr>
            <a:r>
              <a:rPr lang="en-US" sz="2400"/>
              <a:t>Toroids</a:t>
            </a:r>
          </a:p>
          <a:p>
            <a:pPr marL="342900" indent="-342900">
              <a:buFont typeface="+mj-lt"/>
              <a:buAutoNum type="arabicPeriod"/>
            </a:pPr>
            <a:r>
              <a:rPr lang="en-US" sz="2400"/>
              <a:t>Applying Basic Algebraic Geometry </a:t>
            </a:r>
          </a:p>
          <a:p>
            <a:pPr marL="342900" indent="-342900">
              <a:buFont typeface="+mj-lt"/>
              <a:buAutoNum type="arabicPeriod"/>
            </a:pPr>
            <a:r>
              <a:rPr lang="en-US" sz="2400"/>
              <a:t>Counting and Finding Related Points </a:t>
            </a:r>
          </a:p>
          <a:p>
            <a:pPr marL="342900" indent="-342900">
              <a:buFont typeface="+mj-lt"/>
              <a:buAutoNum type="arabicPeriod"/>
            </a:pPr>
            <a:r>
              <a:rPr lang="en-US" sz="2400"/>
              <a:t>More Algebraic Geometry </a:t>
            </a:r>
          </a:p>
          <a:p>
            <a:pPr marL="342900" indent="-342900">
              <a:buFont typeface="+mj-lt"/>
              <a:buAutoNum type="arabicPeriod"/>
            </a:pPr>
            <a:r>
              <a:rPr lang="en-US" sz="2400"/>
              <a:t>Closing Questions </a:t>
            </a:r>
          </a:p>
        </p:txBody>
      </p:sp>
    </p:spTree>
    <p:extLst>
      <p:ext uri="{BB962C8B-B14F-4D97-AF65-F5344CB8AC3E}">
        <p14:creationId xmlns:p14="http://schemas.microsoft.com/office/powerpoint/2010/main" val="40822213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A2E5E96-5597-8D48-8EA6-74023A5D078D}"/>
              </a:ext>
            </a:extLst>
          </p:cNvPr>
          <p:cNvSpPr txBox="1"/>
          <p:nvPr/>
        </p:nvSpPr>
        <p:spPr>
          <a:xfrm>
            <a:off x="1178892" y="998740"/>
            <a:ext cx="10586388" cy="3013646"/>
          </a:xfrm>
          <a:prstGeom prst="rect">
            <a:avLst/>
          </a:prstGeom>
          <a:noFill/>
        </p:spPr>
        <p:txBody>
          <a:bodyPr wrap="square" rtlCol="0">
            <a:spAutoFit/>
          </a:bodyPr>
          <a:lstStyle/>
          <a:p>
            <a:r>
              <a:rPr lang="en-US" sz="2400" dirty="0"/>
              <a:t>Here is another crucial fact for analyzing related points: </a:t>
            </a:r>
          </a:p>
          <a:p>
            <a:pPr>
              <a:lnSpc>
                <a:spcPts val="1580"/>
              </a:lnSpc>
            </a:pPr>
            <a:endParaRPr lang="en-US" sz="2400" b="1" dirty="0"/>
          </a:p>
          <a:p>
            <a:pPr>
              <a:lnSpc>
                <a:spcPts val="2680"/>
              </a:lnSpc>
            </a:pPr>
            <a:r>
              <a:rPr lang="en-US" sz="2400" dirty="0"/>
              <a:t>If a smoothly moving particle travels through one of the three basic double toroids (in an ordinary way), then </a:t>
            </a:r>
            <a:r>
              <a:rPr lang="en-US" sz="2400" i="1" dirty="0"/>
              <a:t>exactly one </a:t>
            </a:r>
            <a:r>
              <a:rPr lang="en-US" sz="2400" dirty="0"/>
              <a:t>of its weak relatives in the upper half-space (and its reflection in the lower half-space) will pass through the corresponding control point</a:t>
            </a:r>
          </a:p>
          <a:p>
            <a:pPr>
              <a:lnSpc>
                <a:spcPts val="2080"/>
              </a:lnSpc>
            </a:pPr>
            <a:endParaRPr lang="en-US" sz="2400" dirty="0"/>
          </a:p>
          <a:p>
            <a:pPr>
              <a:lnSpc>
                <a:spcPts val="2680"/>
              </a:lnSpc>
            </a:pPr>
            <a:r>
              <a:rPr lang="en-US" sz="2400" dirty="0"/>
              <a:t>Moreover, whenever a particle travels though a control point, </a:t>
            </a:r>
            <a:r>
              <a:rPr lang="en-US" sz="2400" i="1" dirty="0"/>
              <a:t>all</a:t>
            </a:r>
            <a:r>
              <a:rPr lang="en-US" sz="2400" dirty="0"/>
              <a:t> of its weak relatives will pass through the corresponding basic double toroid </a:t>
            </a:r>
          </a:p>
        </p:txBody>
      </p:sp>
      <p:sp>
        <p:nvSpPr>
          <p:cNvPr id="5" name="TextBox 4">
            <a:extLst>
              <a:ext uri="{FF2B5EF4-FFF2-40B4-BE49-F238E27FC236}">
                <a16:creationId xmlns:a16="http://schemas.microsoft.com/office/drawing/2014/main" id="{68F99744-7116-FE4A-AD90-E0233F8EE5A1}"/>
              </a:ext>
            </a:extLst>
          </p:cNvPr>
          <p:cNvSpPr txBox="1"/>
          <p:nvPr/>
        </p:nvSpPr>
        <p:spPr>
          <a:xfrm>
            <a:off x="5073762" y="350198"/>
            <a:ext cx="1423932" cy="523220"/>
          </a:xfrm>
          <a:prstGeom prst="rect">
            <a:avLst/>
          </a:prstGeom>
          <a:noFill/>
        </p:spPr>
        <p:txBody>
          <a:bodyPr wrap="square" rtlCol="0">
            <a:spAutoFit/>
          </a:bodyPr>
          <a:lstStyle/>
          <a:p>
            <a:pPr algn="r"/>
            <a:r>
              <a:rPr lang="en-US" sz="2800">
                <a:solidFill>
                  <a:schemeClr val="bg1">
                    <a:lumMod val="85000"/>
                  </a:schemeClr>
                </a:solidFill>
              </a:rPr>
              <a:t>Toroids   </a:t>
            </a:r>
          </a:p>
        </p:txBody>
      </p:sp>
    </p:spTree>
    <p:extLst>
      <p:ext uri="{BB962C8B-B14F-4D97-AF65-F5344CB8AC3E}">
        <p14:creationId xmlns:p14="http://schemas.microsoft.com/office/powerpoint/2010/main" val="2523649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 calcmode="lin" valueType="num">
                                      <p:cBhvr additive="base">
                                        <p:cTn id="7" dur="500"/>
                                        <p:tgtEl>
                                          <p:spTgt spid="8">
                                            <p:txEl>
                                              <p:pRg st="2" end="2"/>
                                            </p:txEl>
                                          </p:spTgt>
                                        </p:tgtEl>
                                        <p:attrNameLst>
                                          <p:attrName>ppt_y</p:attrName>
                                        </p:attrNameLst>
                                      </p:cBhvr>
                                      <p:tavLst>
                                        <p:tav tm="0">
                                          <p:val>
                                            <p:strVal val="#ppt_y+#ppt_h*1.125000"/>
                                          </p:val>
                                        </p:tav>
                                        <p:tav tm="100000">
                                          <p:val>
                                            <p:strVal val="#ppt_y"/>
                                          </p:val>
                                        </p:tav>
                                      </p:tavLst>
                                    </p:anim>
                                    <p:animEffect transition="in" filter="wipe(up)">
                                      <p:cBhvr>
                                        <p:cTn id="8" dur="500"/>
                                        <p:tgtEl>
                                          <p:spTgt spid="8">
                                            <p:txEl>
                                              <p:pRg st="2" end="2"/>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anim calcmode="lin" valueType="num">
                                      <p:cBhvr additive="base">
                                        <p:cTn id="13" dur="500"/>
                                        <p:tgtEl>
                                          <p:spTgt spid="8">
                                            <p:txEl>
                                              <p:pRg st="4" end="4"/>
                                            </p:txEl>
                                          </p:spTgt>
                                        </p:tgtEl>
                                        <p:attrNameLst>
                                          <p:attrName>ppt_y</p:attrName>
                                        </p:attrNameLst>
                                      </p:cBhvr>
                                      <p:tavLst>
                                        <p:tav tm="0">
                                          <p:val>
                                            <p:strVal val="#ppt_y+#ppt_h*1.125000"/>
                                          </p:val>
                                        </p:tav>
                                        <p:tav tm="100000">
                                          <p:val>
                                            <p:strVal val="#ppt_y"/>
                                          </p:val>
                                        </p:tav>
                                      </p:tavLst>
                                    </p:anim>
                                    <p:animEffect transition="in" filter="wipe(up)">
                                      <p:cBhvr>
                                        <p:cTn id="14"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A2E5E96-5597-8D48-8EA6-74023A5D078D}"/>
              </a:ext>
            </a:extLst>
          </p:cNvPr>
          <p:cNvSpPr txBox="1"/>
          <p:nvPr/>
        </p:nvSpPr>
        <p:spPr>
          <a:xfrm>
            <a:off x="749687" y="951361"/>
            <a:ext cx="10934311" cy="2898229"/>
          </a:xfrm>
          <a:prstGeom prst="rect">
            <a:avLst/>
          </a:prstGeom>
          <a:noFill/>
        </p:spPr>
        <p:txBody>
          <a:bodyPr wrap="square" rtlCol="0">
            <a:spAutoFit/>
          </a:bodyPr>
          <a:lstStyle/>
          <a:p>
            <a:r>
              <a:rPr lang="en-US" sz="2400" dirty="0"/>
              <a:t>Henceforth, assume that the control points triangle ABC is </a:t>
            </a:r>
            <a:r>
              <a:rPr lang="en-US" sz="2400" b="1" i="1" dirty="0"/>
              <a:t>acute</a:t>
            </a:r>
            <a:r>
              <a:rPr lang="en-US" sz="2400" dirty="0"/>
              <a:t>, so A &lt; </a:t>
            </a:r>
            <a:r>
              <a:rPr lang="el-GR" sz="2400" dirty="0"/>
              <a:t>π/2, </a:t>
            </a:r>
            <a:r>
              <a:rPr lang="en-US" sz="2400" dirty="0"/>
              <a:t>B &lt; </a:t>
            </a:r>
            <a:r>
              <a:rPr lang="el-GR" sz="2400" dirty="0"/>
              <a:t>π/2</a:t>
            </a:r>
            <a:r>
              <a:rPr lang="en-US" sz="2400" dirty="0"/>
              <a:t> and</a:t>
            </a:r>
            <a:r>
              <a:rPr lang="el-GR" sz="2400" dirty="0"/>
              <a:t> </a:t>
            </a:r>
            <a:r>
              <a:rPr lang="en-US" sz="2400" dirty="0"/>
              <a:t>C &lt; </a:t>
            </a:r>
            <a:r>
              <a:rPr lang="el-GR" sz="2400" dirty="0"/>
              <a:t>π/2</a:t>
            </a:r>
            <a:r>
              <a:rPr lang="en-US" sz="2400" dirty="0"/>
              <a:t> (where A, B, C mean the interior angles here) </a:t>
            </a:r>
          </a:p>
          <a:p>
            <a:pPr>
              <a:lnSpc>
                <a:spcPts val="2280"/>
              </a:lnSpc>
            </a:pPr>
            <a:endParaRPr lang="en-US" sz="2400" dirty="0"/>
          </a:p>
          <a:p>
            <a:r>
              <a:rPr lang="en-US" sz="2400" dirty="0"/>
              <a:t>Three-dimensional real space (</a:t>
            </a:r>
            <a:r>
              <a:rPr lang="en-US" sz="2400" i="1" dirty="0"/>
              <a:t>i.e.</a:t>
            </a:r>
            <a:r>
              <a:rPr lang="en-US" sz="2400" dirty="0"/>
              <a:t> xyz-space) will be divided into regions, based on being outside </a:t>
            </a:r>
            <a:r>
              <a:rPr lang="en-US" sz="2400" i="1" dirty="0" err="1"/>
              <a:t>Toroid</a:t>
            </a:r>
            <a:r>
              <a:rPr lang="en-US" sz="2400" baseline="-25000" dirty="0" err="1"/>
              <a:t>A</a:t>
            </a:r>
            <a:r>
              <a:rPr lang="en-US" sz="2400" baseline="-25000" dirty="0"/>
              <a:t>  </a:t>
            </a:r>
            <a:r>
              <a:rPr lang="en-US" sz="2400" dirty="0"/>
              <a:t>, versus being inside </a:t>
            </a:r>
            <a:r>
              <a:rPr lang="en-US" sz="2400" i="1" dirty="0" err="1"/>
              <a:t>Toroid</a:t>
            </a:r>
            <a:r>
              <a:rPr lang="el-GR" sz="2400" baseline="-25000" dirty="0" err="1"/>
              <a:t>π-</a:t>
            </a:r>
            <a:r>
              <a:rPr lang="en-US" sz="2400" baseline="-25000" dirty="0" err="1"/>
              <a:t>A</a:t>
            </a:r>
            <a:r>
              <a:rPr lang="en-US" sz="2400" baseline="-25000" dirty="0"/>
              <a:t> </a:t>
            </a:r>
            <a:r>
              <a:rPr lang="en-US" sz="2400" dirty="0"/>
              <a:t>, versus being between </a:t>
            </a:r>
            <a:r>
              <a:rPr lang="en-US" sz="2400" i="1" dirty="0" err="1"/>
              <a:t>Toroid</a:t>
            </a:r>
            <a:r>
              <a:rPr lang="el-GR" sz="2400" baseline="-25000" dirty="0" err="1"/>
              <a:t>π-</a:t>
            </a:r>
            <a:r>
              <a:rPr lang="en-US" sz="2400" baseline="-25000" dirty="0" err="1"/>
              <a:t>A</a:t>
            </a:r>
            <a:r>
              <a:rPr lang="en-US" sz="2400" dirty="0"/>
              <a:t> and </a:t>
            </a:r>
            <a:r>
              <a:rPr lang="en-US" sz="2400" i="1" dirty="0" err="1"/>
              <a:t>Toroid</a:t>
            </a:r>
            <a:r>
              <a:rPr lang="en-US" sz="2400" baseline="-25000" dirty="0" err="1"/>
              <a:t>A</a:t>
            </a:r>
            <a:r>
              <a:rPr lang="en-US" sz="2400" baseline="-25000" dirty="0"/>
              <a:t>  </a:t>
            </a:r>
            <a:r>
              <a:rPr lang="en-US" sz="2400" dirty="0"/>
              <a:t>, and similarly using B and C in place of A</a:t>
            </a:r>
          </a:p>
          <a:p>
            <a:pPr>
              <a:lnSpc>
                <a:spcPts val="2280"/>
              </a:lnSpc>
            </a:pPr>
            <a:endParaRPr lang="en-US" sz="2400" dirty="0"/>
          </a:p>
          <a:p>
            <a:r>
              <a:rPr lang="en-US" sz="2400" dirty="0"/>
              <a:t>In this way, we will speak of </a:t>
            </a:r>
            <a:r>
              <a:rPr lang="en-US" sz="2400" i="1" dirty="0">
                <a:solidFill>
                  <a:schemeClr val="accent2"/>
                </a:solidFill>
              </a:rPr>
              <a:t>toroidal regions </a:t>
            </a:r>
          </a:p>
        </p:txBody>
      </p:sp>
      <p:sp>
        <p:nvSpPr>
          <p:cNvPr id="5" name="TextBox 4">
            <a:extLst>
              <a:ext uri="{FF2B5EF4-FFF2-40B4-BE49-F238E27FC236}">
                <a16:creationId xmlns:a16="http://schemas.microsoft.com/office/drawing/2014/main" id="{68F99744-7116-FE4A-AD90-E0233F8EE5A1}"/>
              </a:ext>
            </a:extLst>
          </p:cNvPr>
          <p:cNvSpPr txBox="1"/>
          <p:nvPr/>
        </p:nvSpPr>
        <p:spPr>
          <a:xfrm>
            <a:off x="5073762" y="350198"/>
            <a:ext cx="1423932" cy="523220"/>
          </a:xfrm>
          <a:prstGeom prst="rect">
            <a:avLst/>
          </a:prstGeom>
          <a:noFill/>
        </p:spPr>
        <p:txBody>
          <a:bodyPr wrap="square" rtlCol="0">
            <a:spAutoFit/>
          </a:bodyPr>
          <a:lstStyle/>
          <a:p>
            <a:pPr algn="r"/>
            <a:r>
              <a:rPr lang="en-US" sz="2800">
                <a:solidFill>
                  <a:schemeClr val="bg1">
                    <a:lumMod val="85000"/>
                  </a:schemeClr>
                </a:solidFill>
              </a:rPr>
              <a:t>Toroids   </a:t>
            </a:r>
          </a:p>
        </p:txBody>
      </p:sp>
    </p:spTree>
    <p:extLst>
      <p:ext uri="{BB962C8B-B14F-4D97-AF65-F5344CB8AC3E}">
        <p14:creationId xmlns:p14="http://schemas.microsoft.com/office/powerpoint/2010/main" val="1718683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p:tgtEl>
                                          <p:spTgt spid="8">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8">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p:tgtEl>
                                          <p:spTgt spid="8">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8">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 calcmode="lin" valueType="num">
                                      <p:cBhvr additive="base">
                                        <p:cTn id="19" dur="500"/>
                                        <p:tgtEl>
                                          <p:spTgt spid="8">
                                            <p:txEl>
                                              <p:pRg st="4" end="4"/>
                                            </p:txEl>
                                          </p:spTgt>
                                        </p:tgtEl>
                                        <p:attrNameLst>
                                          <p:attrName>ppt_y</p:attrName>
                                        </p:attrNameLst>
                                      </p:cBhvr>
                                      <p:tavLst>
                                        <p:tav tm="0">
                                          <p:val>
                                            <p:strVal val="#ppt_y+#ppt_h*1.125000"/>
                                          </p:val>
                                        </p:tav>
                                        <p:tav tm="100000">
                                          <p:val>
                                            <p:strVal val="#ppt_y"/>
                                          </p:val>
                                        </p:tav>
                                      </p:tavLst>
                                    </p:anim>
                                    <p:animEffect transition="in" filter="wipe(up)">
                                      <p:cBhvr>
                                        <p:cTn id="2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A2E5E96-5597-8D48-8EA6-74023A5D078D}"/>
              </a:ext>
            </a:extLst>
          </p:cNvPr>
          <p:cNvSpPr txBox="1"/>
          <p:nvPr/>
        </p:nvSpPr>
        <p:spPr>
          <a:xfrm>
            <a:off x="1117932" y="918279"/>
            <a:ext cx="10245296" cy="3046988"/>
          </a:xfrm>
          <a:prstGeom prst="rect">
            <a:avLst/>
          </a:prstGeom>
          <a:noFill/>
        </p:spPr>
        <p:txBody>
          <a:bodyPr wrap="square" rtlCol="0">
            <a:spAutoFit/>
          </a:bodyPr>
          <a:lstStyle/>
          <a:p>
            <a:r>
              <a:rPr lang="en-US" sz="2400" dirty="0"/>
              <a:t>Specifically, we will speak of toroidal region </a:t>
            </a:r>
            <a:r>
              <a:rPr lang="en-US" sz="2400" i="1" dirty="0"/>
              <a:t>abc</a:t>
            </a:r>
            <a:r>
              <a:rPr lang="en-US" sz="2400" dirty="0"/>
              <a:t>, where each of </a:t>
            </a:r>
            <a:r>
              <a:rPr lang="en-US" sz="2400" i="1" dirty="0"/>
              <a:t>a</a:t>
            </a:r>
            <a:r>
              <a:rPr lang="en-US" sz="2400" dirty="0"/>
              <a:t>, </a:t>
            </a:r>
            <a:r>
              <a:rPr lang="en-US" sz="2400" i="1" dirty="0"/>
              <a:t>b</a:t>
            </a:r>
            <a:r>
              <a:rPr lang="en-US" sz="2400" dirty="0"/>
              <a:t> and </a:t>
            </a:r>
            <a:r>
              <a:rPr lang="en-US" sz="2400" i="1" dirty="0"/>
              <a:t>c</a:t>
            </a:r>
            <a:r>
              <a:rPr lang="en-US" sz="2400" dirty="0"/>
              <a:t> is either 0, 1 or 2, as follows: </a:t>
            </a:r>
          </a:p>
          <a:p>
            <a:pPr>
              <a:lnSpc>
                <a:spcPts val="2180"/>
              </a:lnSpc>
            </a:pPr>
            <a:endParaRPr lang="en-US" sz="2400" dirty="0"/>
          </a:p>
          <a:p>
            <a:pPr marL="342900" indent="-342900">
              <a:buFont typeface="Arial" panose="020B0604020202020204" pitchFamily="34" charset="0"/>
              <a:buChar char="•"/>
            </a:pPr>
            <a:r>
              <a:rPr lang="en-US" sz="2400" dirty="0"/>
              <a:t>Each digit concerns dividing space based on one of the basic double toroids, with </a:t>
            </a:r>
            <a:r>
              <a:rPr lang="en-US" sz="2400" i="1" dirty="0"/>
              <a:t>a </a:t>
            </a:r>
            <a:r>
              <a:rPr lang="en-US" sz="2400" dirty="0"/>
              <a:t>referring to </a:t>
            </a:r>
            <a:r>
              <a:rPr lang="en-US" sz="2400" i="1" dirty="0"/>
              <a:t>DToroid</a:t>
            </a:r>
            <a:r>
              <a:rPr lang="en-US" sz="2400" i="1" baseline="-25000" dirty="0"/>
              <a:t>A </a:t>
            </a:r>
            <a:r>
              <a:rPr lang="en-US" sz="2400" dirty="0"/>
              <a:t>, </a:t>
            </a:r>
            <a:r>
              <a:rPr lang="en-US" sz="2400" i="1" dirty="0"/>
              <a:t>b </a:t>
            </a:r>
            <a:r>
              <a:rPr lang="en-US" sz="2400" dirty="0"/>
              <a:t>referring to </a:t>
            </a:r>
            <a:r>
              <a:rPr lang="en-US" sz="2400" i="1" dirty="0"/>
              <a:t>DToroid</a:t>
            </a:r>
            <a:r>
              <a:rPr lang="en-US" sz="2400" i="1" baseline="-25000" dirty="0"/>
              <a:t>B</a:t>
            </a:r>
            <a:r>
              <a:rPr lang="en-US" sz="2400" dirty="0"/>
              <a:t> , </a:t>
            </a:r>
            <a:r>
              <a:rPr lang="en-US" sz="2400" i="1" dirty="0"/>
              <a:t>c </a:t>
            </a:r>
            <a:r>
              <a:rPr lang="en-US" sz="2400" dirty="0"/>
              <a:t>referring to </a:t>
            </a:r>
            <a:r>
              <a:rPr lang="en-US" sz="2400" i="1" dirty="0"/>
              <a:t>DToroid</a:t>
            </a:r>
            <a:r>
              <a:rPr lang="en-US" sz="2400" i="1" baseline="-25000" dirty="0"/>
              <a:t>C</a:t>
            </a:r>
            <a:r>
              <a:rPr lang="en-US" sz="2400" dirty="0"/>
              <a:t>  </a:t>
            </a:r>
          </a:p>
          <a:p>
            <a:pPr marL="342900" indent="-342900">
              <a:buFont typeface="Arial" panose="020B0604020202020204" pitchFamily="34" charset="0"/>
              <a:buChar char="•"/>
            </a:pPr>
            <a:r>
              <a:rPr lang="en-US" sz="2400" dirty="0"/>
              <a:t>If </a:t>
            </a:r>
            <a:r>
              <a:rPr lang="en-US" sz="2400" i="1" dirty="0"/>
              <a:t>a = 0,</a:t>
            </a:r>
            <a:r>
              <a:rPr lang="en-US" sz="2400" dirty="0"/>
              <a:t> then the region is outside </a:t>
            </a:r>
            <a:r>
              <a:rPr lang="en-US" sz="2400" i="1" dirty="0" err="1"/>
              <a:t>Toroid</a:t>
            </a:r>
            <a:r>
              <a:rPr lang="en-US" sz="2400" baseline="-25000" dirty="0" err="1"/>
              <a:t>A</a:t>
            </a:r>
            <a:r>
              <a:rPr lang="en-US" sz="2400" baseline="-25000" dirty="0"/>
              <a:t> </a:t>
            </a:r>
            <a:r>
              <a:rPr lang="en-US" sz="2400" dirty="0"/>
              <a:t>; if </a:t>
            </a:r>
            <a:r>
              <a:rPr lang="en-US" sz="2400" i="1" dirty="0"/>
              <a:t>a = 1,</a:t>
            </a:r>
            <a:r>
              <a:rPr lang="en-US" sz="2400" dirty="0"/>
              <a:t> then the region is between </a:t>
            </a:r>
            <a:r>
              <a:rPr lang="en-US" sz="2400" i="1" dirty="0" err="1"/>
              <a:t>Toroid</a:t>
            </a:r>
            <a:r>
              <a:rPr lang="el-GR" sz="2400" baseline="-25000" dirty="0" err="1"/>
              <a:t>π-</a:t>
            </a:r>
            <a:r>
              <a:rPr lang="en-US" sz="2400" baseline="-25000" dirty="0" err="1"/>
              <a:t>A  </a:t>
            </a:r>
            <a:r>
              <a:rPr lang="en-US" sz="2400" dirty="0"/>
              <a:t>and </a:t>
            </a:r>
            <a:r>
              <a:rPr lang="en-US" sz="2400" i="1" dirty="0" err="1"/>
              <a:t>Toroid</a:t>
            </a:r>
            <a:r>
              <a:rPr lang="en-US" sz="2400" baseline="-25000" dirty="0" err="1"/>
              <a:t>A</a:t>
            </a:r>
            <a:r>
              <a:rPr lang="en-US" sz="2400" baseline="-25000" dirty="0"/>
              <a:t> </a:t>
            </a:r>
            <a:r>
              <a:rPr lang="en-US" sz="2400" dirty="0"/>
              <a:t>; if </a:t>
            </a:r>
            <a:r>
              <a:rPr lang="en-US" sz="2400" i="1" dirty="0"/>
              <a:t>a = 2,</a:t>
            </a:r>
            <a:r>
              <a:rPr lang="en-US" sz="2400" dirty="0"/>
              <a:t> then the region is inside </a:t>
            </a:r>
            <a:r>
              <a:rPr lang="en-US" sz="2400" i="1" dirty="0" err="1"/>
              <a:t>Toroid</a:t>
            </a:r>
            <a:r>
              <a:rPr lang="el-GR" sz="2400" baseline="-25000" dirty="0" err="1"/>
              <a:t>π-</a:t>
            </a:r>
            <a:r>
              <a:rPr lang="en-US" sz="2400" baseline="-25000" dirty="0" err="1"/>
              <a:t>A</a:t>
            </a:r>
            <a:r>
              <a:rPr lang="en-US" sz="2400" dirty="0"/>
              <a:t> </a:t>
            </a:r>
          </a:p>
          <a:p>
            <a:pPr marL="342900" indent="-342900">
              <a:buFont typeface="Arial" panose="020B0604020202020204" pitchFamily="34" charset="0"/>
              <a:buChar char="•"/>
            </a:pPr>
            <a:r>
              <a:rPr lang="en-US" sz="2400" dirty="0"/>
              <a:t>Similarly for the digits </a:t>
            </a:r>
            <a:r>
              <a:rPr lang="en-US" sz="2400" i="1" dirty="0"/>
              <a:t>b</a:t>
            </a:r>
            <a:r>
              <a:rPr lang="en-US" sz="2400" dirty="0"/>
              <a:t> and </a:t>
            </a:r>
            <a:r>
              <a:rPr lang="en-US" sz="2400" i="1" dirty="0"/>
              <a:t>c</a:t>
            </a:r>
            <a:r>
              <a:rPr lang="en-US" sz="2400" dirty="0"/>
              <a:t> </a:t>
            </a:r>
          </a:p>
        </p:txBody>
      </p:sp>
      <p:sp>
        <p:nvSpPr>
          <p:cNvPr id="5" name="TextBox 4">
            <a:extLst>
              <a:ext uri="{FF2B5EF4-FFF2-40B4-BE49-F238E27FC236}">
                <a16:creationId xmlns:a16="http://schemas.microsoft.com/office/drawing/2014/main" id="{68F99744-7116-FE4A-AD90-E0233F8EE5A1}"/>
              </a:ext>
            </a:extLst>
          </p:cNvPr>
          <p:cNvSpPr txBox="1"/>
          <p:nvPr/>
        </p:nvSpPr>
        <p:spPr>
          <a:xfrm>
            <a:off x="5073762" y="350198"/>
            <a:ext cx="1423932" cy="523220"/>
          </a:xfrm>
          <a:prstGeom prst="rect">
            <a:avLst/>
          </a:prstGeom>
          <a:noFill/>
        </p:spPr>
        <p:txBody>
          <a:bodyPr wrap="square" rtlCol="0">
            <a:spAutoFit/>
          </a:bodyPr>
          <a:lstStyle/>
          <a:p>
            <a:pPr algn="r"/>
            <a:r>
              <a:rPr lang="en-US" sz="2800">
                <a:solidFill>
                  <a:schemeClr val="bg1">
                    <a:lumMod val="85000"/>
                  </a:schemeClr>
                </a:solidFill>
              </a:rPr>
              <a:t>Toroids   </a:t>
            </a:r>
          </a:p>
        </p:txBody>
      </p:sp>
    </p:spTree>
    <p:extLst>
      <p:ext uri="{BB962C8B-B14F-4D97-AF65-F5344CB8AC3E}">
        <p14:creationId xmlns:p14="http://schemas.microsoft.com/office/powerpoint/2010/main" val="1263337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p:tgtEl>
                                          <p:spTgt spid="8">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8">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p:tgtEl>
                                          <p:spTgt spid="8">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8">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500"/>
                                        <p:tgtEl>
                                          <p:spTgt spid="8">
                                            <p:txEl>
                                              <p:pRg st="3" end="3"/>
                                            </p:txEl>
                                          </p:spTgt>
                                        </p:tgtEl>
                                        <p:attrNameLst>
                                          <p:attrName>ppt_y</p:attrName>
                                        </p:attrNameLst>
                                      </p:cBhvr>
                                      <p:tavLst>
                                        <p:tav tm="0">
                                          <p:val>
                                            <p:strVal val="#ppt_y+#ppt_h*1.125000"/>
                                          </p:val>
                                        </p:tav>
                                        <p:tav tm="100000">
                                          <p:val>
                                            <p:strVal val="#ppt_y"/>
                                          </p:val>
                                        </p:tav>
                                      </p:tavLst>
                                    </p:anim>
                                    <p:animEffect transition="in" filter="wipe(up)">
                                      <p:cBhvr>
                                        <p:cTn id="20" dur="500"/>
                                        <p:tgtEl>
                                          <p:spTgt spid="8">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anim calcmode="lin" valueType="num">
                                      <p:cBhvr additive="base">
                                        <p:cTn id="25" dur="500"/>
                                        <p:tgtEl>
                                          <p:spTgt spid="8">
                                            <p:txEl>
                                              <p:pRg st="4" end="4"/>
                                            </p:txEl>
                                          </p:spTgt>
                                        </p:tgtEl>
                                        <p:attrNameLst>
                                          <p:attrName>ppt_y</p:attrName>
                                        </p:attrNameLst>
                                      </p:cBhvr>
                                      <p:tavLst>
                                        <p:tav tm="0">
                                          <p:val>
                                            <p:strVal val="#ppt_y+#ppt_h*1.125000"/>
                                          </p:val>
                                        </p:tav>
                                        <p:tav tm="100000">
                                          <p:val>
                                            <p:strVal val="#ppt_y"/>
                                          </p:val>
                                        </p:tav>
                                      </p:tavLst>
                                    </p:anim>
                                    <p:animEffect transition="in" filter="wipe(up)">
                                      <p:cBhvr>
                                        <p:cTn id="26"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A2E5E96-5597-8D48-8EA6-74023A5D078D}"/>
              </a:ext>
            </a:extLst>
          </p:cNvPr>
          <p:cNvSpPr txBox="1"/>
          <p:nvPr/>
        </p:nvSpPr>
        <p:spPr>
          <a:xfrm>
            <a:off x="726862" y="978902"/>
            <a:ext cx="11007938" cy="2846933"/>
          </a:xfrm>
          <a:prstGeom prst="rect">
            <a:avLst/>
          </a:prstGeom>
          <a:noFill/>
        </p:spPr>
        <p:txBody>
          <a:bodyPr wrap="square" rtlCol="0">
            <a:spAutoFit/>
          </a:bodyPr>
          <a:lstStyle/>
          <a:p>
            <a:r>
              <a:rPr lang="en-US" sz="2400" dirty="0"/>
              <a:t>For instance, toroidal region 010 is outside both </a:t>
            </a:r>
            <a:r>
              <a:rPr lang="en-US" sz="2400" i="1" dirty="0" err="1"/>
              <a:t>Toroid</a:t>
            </a:r>
            <a:r>
              <a:rPr lang="en-US" sz="2400" baseline="-25000" dirty="0" err="1"/>
              <a:t>A</a:t>
            </a:r>
            <a:r>
              <a:rPr lang="en-US" sz="2400" dirty="0"/>
              <a:t> and </a:t>
            </a:r>
            <a:r>
              <a:rPr lang="en-US" sz="2400" i="1" dirty="0" err="1"/>
              <a:t>Toroid</a:t>
            </a:r>
            <a:r>
              <a:rPr lang="en-US" sz="2400" baseline="-25000" dirty="0" err="1"/>
              <a:t>C</a:t>
            </a:r>
            <a:r>
              <a:rPr lang="en-US" sz="2400" dirty="0"/>
              <a:t> , but between </a:t>
            </a:r>
            <a:r>
              <a:rPr lang="en-US" sz="2400" i="1" dirty="0" err="1"/>
              <a:t>Toroid</a:t>
            </a:r>
            <a:r>
              <a:rPr lang="el-GR" sz="2400" baseline="-25000" dirty="0" err="1"/>
              <a:t>π-</a:t>
            </a:r>
            <a:r>
              <a:rPr lang="en-US" sz="2400" baseline="-25000" dirty="0" err="1"/>
              <a:t>B  </a:t>
            </a:r>
            <a:r>
              <a:rPr lang="en-US" sz="2400" dirty="0"/>
              <a:t>and </a:t>
            </a:r>
            <a:r>
              <a:rPr lang="en-US" sz="2400" i="1" dirty="0" err="1"/>
              <a:t>Toroid</a:t>
            </a:r>
            <a:r>
              <a:rPr lang="en-US" sz="2400" baseline="-25000" dirty="0" err="1"/>
              <a:t>B</a:t>
            </a:r>
            <a:r>
              <a:rPr lang="en-US" sz="2400" baseline="-25000" dirty="0"/>
              <a:t> </a:t>
            </a:r>
          </a:p>
          <a:p>
            <a:pPr>
              <a:lnSpc>
                <a:spcPts val="2080"/>
              </a:lnSpc>
            </a:pPr>
            <a:endParaRPr lang="en-US" sz="2400" dirty="0"/>
          </a:p>
          <a:p>
            <a:r>
              <a:rPr lang="en-US" sz="2400" dirty="0"/>
              <a:t>Observe that a toroidal region </a:t>
            </a:r>
            <a:r>
              <a:rPr lang="en-US" sz="2400" i="1" dirty="0">
                <a:solidFill>
                  <a:schemeClr val="accent2"/>
                </a:solidFill>
              </a:rPr>
              <a:t>descriptor</a:t>
            </a:r>
            <a:r>
              <a:rPr lang="en-US" sz="2400" dirty="0"/>
              <a:t> </a:t>
            </a:r>
            <a:r>
              <a:rPr lang="en-US" sz="2400" i="1" dirty="0"/>
              <a:t>abc </a:t>
            </a:r>
            <a:r>
              <a:rPr lang="en-US" sz="2400" dirty="0"/>
              <a:t>can never include a 0 and a 2, because a 0 implies being outside the unit sphere, while a 2 implies being inside the unit sphere </a:t>
            </a:r>
          </a:p>
          <a:p>
            <a:pPr>
              <a:lnSpc>
                <a:spcPts val="2080"/>
              </a:lnSpc>
            </a:pPr>
            <a:endParaRPr lang="en-US" sz="2400" dirty="0"/>
          </a:p>
          <a:p>
            <a:r>
              <a:rPr lang="en-US" sz="2400" dirty="0"/>
              <a:t>Also, 222 is not valid since </a:t>
            </a:r>
            <a:r>
              <a:rPr lang="en-US" sz="2400" i="1" dirty="0" err="1"/>
              <a:t>Toroid</a:t>
            </a:r>
            <a:r>
              <a:rPr lang="el-GR" sz="2400" baseline="-25000" dirty="0" err="1"/>
              <a:t>π-</a:t>
            </a:r>
            <a:r>
              <a:rPr lang="en-US" sz="2400" baseline="-25000" dirty="0" err="1"/>
              <a:t>A </a:t>
            </a:r>
            <a:r>
              <a:rPr lang="en-US" sz="2400" dirty="0"/>
              <a:t>, </a:t>
            </a:r>
            <a:r>
              <a:rPr lang="en-US" sz="2400" i="1" dirty="0" err="1"/>
              <a:t>Toroid</a:t>
            </a:r>
            <a:r>
              <a:rPr lang="el-GR" sz="2400" baseline="-25000" dirty="0" err="1"/>
              <a:t>π-</a:t>
            </a:r>
            <a:r>
              <a:rPr lang="en-US" sz="2400" baseline="-25000" dirty="0" err="1"/>
              <a:t>B </a:t>
            </a:r>
            <a:r>
              <a:rPr lang="en-US" sz="2400" dirty="0"/>
              <a:t> and </a:t>
            </a:r>
            <a:r>
              <a:rPr lang="en-US" sz="2400" i="1" dirty="0" err="1"/>
              <a:t>Toroid</a:t>
            </a:r>
            <a:r>
              <a:rPr lang="el-GR" sz="2400" baseline="-25000" dirty="0" err="1"/>
              <a:t>π-</a:t>
            </a:r>
            <a:r>
              <a:rPr lang="en-US" sz="2400" baseline="-25000" dirty="0" err="1"/>
              <a:t>C </a:t>
            </a:r>
            <a:r>
              <a:rPr lang="en-US" sz="2400" dirty="0"/>
              <a:t> </a:t>
            </a:r>
            <a:r>
              <a:rPr lang="en-US" sz="2400" dirty="0" err="1"/>
              <a:t>intersect in a single point, </a:t>
            </a:r>
            <a:r>
              <a:rPr lang="en-US" sz="2400" i="1" dirty="0" err="1"/>
              <a:t>i.e.</a:t>
            </a:r>
            <a:r>
              <a:rPr lang="en-US" sz="2400" dirty="0" err="1"/>
              <a:t> the orthocenter, and there are no points in the interiors of all three of these toroids </a:t>
            </a:r>
            <a:r>
              <a:rPr lang="en-US" sz="2400" i="1" dirty="0" err="1"/>
              <a:t> </a:t>
            </a:r>
            <a:endParaRPr lang="en-US" sz="2400" i="1" dirty="0"/>
          </a:p>
        </p:txBody>
      </p:sp>
      <p:sp>
        <p:nvSpPr>
          <p:cNvPr id="5" name="TextBox 4">
            <a:extLst>
              <a:ext uri="{FF2B5EF4-FFF2-40B4-BE49-F238E27FC236}">
                <a16:creationId xmlns:a16="http://schemas.microsoft.com/office/drawing/2014/main" id="{68F99744-7116-FE4A-AD90-E0233F8EE5A1}"/>
              </a:ext>
            </a:extLst>
          </p:cNvPr>
          <p:cNvSpPr txBox="1"/>
          <p:nvPr/>
        </p:nvSpPr>
        <p:spPr>
          <a:xfrm>
            <a:off x="5073762" y="350198"/>
            <a:ext cx="1423932" cy="523220"/>
          </a:xfrm>
          <a:prstGeom prst="rect">
            <a:avLst/>
          </a:prstGeom>
          <a:noFill/>
        </p:spPr>
        <p:txBody>
          <a:bodyPr wrap="square" rtlCol="0">
            <a:spAutoFit/>
          </a:bodyPr>
          <a:lstStyle/>
          <a:p>
            <a:pPr algn="r"/>
            <a:r>
              <a:rPr lang="en-US" sz="2800">
                <a:solidFill>
                  <a:schemeClr val="bg1">
                    <a:lumMod val="85000"/>
                  </a:schemeClr>
                </a:solidFill>
              </a:rPr>
              <a:t>Toroids   </a:t>
            </a:r>
          </a:p>
        </p:txBody>
      </p:sp>
    </p:spTree>
    <p:extLst>
      <p:ext uri="{BB962C8B-B14F-4D97-AF65-F5344CB8AC3E}">
        <p14:creationId xmlns:p14="http://schemas.microsoft.com/office/powerpoint/2010/main" val="202943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p:tgtEl>
                                          <p:spTgt spid="8">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8">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p:tgtEl>
                                          <p:spTgt spid="8">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8">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 calcmode="lin" valueType="num">
                                      <p:cBhvr additive="base">
                                        <p:cTn id="19" dur="500"/>
                                        <p:tgtEl>
                                          <p:spTgt spid="8">
                                            <p:txEl>
                                              <p:pRg st="4" end="4"/>
                                            </p:txEl>
                                          </p:spTgt>
                                        </p:tgtEl>
                                        <p:attrNameLst>
                                          <p:attrName>ppt_y</p:attrName>
                                        </p:attrNameLst>
                                      </p:cBhvr>
                                      <p:tavLst>
                                        <p:tav tm="0">
                                          <p:val>
                                            <p:strVal val="#ppt_y+#ppt_h*1.125000"/>
                                          </p:val>
                                        </p:tav>
                                        <p:tav tm="100000">
                                          <p:val>
                                            <p:strVal val="#ppt_y"/>
                                          </p:val>
                                        </p:tav>
                                      </p:tavLst>
                                    </p:anim>
                                    <p:animEffect transition="in" filter="wipe(up)">
                                      <p:cBhvr>
                                        <p:cTn id="2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0C7A11B-BAB5-A241-9D0F-7C0874A2E6DC}"/>
              </a:ext>
            </a:extLst>
          </p:cNvPr>
          <p:cNvSpPr txBox="1"/>
          <p:nvPr/>
        </p:nvSpPr>
        <p:spPr>
          <a:xfrm>
            <a:off x="5073762" y="350198"/>
            <a:ext cx="1423932" cy="523220"/>
          </a:xfrm>
          <a:prstGeom prst="rect">
            <a:avLst/>
          </a:prstGeom>
          <a:noFill/>
        </p:spPr>
        <p:txBody>
          <a:bodyPr wrap="square" rtlCol="0">
            <a:spAutoFit/>
          </a:bodyPr>
          <a:lstStyle/>
          <a:p>
            <a:pPr algn="r"/>
            <a:r>
              <a:rPr lang="en-US" sz="2800">
                <a:solidFill>
                  <a:schemeClr val="bg1">
                    <a:lumMod val="85000"/>
                  </a:schemeClr>
                </a:solidFill>
              </a:rPr>
              <a:t>Toroids   </a:t>
            </a:r>
          </a:p>
        </p:txBody>
      </p:sp>
      <p:sp>
        <p:nvSpPr>
          <p:cNvPr id="5" name="TextBox 4">
            <a:extLst>
              <a:ext uri="{FF2B5EF4-FFF2-40B4-BE49-F238E27FC236}">
                <a16:creationId xmlns:a16="http://schemas.microsoft.com/office/drawing/2014/main" id="{404965D7-F962-8849-A75D-AC563A0DB1A2}"/>
              </a:ext>
            </a:extLst>
          </p:cNvPr>
          <p:cNvSpPr txBox="1"/>
          <p:nvPr/>
        </p:nvSpPr>
        <p:spPr>
          <a:xfrm>
            <a:off x="6835816" y="853416"/>
            <a:ext cx="5010261" cy="5355312"/>
          </a:xfrm>
          <a:prstGeom prst="rect">
            <a:avLst/>
          </a:prstGeom>
          <a:noFill/>
        </p:spPr>
        <p:txBody>
          <a:bodyPr wrap="square" rtlCol="0">
            <a:spAutoFit/>
          </a:bodyPr>
          <a:lstStyle/>
          <a:p>
            <a:r>
              <a:rPr lang="en-US" b="1"/>
              <a:t>The Toroidal Region Transition Graph </a:t>
            </a:r>
          </a:p>
          <a:p>
            <a:endParaRPr lang="en-US"/>
          </a:p>
          <a:p>
            <a:r>
              <a:rPr lang="en-US"/>
              <a:t>This graph describes all the ways that a smoothly moving particle can move between toroidal regions </a:t>
            </a:r>
          </a:p>
          <a:p>
            <a:endParaRPr lang="en-US"/>
          </a:p>
          <a:p>
            <a:r>
              <a:rPr lang="en-US"/>
              <a:t>A solid edge represents a transition caused when a particle crosses a basic double toroid in an ordinary way (red for </a:t>
            </a:r>
            <a:r>
              <a:rPr lang="en-US" i="1" dirty="0"/>
              <a:t>DToroid</a:t>
            </a:r>
            <a:r>
              <a:rPr lang="en-US" i="1" baseline="-25000" dirty="0"/>
              <a:t>A</a:t>
            </a:r>
            <a:r>
              <a:rPr lang="en-US"/>
              <a:t> , green for </a:t>
            </a:r>
            <a:r>
              <a:rPr lang="en-US" i="1" dirty="0"/>
              <a:t>DToroid</a:t>
            </a:r>
            <a:r>
              <a:rPr lang="en-US" i="1" baseline="-25000" dirty="0"/>
              <a:t>B</a:t>
            </a:r>
            <a:r>
              <a:rPr lang="en-US"/>
              <a:t> , and blue for </a:t>
            </a:r>
            <a:r>
              <a:rPr lang="en-US" i="1" dirty="0"/>
              <a:t>DToroid</a:t>
            </a:r>
            <a:r>
              <a:rPr lang="en-US" i="1" baseline="-25000" dirty="0"/>
              <a:t>C</a:t>
            </a:r>
            <a:r>
              <a:rPr lang="en-US"/>
              <a:t>)</a:t>
            </a:r>
          </a:p>
          <a:p>
            <a:endParaRPr lang="en-US"/>
          </a:p>
          <a:p>
            <a:r>
              <a:rPr lang="en-US"/>
              <a:t>A dotted edge represents a transition caused by passing through a control point (red for A, green for B, and blue for C) </a:t>
            </a:r>
          </a:p>
          <a:p>
            <a:endParaRPr lang="en-US"/>
          </a:p>
          <a:p>
            <a:r>
              <a:rPr lang="en-US"/>
              <a:t>The details are pretty straightforward, and explained in a recently submitted paper  </a:t>
            </a:r>
          </a:p>
          <a:p>
            <a:endParaRPr lang="en-US"/>
          </a:p>
          <a:p>
            <a:r>
              <a:rPr lang="en-US"/>
              <a:t>This graph is crucial to locating strong and weak relatives </a:t>
            </a:r>
          </a:p>
        </p:txBody>
      </p:sp>
      <p:pic>
        <p:nvPicPr>
          <p:cNvPr id="6" name="Picture 5">
            <a:extLst>
              <a:ext uri="{FF2B5EF4-FFF2-40B4-BE49-F238E27FC236}">
                <a16:creationId xmlns:a16="http://schemas.microsoft.com/office/drawing/2014/main" id="{4C53F75D-BCCF-F843-B702-127384956731}"/>
              </a:ext>
            </a:extLst>
          </p:cNvPr>
          <p:cNvPicPr>
            <a:picLocks noChangeAspect="1"/>
          </p:cNvPicPr>
          <p:nvPr/>
        </p:nvPicPr>
        <p:blipFill>
          <a:blip r:embed="rId2"/>
          <a:stretch>
            <a:fillRect/>
          </a:stretch>
        </p:blipFill>
        <p:spPr>
          <a:xfrm>
            <a:off x="186266" y="873418"/>
            <a:ext cx="6536267" cy="5719234"/>
          </a:xfrm>
          <a:prstGeom prst="rect">
            <a:avLst/>
          </a:prstGeom>
        </p:spPr>
      </p:pic>
    </p:spTree>
    <p:extLst>
      <p:ext uri="{BB962C8B-B14F-4D97-AF65-F5344CB8AC3E}">
        <p14:creationId xmlns:p14="http://schemas.microsoft.com/office/powerpoint/2010/main" val="7531067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A2E5E96-5597-8D48-8EA6-74023A5D078D}"/>
              </a:ext>
            </a:extLst>
          </p:cNvPr>
          <p:cNvSpPr txBox="1"/>
          <p:nvPr/>
        </p:nvSpPr>
        <p:spPr>
          <a:xfrm>
            <a:off x="843210" y="1013799"/>
            <a:ext cx="10815387" cy="3416320"/>
          </a:xfrm>
          <a:prstGeom prst="rect">
            <a:avLst/>
          </a:prstGeom>
          <a:noFill/>
        </p:spPr>
        <p:txBody>
          <a:bodyPr wrap="square" rtlCol="0">
            <a:spAutoFit/>
          </a:bodyPr>
          <a:lstStyle/>
          <a:p>
            <a:r>
              <a:rPr lang="en-US" sz="2400" i="1">
                <a:solidFill>
                  <a:schemeClr val="accent2"/>
                </a:solidFill>
              </a:rPr>
              <a:t>Algebraic geometry </a:t>
            </a:r>
            <a:r>
              <a:rPr lang="en-US" sz="2400"/>
              <a:t>is primarily focused on studying systems of polynomial equations in several variables, and the sets of points in space that satisfy such systems</a:t>
            </a:r>
          </a:p>
          <a:p>
            <a:endParaRPr lang="en-US" sz="2400"/>
          </a:p>
          <a:p>
            <a:r>
              <a:rPr lang="en-US" sz="2400"/>
              <a:t>We will here oversimplify this very important area of mathematics</a:t>
            </a:r>
          </a:p>
          <a:p>
            <a:endParaRPr lang="en-US" sz="2400"/>
          </a:p>
          <a:p>
            <a:r>
              <a:rPr lang="en-US" sz="2400"/>
              <a:t>The set of points is called a </a:t>
            </a:r>
            <a:r>
              <a:rPr lang="en-US" sz="2400" i="1">
                <a:solidFill>
                  <a:schemeClr val="accent2"/>
                </a:solidFill>
              </a:rPr>
              <a:t>variety,</a:t>
            </a:r>
            <a:r>
              <a:rPr lang="en-US" sz="2400"/>
              <a:t> but we may also refer to it as a “space"</a:t>
            </a:r>
          </a:p>
          <a:p>
            <a:r>
              <a:rPr lang="en-US" sz="2400"/>
              <a:t> </a:t>
            </a:r>
          </a:p>
          <a:p>
            <a:r>
              <a:rPr lang="en-US" sz="2400"/>
              <a:t>A variety has an associated dimension, which is rather intuitive  </a:t>
            </a:r>
          </a:p>
          <a:p>
            <a:r>
              <a:rPr lang="en-US" sz="2400"/>
              <a:t> </a:t>
            </a:r>
          </a:p>
        </p:txBody>
      </p:sp>
      <p:sp>
        <p:nvSpPr>
          <p:cNvPr id="4" name="TextBox 3">
            <a:extLst>
              <a:ext uri="{FF2B5EF4-FFF2-40B4-BE49-F238E27FC236}">
                <a16:creationId xmlns:a16="http://schemas.microsoft.com/office/drawing/2014/main" id="{2887E739-47B0-1849-8F45-68D0AA71266E}"/>
              </a:ext>
            </a:extLst>
          </p:cNvPr>
          <p:cNvSpPr txBox="1"/>
          <p:nvPr/>
        </p:nvSpPr>
        <p:spPr>
          <a:xfrm>
            <a:off x="3531474" y="316522"/>
            <a:ext cx="5252464" cy="523220"/>
          </a:xfrm>
          <a:prstGeom prst="rect">
            <a:avLst/>
          </a:prstGeom>
          <a:noFill/>
        </p:spPr>
        <p:txBody>
          <a:bodyPr wrap="none" rtlCol="0">
            <a:spAutoFit/>
          </a:bodyPr>
          <a:lstStyle/>
          <a:p>
            <a:r>
              <a:rPr lang="en-US" sz="2800">
                <a:solidFill>
                  <a:schemeClr val="tx1">
                    <a:lumMod val="75000"/>
                    <a:lumOff val="25000"/>
                  </a:schemeClr>
                </a:solidFill>
              </a:rPr>
              <a:t>Applying Basic Algebraic Geometry</a:t>
            </a:r>
          </a:p>
        </p:txBody>
      </p:sp>
    </p:spTree>
    <p:extLst>
      <p:ext uri="{BB962C8B-B14F-4D97-AF65-F5344CB8AC3E}">
        <p14:creationId xmlns:p14="http://schemas.microsoft.com/office/powerpoint/2010/main" val="205065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p:tgtEl>
                                          <p:spTgt spid="8">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8">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p:tgtEl>
                                          <p:spTgt spid="8">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8">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 calcmode="lin" valueType="num">
                                      <p:cBhvr additive="base">
                                        <p:cTn id="19" dur="500"/>
                                        <p:tgtEl>
                                          <p:spTgt spid="8">
                                            <p:txEl>
                                              <p:pRg st="4" end="4"/>
                                            </p:txEl>
                                          </p:spTgt>
                                        </p:tgtEl>
                                        <p:attrNameLst>
                                          <p:attrName>ppt_y</p:attrName>
                                        </p:attrNameLst>
                                      </p:cBhvr>
                                      <p:tavLst>
                                        <p:tav tm="0">
                                          <p:val>
                                            <p:strVal val="#ppt_y+#ppt_h*1.125000"/>
                                          </p:val>
                                        </p:tav>
                                        <p:tav tm="100000">
                                          <p:val>
                                            <p:strVal val="#ppt_y"/>
                                          </p:val>
                                        </p:tav>
                                      </p:tavLst>
                                    </p:anim>
                                    <p:animEffect transition="in" filter="wipe(up)">
                                      <p:cBhvr>
                                        <p:cTn id="20" dur="500"/>
                                        <p:tgtEl>
                                          <p:spTgt spid="8">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8">
                                            <p:txEl>
                                              <p:pRg st="6" end="6"/>
                                            </p:txEl>
                                          </p:spTgt>
                                        </p:tgtEl>
                                        <p:attrNameLst>
                                          <p:attrName>style.visibility</p:attrName>
                                        </p:attrNameLst>
                                      </p:cBhvr>
                                      <p:to>
                                        <p:strVal val="visible"/>
                                      </p:to>
                                    </p:set>
                                    <p:anim calcmode="lin" valueType="num">
                                      <p:cBhvr additive="base">
                                        <p:cTn id="25" dur="500"/>
                                        <p:tgtEl>
                                          <p:spTgt spid="8">
                                            <p:txEl>
                                              <p:pRg st="6" end="6"/>
                                            </p:txEl>
                                          </p:spTgt>
                                        </p:tgtEl>
                                        <p:attrNameLst>
                                          <p:attrName>ppt_y</p:attrName>
                                        </p:attrNameLst>
                                      </p:cBhvr>
                                      <p:tavLst>
                                        <p:tav tm="0">
                                          <p:val>
                                            <p:strVal val="#ppt_y+#ppt_h*1.125000"/>
                                          </p:val>
                                        </p:tav>
                                        <p:tav tm="100000">
                                          <p:val>
                                            <p:strVal val="#ppt_y"/>
                                          </p:val>
                                        </p:tav>
                                      </p:tavLst>
                                    </p:anim>
                                    <p:animEffect transition="in" filter="wipe(up)">
                                      <p:cBhvr>
                                        <p:cTn id="26"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A2E5E96-5597-8D48-8EA6-74023A5D078D}"/>
              </a:ext>
            </a:extLst>
          </p:cNvPr>
          <p:cNvSpPr txBox="1"/>
          <p:nvPr/>
        </p:nvSpPr>
        <p:spPr>
          <a:xfrm>
            <a:off x="708197" y="1311370"/>
            <a:ext cx="10438518" cy="1938992"/>
          </a:xfrm>
          <a:prstGeom prst="rect">
            <a:avLst/>
          </a:prstGeom>
          <a:noFill/>
        </p:spPr>
        <p:txBody>
          <a:bodyPr wrap="square" rtlCol="0">
            <a:spAutoFit/>
          </a:bodyPr>
          <a:lstStyle/>
          <a:p>
            <a:r>
              <a:rPr lang="en-US" sz="2400"/>
              <a:t>As an example, for fixed parameters d</a:t>
            </a:r>
            <a:r>
              <a:rPr lang="en-US" sz="2400" baseline="-25000"/>
              <a:t>1</a:t>
            </a:r>
            <a:r>
              <a:rPr lang="en-US" sz="2400"/>
              <a:t>, d</a:t>
            </a:r>
            <a:r>
              <a:rPr lang="en-US" sz="2400" baseline="-25000"/>
              <a:t>2</a:t>
            </a:r>
            <a:r>
              <a:rPr lang="en-US" sz="2400"/>
              <a:t>, d</a:t>
            </a:r>
            <a:r>
              <a:rPr lang="en-US" sz="2400" baseline="-25000"/>
              <a:t>3</a:t>
            </a:r>
            <a:r>
              <a:rPr lang="en-US" sz="2400"/>
              <a:t>, c</a:t>
            </a:r>
            <a:r>
              <a:rPr lang="en-US" sz="2400" baseline="-25000"/>
              <a:t>1</a:t>
            </a:r>
            <a:r>
              <a:rPr lang="en-US" sz="2400"/>
              <a:t>, c</a:t>
            </a:r>
            <a:r>
              <a:rPr lang="en-US" sz="2400" baseline="-25000"/>
              <a:t>2</a:t>
            </a:r>
            <a:r>
              <a:rPr lang="en-US" sz="2400"/>
              <a:t>, c</a:t>
            </a:r>
            <a:r>
              <a:rPr lang="en-US" sz="2400" baseline="-25000"/>
              <a:t>3</a:t>
            </a:r>
            <a:r>
              <a:rPr lang="en-US" sz="2400"/>
              <a:t>, consider Grunert’s system of equations in the variables (unknowns) r</a:t>
            </a:r>
            <a:r>
              <a:rPr lang="en-US" sz="2400" baseline="-25000"/>
              <a:t>1</a:t>
            </a:r>
            <a:r>
              <a:rPr lang="en-US" sz="2400"/>
              <a:t>, r</a:t>
            </a:r>
            <a:r>
              <a:rPr lang="en-US" sz="2400" baseline="-25000"/>
              <a:t>2</a:t>
            </a:r>
            <a:r>
              <a:rPr lang="en-US" sz="2400"/>
              <a:t> and r</a:t>
            </a:r>
            <a:r>
              <a:rPr lang="en-US" sz="2400" baseline="-25000"/>
              <a:t>3</a:t>
            </a:r>
          </a:p>
          <a:p>
            <a:endParaRPr lang="en-US" sz="2400"/>
          </a:p>
          <a:p>
            <a:r>
              <a:rPr lang="en-US" sz="2400"/>
              <a:t>The solutions are a finite number of isolated points in the 3D space of all possible triples (r</a:t>
            </a:r>
            <a:r>
              <a:rPr lang="en-US" sz="2400" baseline="-25000"/>
              <a:t>1</a:t>
            </a:r>
            <a:r>
              <a:rPr lang="en-US" sz="2400"/>
              <a:t>, r</a:t>
            </a:r>
            <a:r>
              <a:rPr lang="en-US" sz="2400" baseline="-25000"/>
              <a:t>2, </a:t>
            </a:r>
            <a:r>
              <a:rPr lang="en-US" sz="2400"/>
              <a:t>r</a:t>
            </a:r>
            <a:r>
              <a:rPr lang="en-US" sz="2400" baseline="-25000"/>
              <a:t>3</a:t>
            </a:r>
            <a:r>
              <a:rPr lang="en-US" sz="2400"/>
              <a:t>), and so this variety has dimension zero </a:t>
            </a:r>
          </a:p>
        </p:txBody>
      </p:sp>
      <p:sp>
        <p:nvSpPr>
          <p:cNvPr id="5" name="TextBox 4">
            <a:extLst>
              <a:ext uri="{FF2B5EF4-FFF2-40B4-BE49-F238E27FC236}">
                <a16:creationId xmlns:a16="http://schemas.microsoft.com/office/drawing/2014/main" id="{DDBE9F4D-047F-0A43-8F45-2BC53B1083AC}"/>
              </a:ext>
            </a:extLst>
          </p:cNvPr>
          <p:cNvSpPr txBox="1"/>
          <p:nvPr/>
        </p:nvSpPr>
        <p:spPr>
          <a:xfrm>
            <a:off x="3531474" y="316522"/>
            <a:ext cx="5252464" cy="523220"/>
          </a:xfrm>
          <a:prstGeom prst="rect">
            <a:avLst/>
          </a:prstGeom>
          <a:noFill/>
        </p:spPr>
        <p:txBody>
          <a:bodyPr wrap="none" rtlCol="0">
            <a:spAutoFit/>
          </a:bodyPr>
          <a:lstStyle/>
          <a:p>
            <a:r>
              <a:rPr lang="en-US" sz="2800">
                <a:solidFill>
                  <a:schemeClr val="bg1">
                    <a:lumMod val="85000"/>
                  </a:schemeClr>
                </a:solidFill>
              </a:rPr>
              <a:t>Applying Basic Algebraic Geometry</a:t>
            </a:r>
          </a:p>
        </p:txBody>
      </p:sp>
    </p:spTree>
    <p:extLst>
      <p:ext uri="{BB962C8B-B14F-4D97-AF65-F5344CB8AC3E}">
        <p14:creationId xmlns:p14="http://schemas.microsoft.com/office/powerpoint/2010/main" val="817106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p:tgtEl>
                                          <p:spTgt spid="8">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8">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p:tgtEl>
                                          <p:spTgt spid="8">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A2E5E96-5597-8D48-8EA6-74023A5D078D}"/>
              </a:ext>
            </a:extLst>
          </p:cNvPr>
          <p:cNvSpPr txBox="1"/>
          <p:nvPr/>
        </p:nvSpPr>
        <p:spPr>
          <a:xfrm>
            <a:off x="1137744" y="908754"/>
            <a:ext cx="10076596" cy="3229089"/>
          </a:xfrm>
          <a:prstGeom prst="rect">
            <a:avLst/>
          </a:prstGeom>
          <a:noFill/>
        </p:spPr>
        <p:txBody>
          <a:bodyPr wrap="square" rtlCol="0">
            <a:spAutoFit/>
          </a:bodyPr>
          <a:lstStyle/>
          <a:p>
            <a:r>
              <a:rPr lang="en-US" sz="2400"/>
              <a:t>As another example, consider all of the points in xyz-space for which                   (9 + 12 x</a:t>
            </a:r>
            <a:r>
              <a:rPr lang="en-US" sz="2400" baseline="-25000"/>
              <a:t>L</a:t>
            </a:r>
            <a:r>
              <a:rPr lang="en-US" sz="2400"/>
              <a:t> + x</a:t>
            </a:r>
            <a:r>
              <a:rPr lang="en-US" sz="2400" baseline="-25000"/>
              <a:t>L</a:t>
            </a:r>
            <a:r>
              <a:rPr lang="en-US" sz="2400" baseline="30000"/>
              <a:t>2</a:t>
            </a:r>
            <a:r>
              <a:rPr lang="en-US" sz="2400"/>
              <a:t> + y</a:t>
            </a:r>
            <a:r>
              <a:rPr lang="en-US" sz="2400" baseline="-25000"/>
              <a:t>L</a:t>
            </a:r>
            <a:r>
              <a:rPr lang="en-US" sz="2400" baseline="30000"/>
              <a:t>2</a:t>
            </a:r>
            <a:r>
              <a:rPr lang="en-US" sz="2400"/>
              <a:t>)</a:t>
            </a:r>
            <a:r>
              <a:rPr lang="en-US" sz="2400" baseline="30000"/>
              <a:t>2</a:t>
            </a:r>
            <a:r>
              <a:rPr lang="en-US" sz="2400"/>
              <a:t>  =  4 (3 + 2 x</a:t>
            </a:r>
            <a:r>
              <a:rPr lang="en-US" sz="2400" baseline="-25000"/>
              <a:t>L</a:t>
            </a:r>
            <a:r>
              <a:rPr lang="en-US" sz="2400"/>
              <a:t>)</a:t>
            </a:r>
            <a:r>
              <a:rPr lang="en-US" sz="2400" baseline="30000"/>
              <a:t>3 </a:t>
            </a:r>
            <a:r>
              <a:rPr lang="en-US" sz="2400"/>
              <a:t>, where x</a:t>
            </a:r>
            <a:r>
              <a:rPr lang="en-US" sz="2400" baseline="-25000"/>
              <a:t>L </a:t>
            </a:r>
            <a:r>
              <a:rPr lang="en-US" sz="2400"/>
              <a:t>and y</a:t>
            </a:r>
            <a:r>
              <a:rPr lang="en-US" sz="2400" baseline="-25000"/>
              <a:t>L </a:t>
            </a:r>
            <a:r>
              <a:rPr lang="en-US" sz="2400"/>
              <a:t>are given by certain rational functions of x, y and z (that time does not allow me to explain)</a:t>
            </a:r>
          </a:p>
          <a:p>
            <a:pPr>
              <a:lnSpc>
                <a:spcPts val="2180"/>
              </a:lnSpc>
            </a:pPr>
            <a:endParaRPr lang="en-US" sz="2400"/>
          </a:p>
          <a:p>
            <a:r>
              <a:rPr lang="en-US" sz="2400"/>
              <a:t>After “clearing out denominators,” we get a single polynomial equation in x, y and z</a:t>
            </a:r>
          </a:p>
          <a:p>
            <a:pPr>
              <a:lnSpc>
                <a:spcPts val="2080"/>
              </a:lnSpc>
            </a:pPr>
            <a:endParaRPr lang="en-US" sz="2400"/>
          </a:p>
          <a:p>
            <a:r>
              <a:rPr lang="en-US" sz="2400"/>
              <a:t>The variety for this is the union of two surfaces, one called the </a:t>
            </a:r>
            <a:r>
              <a:rPr lang="en-US" sz="2400" i="1">
                <a:solidFill>
                  <a:schemeClr val="accent2"/>
                </a:solidFill>
              </a:rPr>
              <a:t>danger cylinder</a:t>
            </a:r>
            <a:r>
              <a:rPr lang="en-US" sz="2400"/>
              <a:t> and the other called the </a:t>
            </a:r>
            <a:r>
              <a:rPr lang="en-US" sz="2400" i="1">
                <a:solidFill>
                  <a:schemeClr val="accent2"/>
                </a:solidFill>
              </a:rPr>
              <a:t>companion surface to the danger cylinder (CSDC)</a:t>
            </a:r>
            <a:endParaRPr lang="en-US" sz="2400"/>
          </a:p>
        </p:txBody>
      </p:sp>
      <p:sp>
        <p:nvSpPr>
          <p:cNvPr id="5" name="TextBox 4">
            <a:extLst>
              <a:ext uri="{FF2B5EF4-FFF2-40B4-BE49-F238E27FC236}">
                <a16:creationId xmlns:a16="http://schemas.microsoft.com/office/drawing/2014/main" id="{277C6A47-761D-0C4B-86CC-7AA752B8CC9E}"/>
              </a:ext>
            </a:extLst>
          </p:cNvPr>
          <p:cNvSpPr txBox="1"/>
          <p:nvPr/>
        </p:nvSpPr>
        <p:spPr>
          <a:xfrm>
            <a:off x="3531474" y="316522"/>
            <a:ext cx="5252464" cy="523220"/>
          </a:xfrm>
          <a:prstGeom prst="rect">
            <a:avLst/>
          </a:prstGeom>
          <a:noFill/>
        </p:spPr>
        <p:txBody>
          <a:bodyPr wrap="none" rtlCol="0">
            <a:spAutoFit/>
          </a:bodyPr>
          <a:lstStyle/>
          <a:p>
            <a:r>
              <a:rPr lang="en-US" sz="2800">
                <a:solidFill>
                  <a:schemeClr val="bg1">
                    <a:lumMod val="85000"/>
                  </a:schemeClr>
                </a:solidFill>
              </a:rPr>
              <a:t>Applying Basic Algebraic Geometry</a:t>
            </a:r>
          </a:p>
        </p:txBody>
      </p:sp>
    </p:spTree>
    <p:extLst>
      <p:ext uri="{BB962C8B-B14F-4D97-AF65-F5344CB8AC3E}">
        <p14:creationId xmlns:p14="http://schemas.microsoft.com/office/powerpoint/2010/main" val="1793474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p:tgtEl>
                                          <p:spTgt spid="8">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8">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p:tgtEl>
                                          <p:spTgt spid="8">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8">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 calcmode="lin" valueType="num">
                                      <p:cBhvr additive="base">
                                        <p:cTn id="19" dur="500"/>
                                        <p:tgtEl>
                                          <p:spTgt spid="8">
                                            <p:txEl>
                                              <p:pRg st="4" end="4"/>
                                            </p:txEl>
                                          </p:spTgt>
                                        </p:tgtEl>
                                        <p:attrNameLst>
                                          <p:attrName>ppt_y</p:attrName>
                                        </p:attrNameLst>
                                      </p:cBhvr>
                                      <p:tavLst>
                                        <p:tav tm="0">
                                          <p:val>
                                            <p:strVal val="#ppt_y+#ppt_h*1.125000"/>
                                          </p:val>
                                        </p:tav>
                                        <p:tav tm="100000">
                                          <p:val>
                                            <p:strVal val="#ppt_y"/>
                                          </p:val>
                                        </p:tav>
                                      </p:tavLst>
                                    </p:anim>
                                    <p:animEffect transition="in" filter="wipe(up)">
                                      <p:cBhvr>
                                        <p:cTn id="2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A2E5E96-5597-8D48-8EA6-74023A5D078D}"/>
              </a:ext>
            </a:extLst>
          </p:cNvPr>
          <p:cNvSpPr txBox="1"/>
          <p:nvPr/>
        </p:nvSpPr>
        <p:spPr>
          <a:xfrm>
            <a:off x="655608" y="937916"/>
            <a:ext cx="11029671" cy="3229089"/>
          </a:xfrm>
          <a:prstGeom prst="rect">
            <a:avLst/>
          </a:prstGeom>
          <a:noFill/>
        </p:spPr>
        <p:txBody>
          <a:bodyPr wrap="square" rtlCol="0">
            <a:spAutoFit/>
          </a:bodyPr>
          <a:lstStyle/>
          <a:p>
            <a:r>
              <a:rPr lang="en-US" sz="2400"/>
              <a:t>The danger cylinder is just the circular cylinder that contains the circumcircle </a:t>
            </a:r>
          </a:p>
          <a:p>
            <a:pPr>
              <a:lnSpc>
                <a:spcPts val="2080"/>
              </a:lnSpc>
            </a:pPr>
            <a:endParaRPr lang="en-US" sz="2400"/>
          </a:p>
          <a:p>
            <a:r>
              <a:rPr lang="en-US" sz="2400"/>
              <a:t>It has long been recognized that any point on the danger cylinder corresponds to a repeated solution of Grunert’s system (using its cosine values for parameters)   </a:t>
            </a:r>
          </a:p>
          <a:p>
            <a:pPr>
              <a:lnSpc>
                <a:spcPts val="2180"/>
              </a:lnSpc>
            </a:pPr>
            <a:endParaRPr lang="en-US" sz="2400"/>
          </a:p>
          <a:p>
            <a:r>
              <a:rPr lang="en-US" sz="2400"/>
              <a:t>So, if a particle travels onto the danger cylinder, then it will collide with a weak relative</a:t>
            </a:r>
          </a:p>
          <a:p>
            <a:pPr>
              <a:lnSpc>
                <a:spcPts val="2080"/>
              </a:lnSpc>
            </a:pPr>
            <a:endParaRPr lang="en-US" sz="2400"/>
          </a:p>
          <a:p>
            <a:r>
              <a:rPr lang="en-US" sz="2400"/>
              <a:t>Moreover, if a particle travels onto the </a:t>
            </a:r>
            <a:r>
              <a:rPr lang="en-US" sz="2400" i="1"/>
              <a:t>CSDC,</a:t>
            </a:r>
            <a:r>
              <a:rPr lang="en-US" sz="2400"/>
              <a:t> then two of its weak relatives will collide on the danger cylinder  </a:t>
            </a:r>
          </a:p>
        </p:txBody>
      </p:sp>
      <p:sp>
        <p:nvSpPr>
          <p:cNvPr id="4" name="TextBox 3">
            <a:extLst>
              <a:ext uri="{FF2B5EF4-FFF2-40B4-BE49-F238E27FC236}">
                <a16:creationId xmlns:a16="http://schemas.microsoft.com/office/drawing/2014/main" id="{97AEE1C3-D894-C149-90F0-6B8E4F1E7764}"/>
              </a:ext>
            </a:extLst>
          </p:cNvPr>
          <p:cNvSpPr txBox="1"/>
          <p:nvPr/>
        </p:nvSpPr>
        <p:spPr>
          <a:xfrm>
            <a:off x="3531474" y="316522"/>
            <a:ext cx="5252464" cy="523220"/>
          </a:xfrm>
          <a:prstGeom prst="rect">
            <a:avLst/>
          </a:prstGeom>
          <a:noFill/>
        </p:spPr>
        <p:txBody>
          <a:bodyPr wrap="none" rtlCol="0">
            <a:spAutoFit/>
          </a:bodyPr>
          <a:lstStyle/>
          <a:p>
            <a:r>
              <a:rPr lang="en-US" sz="2800">
                <a:solidFill>
                  <a:schemeClr val="bg1">
                    <a:lumMod val="85000"/>
                  </a:schemeClr>
                </a:solidFill>
              </a:rPr>
              <a:t>Applying Basic Algebraic Geometry</a:t>
            </a:r>
          </a:p>
        </p:txBody>
      </p:sp>
    </p:spTree>
    <p:extLst>
      <p:ext uri="{BB962C8B-B14F-4D97-AF65-F5344CB8AC3E}">
        <p14:creationId xmlns:p14="http://schemas.microsoft.com/office/powerpoint/2010/main" val="2392823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p:tgtEl>
                                          <p:spTgt spid="8">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8">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p:tgtEl>
                                          <p:spTgt spid="8">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8">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 calcmode="lin" valueType="num">
                                      <p:cBhvr additive="base">
                                        <p:cTn id="19" dur="500"/>
                                        <p:tgtEl>
                                          <p:spTgt spid="8">
                                            <p:txEl>
                                              <p:pRg st="4" end="4"/>
                                            </p:txEl>
                                          </p:spTgt>
                                        </p:tgtEl>
                                        <p:attrNameLst>
                                          <p:attrName>ppt_y</p:attrName>
                                        </p:attrNameLst>
                                      </p:cBhvr>
                                      <p:tavLst>
                                        <p:tav tm="0">
                                          <p:val>
                                            <p:strVal val="#ppt_y+#ppt_h*1.125000"/>
                                          </p:val>
                                        </p:tav>
                                        <p:tav tm="100000">
                                          <p:val>
                                            <p:strVal val="#ppt_y"/>
                                          </p:val>
                                        </p:tav>
                                      </p:tavLst>
                                    </p:anim>
                                    <p:animEffect transition="in" filter="wipe(up)">
                                      <p:cBhvr>
                                        <p:cTn id="20" dur="500"/>
                                        <p:tgtEl>
                                          <p:spTgt spid="8">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8">
                                            <p:txEl>
                                              <p:pRg st="6" end="6"/>
                                            </p:txEl>
                                          </p:spTgt>
                                        </p:tgtEl>
                                        <p:attrNameLst>
                                          <p:attrName>style.visibility</p:attrName>
                                        </p:attrNameLst>
                                      </p:cBhvr>
                                      <p:to>
                                        <p:strVal val="visible"/>
                                      </p:to>
                                    </p:set>
                                    <p:anim calcmode="lin" valueType="num">
                                      <p:cBhvr additive="base">
                                        <p:cTn id="25" dur="500"/>
                                        <p:tgtEl>
                                          <p:spTgt spid="8">
                                            <p:txEl>
                                              <p:pRg st="6" end="6"/>
                                            </p:txEl>
                                          </p:spTgt>
                                        </p:tgtEl>
                                        <p:attrNameLst>
                                          <p:attrName>ppt_y</p:attrName>
                                        </p:attrNameLst>
                                      </p:cBhvr>
                                      <p:tavLst>
                                        <p:tav tm="0">
                                          <p:val>
                                            <p:strVal val="#ppt_y+#ppt_h*1.125000"/>
                                          </p:val>
                                        </p:tav>
                                        <p:tav tm="100000">
                                          <p:val>
                                            <p:strVal val="#ppt_y"/>
                                          </p:val>
                                        </p:tav>
                                      </p:tavLst>
                                    </p:anim>
                                    <p:animEffect transition="in" filter="wipe(up)">
                                      <p:cBhvr>
                                        <p:cTn id="26"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F43B1ED-5D62-1D47-82E6-15B7C0A7CF2B}"/>
              </a:ext>
            </a:extLst>
          </p:cNvPr>
          <p:cNvPicPr>
            <a:picLocks noChangeAspect="1"/>
          </p:cNvPicPr>
          <p:nvPr/>
        </p:nvPicPr>
        <p:blipFill>
          <a:blip r:embed="rId2"/>
          <a:stretch>
            <a:fillRect/>
          </a:stretch>
        </p:blipFill>
        <p:spPr>
          <a:xfrm>
            <a:off x="-431512" y="778876"/>
            <a:ext cx="6206302" cy="6079124"/>
          </a:xfrm>
          <a:prstGeom prst="rect">
            <a:avLst/>
          </a:prstGeom>
        </p:spPr>
      </p:pic>
      <p:sp>
        <p:nvSpPr>
          <p:cNvPr id="3" name="TextBox 2">
            <a:extLst>
              <a:ext uri="{FF2B5EF4-FFF2-40B4-BE49-F238E27FC236}">
                <a16:creationId xmlns:a16="http://schemas.microsoft.com/office/drawing/2014/main" id="{060674AD-A140-714D-9073-C7C77935B8F5}"/>
              </a:ext>
            </a:extLst>
          </p:cNvPr>
          <p:cNvSpPr txBox="1"/>
          <p:nvPr/>
        </p:nvSpPr>
        <p:spPr>
          <a:xfrm>
            <a:off x="5353547" y="1141014"/>
            <a:ext cx="6454588" cy="4893647"/>
          </a:xfrm>
          <a:prstGeom prst="rect">
            <a:avLst/>
          </a:prstGeom>
          <a:noFill/>
        </p:spPr>
        <p:txBody>
          <a:bodyPr wrap="square" rtlCol="0">
            <a:spAutoFit/>
          </a:bodyPr>
          <a:lstStyle/>
          <a:p>
            <a:r>
              <a:rPr lang="en-US" sz="2400"/>
              <a:t>Half of the </a:t>
            </a:r>
            <a:r>
              <a:rPr lang="en-US" sz="2400" i="1"/>
              <a:t>CSDC,</a:t>
            </a:r>
            <a:r>
              <a:rPr lang="en-US" sz="2400"/>
              <a:t> in the case where the triangle ABC is acute, and so its orthocenter is inside its circumcircle</a:t>
            </a:r>
          </a:p>
          <a:p>
            <a:endParaRPr lang="en-US" sz="2400"/>
          </a:p>
          <a:p>
            <a:r>
              <a:rPr lang="en-US" sz="2400"/>
              <a:t>The other half is the reflection of this about the xy-plane </a:t>
            </a:r>
          </a:p>
          <a:p>
            <a:endParaRPr lang="en-US" sz="2400"/>
          </a:p>
          <a:p>
            <a:r>
              <a:rPr lang="en-US" sz="2400"/>
              <a:t>The vertices (A, B, C) can be seen here, as can the circumcircle, and inside this, the orthocenter H </a:t>
            </a:r>
          </a:p>
          <a:p>
            <a:endParaRPr lang="en-US" sz="2400"/>
          </a:p>
          <a:p>
            <a:r>
              <a:rPr lang="en-US" sz="2400"/>
              <a:t>(Ignore the gap near a vertex, which is a rendering issue) </a:t>
            </a:r>
          </a:p>
          <a:p>
            <a:endParaRPr lang="en-US" sz="2400"/>
          </a:p>
        </p:txBody>
      </p:sp>
      <p:sp>
        <p:nvSpPr>
          <p:cNvPr id="7" name="TextBox 6">
            <a:extLst>
              <a:ext uri="{FF2B5EF4-FFF2-40B4-BE49-F238E27FC236}">
                <a16:creationId xmlns:a16="http://schemas.microsoft.com/office/drawing/2014/main" id="{CA06E0A5-23F5-4F4C-922D-F2C5EF5A1B12}"/>
              </a:ext>
            </a:extLst>
          </p:cNvPr>
          <p:cNvSpPr txBox="1"/>
          <p:nvPr/>
        </p:nvSpPr>
        <p:spPr>
          <a:xfrm>
            <a:off x="3531474" y="316522"/>
            <a:ext cx="5252464" cy="523220"/>
          </a:xfrm>
          <a:prstGeom prst="rect">
            <a:avLst/>
          </a:prstGeom>
          <a:noFill/>
        </p:spPr>
        <p:txBody>
          <a:bodyPr wrap="none" rtlCol="0">
            <a:spAutoFit/>
          </a:bodyPr>
          <a:lstStyle/>
          <a:p>
            <a:r>
              <a:rPr lang="en-US" sz="2800">
                <a:solidFill>
                  <a:schemeClr val="bg1">
                    <a:lumMod val="85000"/>
                  </a:schemeClr>
                </a:solidFill>
              </a:rPr>
              <a:t>Applying Basic Algebraic Geometry</a:t>
            </a:r>
          </a:p>
        </p:txBody>
      </p:sp>
    </p:spTree>
    <p:extLst>
      <p:ext uri="{BB962C8B-B14F-4D97-AF65-F5344CB8AC3E}">
        <p14:creationId xmlns:p14="http://schemas.microsoft.com/office/powerpoint/2010/main" val="1765407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A2E5E96-5597-8D48-8EA6-74023A5D078D}"/>
              </a:ext>
            </a:extLst>
          </p:cNvPr>
          <p:cNvSpPr txBox="1"/>
          <p:nvPr/>
        </p:nvSpPr>
        <p:spPr>
          <a:xfrm>
            <a:off x="1937509" y="1080987"/>
            <a:ext cx="9268969" cy="4137030"/>
          </a:xfrm>
          <a:prstGeom prst="rect">
            <a:avLst/>
          </a:prstGeom>
          <a:noFill/>
        </p:spPr>
        <p:txBody>
          <a:bodyPr wrap="square" rtlCol="0">
            <a:spAutoFit/>
          </a:bodyPr>
          <a:lstStyle/>
          <a:p>
            <a:r>
              <a:rPr lang="en-US" sz="2400"/>
              <a:t>Only have time for a fast introduction to the P3P Problem</a:t>
            </a:r>
          </a:p>
          <a:p>
            <a:pPr>
              <a:lnSpc>
                <a:spcPts val="2180"/>
              </a:lnSpc>
            </a:pPr>
            <a:endParaRPr lang="en-US" sz="2400"/>
          </a:p>
          <a:p>
            <a:r>
              <a:rPr lang="en-US" sz="2400"/>
              <a:t>Fix three points A, B, C in three-dimensional real space (not collinear), and call these the </a:t>
            </a:r>
            <a:r>
              <a:rPr lang="en-US" sz="2400" i="1">
                <a:solidFill>
                  <a:schemeClr val="accent2"/>
                </a:solidFill>
              </a:rPr>
              <a:t>control points</a:t>
            </a:r>
          </a:p>
          <a:p>
            <a:pPr>
              <a:lnSpc>
                <a:spcPts val="2080"/>
              </a:lnSpc>
            </a:pPr>
            <a:endParaRPr lang="en-US" sz="2400"/>
          </a:p>
          <a:p>
            <a:r>
              <a:rPr lang="en-US" sz="2400"/>
              <a:t>Let P denote an arbitrary point, other than A, B or C </a:t>
            </a:r>
          </a:p>
          <a:p>
            <a:pPr>
              <a:lnSpc>
                <a:spcPts val="2080"/>
              </a:lnSpc>
            </a:pPr>
            <a:endParaRPr lang="en-US" sz="2400"/>
          </a:p>
          <a:p>
            <a:r>
              <a:rPr lang="en-US" sz="2400"/>
              <a:t>Let </a:t>
            </a:r>
            <a:r>
              <a:rPr lang="el-GR" sz="2400"/>
              <a:t>α, β</a:t>
            </a:r>
            <a:r>
              <a:rPr lang="en-US" sz="2400"/>
              <a:t> and</a:t>
            </a:r>
            <a:r>
              <a:rPr lang="el-GR" sz="2400"/>
              <a:t> γ</a:t>
            </a:r>
            <a:r>
              <a:rPr lang="en-US" sz="2400"/>
              <a:t> be the angles between rays PB and PC, between rays PC and PA, and between rays PA and PB, respectively</a:t>
            </a:r>
          </a:p>
          <a:p>
            <a:pPr>
              <a:lnSpc>
                <a:spcPts val="2080"/>
              </a:lnSpc>
            </a:pPr>
            <a:endParaRPr lang="en-US" sz="2400"/>
          </a:p>
          <a:p>
            <a:r>
              <a:rPr lang="en-US" sz="2400"/>
              <a:t>Call </a:t>
            </a:r>
            <a:r>
              <a:rPr lang="el-GR" sz="2400"/>
              <a:t>α, β</a:t>
            </a:r>
            <a:r>
              <a:rPr lang="en-US" sz="2400"/>
              <a:t> and</a:t>
            </a:r>
            <a:r>
              <a:rPr lang="el-GR" sz="2400"/>
              <a:t> γ</a:t>
            </a:r>
            <a:r>
              <a:rPr lang="en-US" sz="2400"/>
              <a:t>, the </a:t>
            </a:r>
            <a:r>
              <a:rPr lang="en-US" sz="2400" i="1">
                <a:solidFill>
                  <a:schemeClr val="accent2"/>
                </a:solidFill>
              </a:rPr>
              <a:t>view angles</a:t>
            </a:r>
            <a:endParaRPr lang="en-US" sz="2400"/>
          </a:p>
          <a:p>
            <a:endParaRPr lang="en-US" sz="2400"/>
          </a:p>
        </p:txBody>
      </p:sp>
      <p:sp>
        <p:nvSpPr>
          <p:cNvPr id="5" name="TextBox 4">
            <a:extLst>
              <a:ext uri="{FF2B5EF4-FFF2-40B4-BE49-F238E27FC236}">
                <a16:creationId xmlns:a16="http://schemas.microsoft.com/office/drawing/2014/main" id="{6C5C26FA-2EF7-8643-81E2-6B4FA651EE99}"/>
              </a:ext>
            </a:extLst>
          </p:cNvPr>
          <p:cNvSpPr txBox="1"/>
          <p:nvPr/>
        </p:nvSpPr>
        <p:spPr>
          <a:xfrm>
            <a:off x="3518167" y="374887"/>
            <a:ext cx="5316264" cy="523220"/>
          </a:xfrm>
          <a:prstGeom prst="rect">
            <a:avLst/>
          </a:prstGeom>
          <a:noFill/>
        </p:spPr>
        <p:txBody>
          <a:bodyPr wrap="none" rtlCol="0">
            <a:spAutoFit/>
          </a:bodyPr>
          <a:lstStyle/>
          <a:p>
            <a:r>
              <a:rPr lang="en-US" sz="2800"/>
              <a:t>Strongly and Weakly Related Points</a:t>
            </a:r>
          </a:p>
        </p:txBody>
      </p:sp>
    </p:spTree>
    <p:extLst>
      <p:ext uri="{BB962C8B-B14F-4D97-AF65-F5344CB8AC3E}">
        <p14:creationId xmlns:p14="http://schemas.microsoft.com/office/powerpoint/2010/main" val="3489102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p:tgtEl>
                                          <p:spTgt spid="8">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8">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p:tgtEl>
                                          <p:spTgt spid="8">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8">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 calcmode="lin" valueType="num">
                                      <p:cBhvr additive="base">
                                        <p:cTn id="19" dur="500"/>
                                        <p:tgtEl>
                                          <p:spTgt spid="8">
                                            <p:txEl>
                                              <p:pRg st="4" end="4"/>
                                            </p:txEl>
                                          </p:spTgt>
                                        </p:tgtEl>
                                        <p:attrNameLst>
                                          <p:attrName>ppt_y</p:attrName>
                                        </p:attrNameLst>
                                      </p:cBhvr>
                                      <p:tavLst>
                                        <p:tav tm="0">
                                          <p:val>
                                            <p:strVal val="#ppt_y+#ppt_h*1.125000"/>
                                          </p:val>
                                        </p:tav>
                                        <p:tav tm="100000">
                                          <p:val>
                                            <p:strVal val="#ppt_y"/>
                                          </p:val>
                                        </p:tav>
                                      </p:tavLst>
                                    </p:anim>
                                    <p:animEffect transition="in" filter="wipe(up)">
                                      <p:cBhvr>
                                        <p:cTn id="20" dur="500"/>
                                        <p:tgtEl>
                                          <p:spTgt spid="8">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8">
                                            <p:txEl>
                                              <p:pRg st="6" end="6"/>
                                            </p:txEl>
                                          </p:spTgt>
                                        </p:tgtEl>
                                        <p:attrNameLst>
                                          <p:attrName>style.visibility</p:attrName>
                                        </p:attrNameLst>
                                      </p:cBhvr>
                                      <p:to>
                                        <p:strVal val="visible"/>
                                      </p:to>
                                    </p:set>
                                    <p:anim calcmode="lin" valueType="num">
                                      <p:cBhvr additive="base">
                                        <p:cTn id="25" dur="500"/>
                                        <p:tgtEl>
                                          <p:spTgt spid="8">
                                            <p:txEl>
                                              <p:pRg st="6" end="6"/>
                                            </p:txEl>
                                          </p:spTgt>
                                        </p:tgtEl>
                                        <p:attrNameLst>
                                          <p:attrName>ppt_y</p:attrName>
                                        </p:attrNameLst>
                                      </p:cBhvr>
                                      <p:tavLst>
                                        <p:tav tm="0">
                                          <p:val>
                                            <p:strVal val="#ppt_y+#ppt_h*1.125000"/>
                                          </p:val>
                                        </p:tav>
                                        <p:tav tm="100000">
                                          <p:val>
                                            <p:strVal val="#ppt_y"/>
                                          </p:val>
                                        </p:tav>
                                      </p:tavLst>
                                    </p:anim>
                                    <p:animEffect transition="in" filter="wipe(up)">
                                      <p:cBhvr>
                                        <p:cTn id="26" dur="500"/>
                                        <p:tgtEl>
                                          <p:spTgt spid="8">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8">
                                            <p:txEl>
                                              <p:pRg st="8" end="8"/>
                                            </p:txEl>
                                          </p:spTgt>
                                        </p:tgtEl>
                                        <p:attrNameLst>
                                          <p:attrName>style.visibility</p:attrName>
                                        </p:attrNameLst>
                                      </p:cBhvr>
                                      <p:to>
                                        <p:strVal val="visible"/>
                                      </p:to>
                                    </p:set>
                                    <p:anim calcmode="lin" valueType="num">
                                      <p:cBhvr additive="base">
                                        <p:cTn id="31" dur="500"/>
                                        <p:tgtEl>
                                          <p:spTgt spid="8">
                                            <p:txEl>
                                              <p:pRg st="8" end="8"/>
                                            </p:txEl>
                                          </p:spTgt>
                                        </p:tgtEl>
                                        <p:attrNameLst>
                                          <p:attrName>ppt_y</p:attrName>
                                        </p:attrNameLst>
                                      </p:cBhvr>
                                      <p:tavLst>
                                        <p:tav tm="0">
                                          <p:val>
                                            <p:strVal val="#ppt_y+#ppt_h*1.125000"/>
                                          </p:val>
                                        </p:tav>
                                        <p:tav tm="100000">
                                          <p:val>
                                            <p:strVal val="#ppt_y"/>
                                          </p:val>
                                        </p:tav>
                                      </p:tavLst>
                                    </p:anim>
                                    <p:animEffect transition="in" filter="wipe(up)">
                                      <p:cBhvr>
                                        <p:cTn id="32"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A2E5E96-5597-8D48-8EA6-74023A5D078D}"/>
              </a:ext>
            </a:extLst>
          </p:cNvPr>
          <p:cNvSpPr txBox="1"/>
          <p:nvPr/>
        </p:nvSpPr>
        <p:spPr>
          <a:xfrm>
            <a:off x="803699" y="1037635"/>
            <a:ext cx="10319793" cy="3416320"/>
          </a:xfrm>
          <a:prstGeom prst="rect">
            <a:avLst/>
          </a:prstGeom>
          <a:noFill/>
        </p:spPr>
        <p:txBody>
          <a:bodyPr wrap="square" rtlCol="0">
            <a:spAutoFit/>
          </a:bodyPr>
          <a:lstStyle/>
          <a:p>
            <a:r>
              <a:rPr lang="en-US" sz="2400"/>
              <a:t>Our basic double toroids are also examples of varieties of dimension two</a:t>
            </a:r>
          </a:p>
          <a:p>
            <a:endParaRPr lang="en-US" sz="2400"/>
          </a:p>
          <a:p>
            <a:r>
              <a:rPr lang="en-US" sz="2400"/>
              <a:t>Varieties often have non-smooth points called </a:t>
            </a:r>
            <a:r>
              <a:rPr lang="en-US" sz="2400" i="1">
                <a:solidFill>
                  <a:schemeClr val="accent2"/>
                </a:solidFill>
              </a:rPr>
              <a:t>singularities</a:t>
            </a:r>
            <a:r>
              <a:rPr lang="en-US" sz="2400"/>
              <a:t> </a:t>
            </a:r>
          </a:p>
          <a:p>
            <a:endParaRPr lang="en-US" sz="2400"/>
          </a:p>
          <a:p>
            <a:r>
              <a:rPr lang="en-US" sz="2400"/>
              <a:t>Each double toroid has two such singularities </a:t>
            </a:r>
          </a:p>
          <a:p>
            <a:endParaRPr lang="en-US" sz="2400"/>
          </a:p>
          <a:p>
            <a:r>
              <a:rPr lang="en-US" sz="2400" i="1">
                <a:solidFill>
                  <a:schemeClr val="accent2"/>
                </a:solidFill>
              </a:rPr>
              <a:t>Blowing up</a:t>
            </a:r>
            <a:r>
              <a:rPr lang="en-US" sz="2400"/>
              <a:t> points is one standard way to tame singularities in algebraic geometry</a:t>
            </a:r>
          </a:p>
          <a:p>
            <a:endParaRPr lang="en-US" sz="2400"/>
          </a:p>
          <a:p>
            <a:r>
              <a:rPr lang="en-US" sz="2400"/>
              <a:t>                (This is a photography metaphor, not a demolition metaphor)</a:t>
            </a:r>
          </a:p>
        </p:txBody>
      </p:sp>
      <p:sp>
        <p:nvSpPr>
          <p:cNvPr id="5" name="TextBox 4">
            <a:extLst>
              <a:ext uri="{FF2B5EF4-FFF2-40B4-BE49-F238E27FC236}">
                <a16:creationId xmlns:a16="http://schemas.microsoft.com/office/drawing/2014/main" id="{B9B3B392-CAB7-FA49-85DC-15A106AEC563}"/>
              </a:ext>
            </a:extLst>
          </p:cNvPr>
          <p:cNvSpPr txBox="1"/>
          <p:nvPr/>
        </p:nvSpPr>
        <p:spPr>
          <a:xfrm>
            <a:off x="3531474" y="316522"/>
            <a:ext cx="5252464" cy="523220"/>
          </a:xfrm>
          <a:prstGeom prst="rect">
            <a:avLst/>
          </a:prstGeom>
          <a:noFill/>
        </p:spPr>
        <p:txBody>
          <a:bodyPr wrap="none" rtlCol="0">
            <a:spAutoFit/>
          </a:bodyPr>
          <a:lstStyle/>
          <a:p>
            <a:r>
              <a:rPr lang="en-US" sz="2800">
                <a:solidFill>
                  <a:schemeClr val="bg1">
                    <a:lumMod val="85000"/>
                  </a:schemeClr>
                </a:solidFill>
              </a:rPr>
              <a:t>Applying Basic Algebraic Geometry</a:t>
            </a:r>
          </a:p>
        </p:txBody>
      </p:sp>
    </p:spTree>
    <p:extLst>
      <p:ext uri="{BB962C8B-B14F-4D97-AF65-F5344CB8AC3E}">
        <p14:creationId xmlns:p14="http://schemas.microsoft.com/office/powerpoint/2010/main" val="317164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p:tgtEl>
                                          <p:spTgt spid="8">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8">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p:tgtEl>
                                          <p:spTgt spid="8">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8">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 calcmode="lin" valueType="num">
                                      <p:cBhvr additive="base">
                                        <p:cTn id="19" dur="500"/>
                                        <p:tgtEl>
                                          <p:spTgt spid="8">
                                            <p:txEl>
                                              <p:pRg st="4" end="4"/>
                                            </p:txEl>
                                          </p:spTgt>
                                        </p:tgtEl>
                                        <p:attrNameLst>
                                          <p:attrName>ppt_y</p:attrName>
                                        </p:attrNameLst>
                                      </p:cBhvr>
                                      <p:tavLst>
                                        <p:tav tm="0">
                                          <p:val>
                                            <p:strVal val="#ppt_y+#ppt_h*1.125000"/>
                                          </p:val>
                                        </p:tav>
                                        <p:tav tm="100000">
                                          <p:val>
                                            <p:strVal val="#ppt_y"/>
                                          </p:val>
                                        </p:tav>
                                      </p:tavLst>
                                    </p:anim>
                                    <p:animEffect transition="in" filter="wipe(up)">
                                      <p:cBhvr>
                                        <p:cTn id="20" dur="500"/>
                                        <p:tgtEl>
                                          <p:spTgt spid="8">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8">
                                            <p:txEl>
                                              <p:pRg st="6" end="6"/>
                                            </p:txEl>
                                          </p:spTgt>
                                        </p:tgtEl>
                                        <p:attrNameLst>
                                          <p:attrName>style.visibility</p:attrName>
                                        </p:attrNameLst>
                                      </p:cBhvr>
                                      <p:to>
                                        <p:strVal val="visible"/>
                                      </p:to>
                                    </p:set>
                                    <p:anim calcmode="lin" valueType="num">
                                      <p:cBhvr additive="base">
                                        <p:cTn id="25" dur="500"/>
                                        <p:tgtEl>
                                          <p:spTgt spid="8">
                                            <p:txEl>
                                              <p:pRg st="6" end="6"/>
                                            </p:txEl>
                                          </p:spTgt>
                                        </p:tgtEl>
                                        <p:attrNameLst>
                                          <p:attrName>ppt_y</p:attrName>
                                        </p:attrNameLst>
                                      </p:cBhvr>
                                      <p:tavLst>
                                        <p:tav tm="0">
                                          <p:val>
                                            <p:strVal val="#ppt_y+#ppt_h*1.125000"/>
                                          </p:val>
                                        </p:tav>
                                        <p:tav tm="100000">
                                          <p:val>
                                            <p:strVal val="#ppt_y"/>
                                          </p:val>
                                        </p:tav>
                                      </p:tavLst>
                                    </p:anim>
                                    <p:animEffect transition="in" filter="wipe(up)">
                                      <p:cBhvr>
                                        <p:cTn id="26" dur="500"/>
                                        <p:tgtEl>
                                          <p:spTgt spid="8">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8">
                                            <p:txEl>
                                              <p:pRg st="8" end="8"/>
                                            </p:txEl>
                                          </p:spTgt>
                                        </p:tgtEl>
                                        <p:attrNameLst>
                                          <p:attrName>style.visibility</p:attrName>
                                        </p:attrNameLst>
                                      </p:cBhvr>
                                      <p:to>
                                        <p:strVal val="visible"/>
                                      </p:to>
                                    </p:set>
                                    <p:anim calcmode="lin" valueType="num">
                                      <p:cBhvr additive="base">
                                        <p:cTn id="31" dur="500"/>
                                        <p:tgtEl>
                                          <p:spTgt spid="8">
                                            <p:txEl>
                                              <p:pRg st="8" end="8"/>
                                            </p:txEl>
                                          </p:spTgt>
                                        </p:tgtEl>
                                        <p:attrNameLst>
                                          <p:attrName>ppt_y</p:attrName>
                                        </p:attrNameLst>
                                      </p:cBhvr>
                                      <p:tavLst>
                                        <p:tav tm="0">
                                          <p:val>
                                            <p:strVal val="#ppt_y+#ppt_h*1.125000"/>
                                          </p:val>
                                        </p:tav>
                                        <p:tav tm="100000">
                                          <p:val>
                                            <p:strVal val="#ppt_y"/>
                                          </p:val>
                                        </p:tav>
                                      </p:tavLst>
                                    </p:anim>
                                    <p:animEffect transition="in" filter="wipe(up)">
                                      <p:cBhvr>
                                        <p:cTn id="32"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A2E5E96-5597-8D48-8EA6-74023A5D078D}"/>
              </a:ext>
            </a:extLst>
          </p:cNvPr>
          <p:cNvSpPr txBox="1"/>
          <p:nvPr/>
        </p:nvSpPr>
        <p:spPr>
          <a:xfrm>
            <a:off x="956154" y="892897"/>
            <a:ext cx="10131809" cy="3967753"/>
          </a:xfrm>
          <a:prstGeom prst="rect">
            <a:avLst/>
          </a:prstGeom>
          <a:noFill/>
        </p:spPr>
        <p:txBody>
          <a:bodyPr wrap="square" rtlCol="0">
            <a:spAutoFit/>
          </a:bodyPr>
          <a:lstStyle/>
          <a:p>
            <a:r>
              <a:rPr lang="en-US" sz="2400"/>
              <a:t>The </a:t>
            </a:r>
            <a:r>
              <a:rPr lang="en-US" sz="2400" i="1">
                <a:solidFill>
                  <a:schemeClr val="accent2"/>
                </a:solidFill>
              </a:rPr>
              <a:t>blowup</a:t>
            </a:r>
            <a:r>
              <a:rPr lang="en-US" sz="2400"/>
              <a:t> of a point, say A, which we will denote </a:t>
            </a:r>
            <a:r>
              <a:rPr lang="en-US" sz="2400" i="1">
                <a:solidFill>
                  <a:schemeClr val="accent2"/>
                </a:solidFill>
              </a:rPr>
              <a:t>Blowup</a:t>
            </a:r>
            <a:r>
              <a:rPr lang="en-US" sz="2400" i="1" baseline="-25000">
                <a:solidFill>
                  <a:schemeClr val="accent2"/>
                </a:solidFill>
              </a:rPr>
              <a:t>A </a:t>
            </a:r>
            <a:r>
              <a:rPr lang="en-US" sz="2400"/>
              <a:t>, is technically just the set of all lines through A</a:t>
            </a:r>
          </a:p>
          <a:p>
            <a:pPr>
              <a:lnSpc>
                <a:spcPts val="2080"/>
              </a:lnSpc>
            </a:pPr>
            <a:endParaRPr lang="en-US" sz="2400"/>
          </a:p>
          <a:p>
            <a:r>
              <a:rPr lang="en-US" sz="2400"/>
              <a:t>Since we are working here in three-dimensional real space, this set of lines forms a </a:t>
            </a:r>
            <a:r>
              <a:rPr lang="en-US" sz="2400" i="1">
                <a:solidFill>
                  <a:schemeClr val="accent2"/>
                </a:solidFill>
              </a:rPr>
              <a:t>projective plane</a:t>
            </a:r>
            <a:r>
              <a:rPr lang="en-US" sz="2400"/>
              <a:t>  </a:t>
            </a:r>
          </a:p>
          <a:p>
            <a:pPr>
              <a:lnSpc>
                <a:spcPts val="2180"/>
              </a:lnSpc>
            </a:pPr>
            <a:endParaRPr lang="en-US" sz="2400"/>
          </a:p>
          <a:p>
            <a:r>
              <a:rPr lang="en-US" sz="2400"/>
              <a:t>We want to think of the blowup of A, as representing tangent lines to smooth curves that pass through A, and so each such line describe the direction we are using when passing through the point A</a:t>
            </a:r>
          </a:p>
          <a:p>
            <a:pPr>
              <a:lnSpc>
                <a:spcPts val="2280"/>
              </a:lnSpc>
            </a:pPr>
            <a:endParaRPr lang="en-US" sz="2400"/>
          </a:p>
          <a:p>
            <a:r>
              <a:rPr lang="en-US" sz="2400"/>
              <a:t>              Similarly for </a:t>
            </a:r>
            <a:r>
              <a:rPr lang="en-US" sz="2400" i="1">
                <a:solidFill>
                  <a:schemeClr val="accent2"/>
                </a:solidFill>
              </a:rPr>
              <a:t>Blowup</a:t>
            </a:r>
            <a:r>
              <a:rPr lang="en-US" sz="2400" i="1" baseline="-25000">
                <a:solidFill>
                  <a:schemeClr val="accent2"/>
                </a:solidFill>
              </a:rPr>
              <a:t>B</a:t>
            </a:r>
            <a:r>
              <a:rPr lang="en-US" sz="2400" i="1">
                <a:solidFill>
                  <a:schemeClr val="accent2"/>
                </a:solidFill>
              </a:rPr>
              <a:t> </a:t>
            </a:r>
            <a:r>
              <a:rPr lang="en-US" sz="2400"/>
              <a:t>and </a:t>
            </a:r>
            <a:r>
              <a:rPr lang="en-US" sz="2400" i="1">
                <a:solidFill>
                  <a:schemeClr val="accent2"/>
                </a:solidFill>
              </a:rPr>
              <a:t>Blowup</a:t>
            </a:r>
            <a:r>
              <a:rPr lang="en-US" sz="2400" i="1" baseline="-25000">
                <a:solidFill>
                  <a:schemeClr val="accent2"/>
                </a:solidFill>
              </a:rPr>
              <a:t>C  </a:t>
            </a:r>
            <a:r>
              <a:rPr lang="en-US" sz="2400"/>
              <a:t>, of course</a:t>
            </a:r>
          </a:p>
        </p:txBody>
      </p:sp>
      <p:sp>
        <p:nvSpPr>
          <p:cNvPr id="5" name="TextBox 4">
            <a:extLst>
              <a:ext uri="{FF2B5EF4-FFF2-40B4-BE49-F238E27FC236}">
                <a16:creationId xmlns:a16="http://schemas.microsoft.com/office/drawing/2014/main" id="{B9B3B392-CAB7-FA49-85DC-15A106AEC563}"/>
              </a:ext>
            </a:extLst>
          </p:cNvPr>
          <p:cNvSpPr txBox="1"/>
          <p:nvPr/>
        </p:nvSpPr>
        <p:spPr>
          <a:xfrm>
            <a:off x="3531474" y="316522"/>
            <a:ext cx="5252464" cy="523220"/>
          </a:xfrm>
          <a:prstGeom prst="rect">
            <a:avLst/>
          </a:prstGeom>
          <a:noFill/>
        </p:spPr>
        <p:txBody>
          <a:bodyPr wrap="none" rtlCol="0">
            <a:spAutoFit/>
          </a:bodyPr>
          <a:lstStyle/>
          <a:p>
            <a:r>
              <a:rPr lang="en-US" sz="2800">
                <a:solidFill>
                  <a:schemeClr val="bg1">
                    <a:lumMod val="85000"/>
                  </a:schemeClr>
                </a:solidFill>
              </a:rPr>
              <a:t>Applying Basic Algebraic Geometry</a:t>
            </a:r>
          </a:p>
        </p:txBody>
      </p:sp>
    </p:spTree>
    <p:extLst>
      <p:ext uri="{BB962C8B-B14F-4D97-AF65-F5344CB8AC3E}">
        <p14:creationId xmlns:p14="http://schemas.microsoft.com/office/powerpoint/2010/main" val="254080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p:tgtEl>
                                          <p:spTgt spid="8">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8">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p:tgtEl>
                                          <p:spTgt spid="8">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8">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 calcmode="lin" valueType="num">
                                      <p:cBhvr additive="base">
                                        <p:cTn id="19" dur="500"/>
                                        <p:tgtEl>
                                          <p:spTgt spid="8">
                                            <p:txEl>
                                              <p:pRg st="4" end="4"/>
                                            </p:txEl>
                                          </p:spTgt>
                                        </p:tgtEl>
                                        <p:attrNameLst>
                                          <p:attrName>ppt_y</p:attrName>
                                        </p:attrNameLst>
                                      </p:cBhvr>
                                      <p:tavLst>
                                        <p:tav tm="0">
                                          <p:val>
                                            <p:strVal val="#ppt_y+#ppt_h*1.125000"/>
                                          </p:val>
                                        </p:tav>
                                        <p:tav tm="100000">
                                          <p:val>
                                            <p:strVal val="#ppt_y"/>
                                          </p:val>
                                        </p:tav>
                                      </p:tavLst>
                                    </p:anim>
                                    <p:animEffect transition="in" filter="wipe(up)">
                                      <p:cBhvr>
                                        <p:cTn id="20" dur="500"/>
                                        <p:tgtEl>
                                          <p:spTgt spid="8">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8">
                                            <p:txEl>
                                              <p:pRg st="6" end="6"/>
                                            </p:txEl>
                                          </p:spTgt>
                                        </p:tgtEl>
                                        <p:attrNameLst>
                                          <p:attrName>style.visibility</p:attrName>
                                        </p:attrNameLst>
                                      </p:cBhvr>
                                      <p:to>
                                        <p:strVal val="visible"/>
                                      </p:to>
                                    </p:set>
                                    <p:anim calcmode="lin" valueType="num">
                                      <p:cBhvr additive="base">
                                        <p:cTn id="25" dur="500"/>
                                        <p:tgtEl>
                                          <p:spTgt spid="8">
                                            <p:txEl>
                                              <p:pRg st="6" end="6"/>
                                            </p:txEl>
                                          </p:spTgt>
                                        </p:tgtEl>
                                        <p:attrNameLst>
                                          <p:attrName>ppt_y</p:attrName>
                                        </p:attrNameLst>
                                      </p:cBhvr>
                                      <p:tavLst>
                                        <p:tav tm="0">
                                          <p:val>
                                            <p:strVal val="#ppt_y+#ppt_h*1.125000"/>
                                          </p:val>
                                        </p:tav>
                                        <p:tav tm="100000">
                                          <p:val>
                                            <p:strVal val="#ppt_y"/>
                                          </p:val>
                                        </p:tav>
                                      </p:tavLst>
                                    </p:anim>
                                    <p:animEffect transition="in" filter="wipe(up)">
                                      <p:cBhvr>
                                        <p:cTn id="26"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A2E5E96-5597-8D48-8EA6-74023A5D078D}"/>
              </a:ext>
            </a:extLst>
          </p:cNvPr>
          <p:cNvSpPr txBox="1"/>
          <p:nvPr/>
        </p:nvSpPr>
        <p:spPr>
          <a:xfrm>
            <a:off x="736356" y="1061595"/>
            <a:ext cx="10778311" cy="2677656"/>
          </a:xfrm>
          <a:prstGeom prst="rect">
            <a:avLst/>
          </a:prstGeom>
          <a:noFill/>
        </p:spPr>
        <p:txBody>
          <a:bodyPr wrap="square" rtlCol="0">
            <a:spAutoFit/>
          </a:bodyPr>
          <a:lstStyle/>
          <a:p>
            <a:r>
              <a:rPr lang="en-US" sz="2400"/>
              <a:t>We will actually also need a closely related and equally simple concept, as follows</a:t>
            </a:r>
          </a:p>
          <a:p>
            <a:endParaRPr lang="en-US" sz="2400"/>
          </a:p>
          <a:p>
            <a:r>
              <a:rPr lang="en-US" sz="2400"/>
              <a:t>Let </a:t>
            </a:r>
            <a:r>
              <a:rPr lang="en-US" sz="2400" i="1">
                <a:solidFill>
                  <a:schemeClr val="accent2"/>
                </a:solidFill>
              </a:rPr>
              <a:t>DBlowup</a:t>
            </a:r>
            <a:r>
              <a:rPr lang="en-US" sz="2400" i="1" baseline="-25000">
                <a:solidFill>
                  <a:schemeClr val="accent2"/>
                </a:solidFill>
              </a:rPr>
              <a:t>A</a:t>
            </a:r>
            <a:r>
              <a:rPr lang="en-US" sz="2400"/>
              <a:t> denote the set of all rays that originate at the point A, thinking of such a ray as indicating a direction </a:t>
            </a:r>
            <a:r>
              <a:rPr lang="en-US" sz="2400" i="1"/>
              <a:t>from</a:t>
            </a:r>
            <a:r>
              <a:rPr lang="en-US" sz="2400"/>
              <a:t> which A is being approached along a smooth curve</a:t>
            </a:r>
          </a:p>
          <a:p>
            <a:r>
              <a:rPr lang="en-US" sz="2400"/>
              <a:t>  </a:t>
            </a:r>
          </a:p>
          <a:p>
            <a:r>
              <a:rPr lang="en-US" sz="2400"/>
              <a:t>It is natural to model </a:t>
            </a:r>
            <a:r>
              <a:rPr lang="en-US" sz="2400" i="1"/>
              <a:t>DBlowup</a:t>
            </a:r>
            <a:r>
              <a:rPr lang="en-US" sz="2400" i="1" baseline="-25000"/>
              <a:t>A </a:t>
            </a:r>
            <a:r>
              <a:rPr lang="en-US" sz="2400"/>
              <a:t>as a tiny sphere around A, identifying each point on the sphere with the ray that passes through it  </a:t>
            </a:r>
          </a:p>
        </p:txBody>
      </p:sp>
      <p:sp>
        <p:nvSpPr>
          <p:cNvPr id="5" name="TextBox 4">
            <a:extLst>
              <a:ext uri="{FF2B5EF4-FFF2-40B4-BE49-F238E27FC236}">
                <a16:creationId xmlns:a16="http://schemas.microsoft.com/office/drawing/2014/main" id="{B9B3B392-CAB7-FA49-85DC-15A106AEC563}"/>
              </a:ext>
            </a:extLst>
          </p:cNvPr>
          <p:cNvSpPr txBox="1"/>
          <p:nvPr/>
        </p:nvSpPr>
        <p:spPr>
          <a:xfrm>
            <a:off x="3531474" y="316522"/>
            <a:ext cx="5252464" cy="523220"/>
          </a:xfrm>
          <a:prstGeom prst="rect">
            <a:avLst/>
          </a:prstGeom>
          <a:noFill/>
        </p:spPr>
        <p:txBody>
          <a:bodyPr wrap="none" rtlCol="0">
            <a:spAutoFit/>
          </a:bodyPr>
          <a:lstStyle/>
          <a:p>
            <a:r>
              <a:rPr lang="en-US" sz="2800">
                <a:solidFill>
                  <a:schemeClr val="bg1">
                    <a:lumMod val="85000"/>
                  </a:schemeClr>
                </a:solidFill>
              </a:rPr>
              <a:t>Applying Basic Algebraic Geometry</a:t>
            </a:r>
          </a:p>
        </p:txBody>
      </p:sp>
    </p:spTree>
    <p:extLst>
      <p:ext uri="{BB962C8B-B14F-4D97-AF65-F5344CB8AC3E}">
        <p14:creationId xmlns:p14="http://schemas.microsoft.com/office/powerpoint/2010/main" val="213123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p:tgtEl>
                                          <p:spTgt spid="8">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8">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p:tgtEl>
                                          <p:spTgt spid="8">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8">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500"/>
                                        <p:tgtEl>
                                          <p:spTgt spid="8">
                                            <p:txEl>
                                              <p:pRg st="3" end="3"/>
                                            </p:txEl>
                                          </p:spTgt>
                                        </p:tgtEl>
                                        <p:attrNameLst>
                                          <p:attrName>ppt_y</p:attrName>
                                        </p:attrNameLst>
                                      </p:cBhvr>
                                      <p:tavLst>
                                        <p:tav tm="0">
                                          <p:val>
                                            <p:strVal val="#ppt_y+#ppt_h*1.125000"/>
                                          </p:val>
                                        </p:tav>
                                        <p:tav tm="100000">
                                          <p:val>
                                            <p:strVal val="#ppt_y"/>
                                          </p:val>
                                        </p:tav>
                                      </p:tavLst>
                                    </p:anim>
                                    <p:animEffect transition="in" filter="wipe(up)">
                                      <p:cBhvr>
                                        <p:cTn id="20" dur="500"/>
                                        <p:tgtEl>
                                          <p:spTgt spid="8">
                                            <p:txEl>
                                              <p:pRg st="3" end="3"/>
                                            </p:txEl>
                                          </p:spTgt>
                                        </p:tgtEl>
                                      </p:cBhvr>
                                    </p:animEffect>
                                  </p:childTnLst>
                                </p:cTn>
                              </p:par>
                              <p:par>
                                <p:cTn id="21" presetID="12" presetClass="entr" presetSubtype="4" fill="hold" nodeType="with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 calcmode="lin" valueType="num">
                                      <p:cBhvr additive="base">
                                        <p:cTn id="23" dur="500"/>
                                        <p:tgtEl>
                                          <p:spTgt spid="8">
                                            <p:txEl>
                                              <p:pRg st="4" end="4"/>
                                            </p:txEl>
                                          </p:spTgt>
                                        </p:tgtEl>
                                        <p:attrNameLst>
                                          <p:attrName>ppt_y</p:attrName>
                                        </p:attrNameLst>
                                      </p:cBhvr>
                                      <p:tavLst>
                                        <p:tav tm="0">
                                          <p:val>
                                            <p:strVal val="#ppt_y+#ppt_h*1.125000"/>
                                          </p:val>
                                        </p:tav>
                                        <p:tav tm="100000">
                                          <p:val>
                                            <p:strVal val="#ppt_y"/>
                                          </p:val>
                                        </p:tav>
                                      </p:tavLst>
                                    </p:anim>
                                    <p:animEffect transition="in" filter="wipe(up)">
                                      <p:cBhvr>
                                        <p:cTn id="24"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A2E5E96-5597-8D48-8EA6-74023A5D078D}"/>
              </a:ext>
            </a:extLst>
          </p:cNvPr>
          <p:cNvSpPr txBox="1"/>
          <p:nvPr/>
        </p:nvSpPr>
        <p:spPr>
          <a:xfrm>
            <a:off x="1219454" y="966673"/>
            <a:ext cx="10684680" cy="3241913"/>
          </a:xfrm>
          <a:prstGeom prst="rect">
            <a:avLst/>
          </a:prstGeom>
          <a:noFill/>
        </p:spPr>
        <p:txBody>
          <a:bodyPr wrap="square" rtlCol="0">
            <a:spAutoFit/>
          </a:bodyPr>
          <a:lstStyle/>
          <a:p>
            <a:r>
              <a:rPr lang="en-US" sz="2400"/>
              <a:t>We will call </a:t>
            </a:r>
            <a:r>
              <a:rPr lang="en-US" sz="2400" i="1"/>
              <a:t>DBlowup</a:t>
            </a:r>
            <a:r>
              <a:rPr lang="en-US" sz="2400" i="1" baseline="-25000"/>
              <a:t>A</a:t>
            </a:r>
            <a:r>
              <a:rPr lang="en-US" sz="2400"/>
              <a:t> the </a:t>
            </a:r>
            <a:r>
              <a:rPr lang="en-US" sz="2400" i="1">
                <a:solidFill>
                  <a:schemeClr val="accent2"/>
                </a:solidFill>
              </a:rPr>
              <a:t>double cover</a:t>
            </a:r>
            <a:r>
              <a:rPr lang="en-US" sz="2400"/>
              <a:t> of </a:t>
            </a:r>
            <a:r>
              <a:rPr lang="en-US" sz="2400" i="1"/>
              <a:t>Blowup</a:t>
            </a:r>
            <a:r>
              <a:rPr lang="en-US" sz="2400" i="1" baseline="-25000"/>
              <a:t>A  </a:t>
            </a:r>
            <a:r>
              <a:rPr lang="en-US" sz="2400"/>
              <a:t>due to the fact that elements of </a:t>
            </a:r>
            <a:r>
              <a:rPr lang="en-US" sz="2400" i="1"/>
              <a:t>DBlowup</a:t>
            </a:r>
            <a:r>
              <a:rPr lang="en-US" sz="2400" i="1" baseline="-25000"/>
              <a:t>A</a:t>
            </a:r>
            <a:r>
              <a:rPr lang="en-US" sz="2400"/>
              <a:t> naturally correspond to elements of </a:t>
            </a:r>
            <a:r>
              <a:rPr lang="en-US" sz="2400" i="1"/>
              <a:t>Blowup</a:t>
            </a:r>
            <a:r>
              <a:rPr lang="en-US" sz="2400" i="1" baseline="-25000"/>
              <a:t>A </a:t>
            </a:r>
            <a:r>
              <a:rPr lang="en-US" sz="2400"/>
              <a:t> in a two-to-one manner (two rays per line)  </a:t>
            </a:r>
          </a:p>
          <a:p>
            <a:pPr>
              <a:lnSpc>
                <a:spcPts val="2280"/>
              </a:lnSpc>
            </a:pPr>
            <a:endParaRPr lang="en-US" sz="2400"/>
          </a:p>
          <a:p>
            <a:r>
              <a:rPr lang="en-US" sz="2400"/>
              <a:t>Think of an element of </a:t>
            </a:r>
            <a:r>
              <a:rPr lang="en-US" sz="2400" i="1"/>
              <a:t>DBlowup</a:t>
            </a:r>
            <a:r>
              <a:rPr lang="en-US" sz="2400" i="1" baseline="-25000"/>
              <a:t>A</a:t>
            </a:r>
            <a:r>
              <a:rPr lang="en-US" sz="2400"/>
              <a:t> as describing a point that is very close to A  (infinitesimally close, really!)</a:t>
            </a:r>
          </a:p>
          <a:p>
            <a:pPr>
              <a:lnSpc>
                <a:spcPts val="2080"/>
              </a:lnSpc>
            </a:pPr>
            <a:endParaRPr lang="en-US" sz="2400"/>
          </a:p>
          <a:p>
            <a:r>
              <a:rPr lang="en-US" sz="2400"/>
              <a:t>It makes sense to speak about the view angles </a:t>
            </a:r>
            <a:r>
              <a:rPr lang="el-GR" sz="2400"/>
              <a:t>α</a:t>
            </a:r>
            <a:r>
              <a:rPr lang="en-US" sz="2400"/>
              <a:t>, </a:t>
            </a:r>
            <a:r>
              <a:rPr lang="el-GR" sz="2400"/>
              <a:t>β</a:t>
            </a:r>
            <a:r>
              <a:rPr lang="en-US" sz="2400"/>
              <a:t> and </a:t>
            </a:r>
            <a:r>
              <a:rPr lang="el-GR" sz="2400"/>
              <a:t>γ</a:t>
            </a:r>
            <a:r>
              <a:rPr lang="en-US" sz="2400"/>
              <a:t> for such a point, but necessarily </a:t>
            </a:r>
            <a:r>
              <a:rPr lang="el-GR" sz="2400"/>
              <a:t>α</a:t>
            </a:r>
            <a:r>
              <a:rPr lang="en-US" sz="2400"/>
              <a:t> = A (interior angle at A) </a:t>
            </a:r>
          </a:p>
        </p:txBody>
      </p:sp>
      <p:sp>
        <p:nvSpPr>
          <p:cNvPr id="5" name="TextBox 4">
            <a:extLst>
              <a:ext uri="{FF2B5EF4-FFF2-40B4-BE49-F238E27FC236}">
                <a16:creationId xmlns:a16="http://schemas.microsoft.com/office/drawing/2014/main" id="{B9B3B392-CAB7-FA49-85DC-15A106AEC563}"/>
              </a:ext>
            </a:extLst>
          </p:cNvPr>
          <p:cNvSpPr txBox="1"/>
          <p:nvPr/>
        </p:nvSpPr>
        <p:spPr>
          <a:xfrm>
            <a:off x="3531474" y="316522"/>
            <a:ext cx="5252464" cy="523220"/>
          </a:xfrm>
          <a:prstGeom prst="rect">
            <a:avLst/>
          </a:prstGeom>
          <a:noFill/>
        </p:spPr>
        <p:txBody>
          <a:bodyPr wrap="none" rtlCol="0">
            <a:spAutoFit/>
          </a:bodyPr>
          <a:lstStyle/>
          <a:p>
            <a:r>
              <a:rPr lang="en-US" sz="2800">
                <a:solidFill>
                  <a:schemeClr val="bg1">
                    <a:lumMod val="85000"/>
                  </a:schemeClr>
                </a:solidFill>
              </a:rPr>
              <a:t>Applying Basic Algebraic Geometry</a:t>
            </a:r>
          </a:p>
        </p:txBody>
      </p:sp>
    </p:spTree>
    <p:extLst>
      <p:ext uri="{BB962C8B-B14F-4D97-AF65-F5344CB8AC3E}">
        <p14:creationId xmlns:p14="http://schemas.microsoft.com/office/powerpoint/2010/main" val="75033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p:tgtEl>
                                          <p:spTgt spid="8">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8">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p:tgtEl>
                                          <p:spTgt spid="8">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8">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 calcmode="lin" valueType="num">
                                      <p:cBhvr additive="base">
                                        <p:cTn id="19" dur="500"/>
                                        <p:tgtEl>
                                          <p:spTgt spid="8">
                                            <p:txEl>
                                              <p:pRg st="4" end="4"/>
                                            </p:txEl>
                                          </p:spTgt>
                                        </p:tgtEl>
                                        <p:attrNameLst>
                                          <p:attrName>ppt_y</p:attrName>
                                        </p:attrNameLst>
                                      </p:cBhvr>
                                      <p:tavLst>
                                        <p:tav tm="0">
                                          <p:val>
                                            <p:strVal val="#ppt_y+#ppt_h*1.125000"/>
                                          </p:val>
                                        </p:tav>
                                        <p:tav tm="100000">
                                          <p:val>
                                            <p:strVal val="#ppt_y"/>
                                          </p:val>
                                        </p:tav>
                                      </p:tavLst>
                                    </p:anim>
                                    <p:animEffect transition="in" filter="wipe(up)">
                                      <p:cBhvr>
                                        <p:cTn id="2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A2E5E96-5597-8D48-8EA6-74023A5D078D}"/>
              </a:ext>
            </a:extLst>
          </p:cNvPr>
          <p:cNvSpPr txBox="1"/>
          <p:nvPr/>
        </p:nvSpPr>
        <p:spPr>
          <a:xfrm>
            <a:off x="1082896" y="959602"/>
            <a:ext cx="10504501" cy="3585597"/>
          </a:xfrm>
          <a:prstGeom prst="rect">
            <a:avLst/>
          </a:prstGeom>
          <a:noFill/>
        </p:spPr>
        <p:txBody>
          <a:bodyPr wrap="square" rtlCol="0">
            <a:spAutoFit/>
          </a:bodyPr>
          <a:lstStyle/>
          <a:p>
            <a:r>
              <a:rPr lang="en-US" sz="2400"/>
              <a:t>Treating the points (elements) of </a:t>
            </a:r>
            <a:r>
              <a:rPr lang="en-US" sz="2400" i="1"/>
              <a:t>DBlowup</a:t>
            </a:r>
            <a:r>
              <a:rPr lang="en-US" sz="2400" i="1" baseline="-25000"/>
              <a:t>A</a:t>
            </a:r>
            <a:r>
              <a:rPr lang="en-US" sz="2400"/>
              <a:t> as limiting points for ordinary points, and extending the quantities </a:t>
            </a:r>
            <a:r>
              <a:rPr lang="el-GR" sz="2400"/>
              <a:t>α</a:t>
            </a:r>
            <a:r>
              <a:rPr lang="en-US" sz="2400"/>
              <a:t>, </a:t>
            </a:r>
            <a:r>
              <a:rPr lang="el-GR" sz="2400"/>
              <a:t>β</a:t>
            </a:r>
            <a:r>
              <a:rPr lang="en-US" sz="2400"/>
              <a:t> and </a:t>
            </a:r>
            <a:r>
              <a:rPr lang="el-GR" sz="2400"/>
              <a:t>γ</a:t>
            </a:r>
            <a:r>
              <a:rPr lang="en-US" sz="2400"/>
              <a:t> to these has proven to be very useful </a:t>
            </a:r>
          </a:p>
          <a:p>
            <a:pPr>
              <a:lnSpc>
                <a:spcPts val="2080"/>
              </a:lnSpc>
            </a:pPr>
            <a:endParaRPr lang="en-US" sz="2400"/>
          </a:p>
          <a:p>
            <a:r>
              <a:rPr lang="en-US" sz="2400"/>
              <a:t>The notions of weakly related and strongly related points are naturally extended to these limit points too</a:t>
            </a:r>
          </a:p>
          <a:p>
            <a:pPr>
              <a:lnSpc>
                <a:spcPts val="2080"/>
              </a:lnSpc>
            </a:pPr>
            <a:endParaRPr lang="en-US" sz="2400"/>
          </a:p>
          <a:p>
            <a:r>
              <a:rPr lang="en-US" sz="2400"/>
              <a:t>Obviously the situation is similar for </a:t>
            </a:r>
            <a:r>
              <a:rPr lang="en-US" sz="2400" i="1"/>
              <a:t>DBlowup</a:t>
            </a:r>
            <a:r>
              <a:rPr lang="en-US" sz="2400" i="1" baseline="-25000"/>
              <a:t>B</a:t>
            </a:r>
            <a:r>
              <a:rPr lang="en-US" sz="2400"/>
              <a:t> and</a:t>
            </a:r>
            <a:r>
              <a:rPr lang="en-US" sz="2400" i="1"/>
              <a:t> DBlowup</a:t>
            </a:r>
            <a:r>
              <a:rPr lang="en-US" sz="2400" i="1" baseline="-25000"/>
              <a:t>C</a:t>
            </a:r>
            <a:r>
              <a:rPr lang="en-US" sz="2400"/>
              <a:t> </a:t>
            </a:r>
          </a:p>
          <a:p>
            <a:pPr>
              <a:lnSpc>
                <a:spcPts val="2080"/>
              </a:lnSpc>
            </a:pPr>
            <a:endParaRPr lang="en-US" sz="2400"/>
          </a:p>
          <a:p>
            <a:r>
              <a:rPr lang="en-US" sz="2400"/>
              <a:t>In the next two slides, the intersection of </a:t>
            </a:r>
            <a:r>
              <a:rPr lang="en-US" sz="2400" i="1"/>
              <a:t>DBlowup</a:t>
            </a:r>
            <a:r>
              <a:rPr lang="en-US" sz="2400" i="1" baseline="-25000"/>
              <a:t>A</a:t>
            </a:r>
            <a:r>
              <a:rPr lang="en-US" sz="2400"/>
              <a:t> with the basic toroids and </a:t>
            </a:r>
          </a:p>
          <a:p>
            <a:r>
              <a:rPr lang="en-US" sz="2400"/>
              <a:t>           with the </a:t>
            </a:r>
            <a:r>
              <a:rPr lang="en-US" sz="2400" i="1"/>
              <a:t>CSDC</a:t>
            </a:r>
            <a:r>
              <a:rPr lang="en-US" sz="2400"/>
              <a:t> are revealed </a:t>
            </a:r>
          </a:p>
        </p:txBody>
      </p:sp>
      <p:sp>
        <p:nvSpPr>
          <p:cNvPr id="5" name="TextBox 4">
            <a:extLst>
              <a:ext uri="{FF2B5EF4-FFF2-40B4-BE49-F238E27FC236}">
                <a16:creationId xmlns:a16="http://schemas.microsoft.com/office/drawing/2014/main" id="{B9B3B392-CAB7-FA49-85DC-15A106AEC563}"/>
              </a:ext>
            </a:extLst>
          </p:cNvPr>
          <p:cNvSpPr txBox="1"/>
          <p:nvPr/>
        </p:nvSpPr>
        <p:spPr>
          <a:xfrm>
            <a:off x="3531474" y="316522"/>
            <a:ext cx="5252464" cy="523220"/>
          </a:xfrm>
          <a:prstGeom prst="rect">
            <a:avLst/>
          </a:prstGeom>
          <a:noFill/>
        </p:spPr>
        <p:txBody>
          <a:bodyPr wrap="none" rtlCol="0">
            <a:spAutoFit/>
          </a:bodyPr>
          <a:lstStyle/>
          <a:p>
            <a:r>
              <a:rPr lang="en-US" sz="2800">
                <a:solidFill>
                  <a:schemeClr val="bg1">
                    <a:lumMod val="85000"/>
                  </a:schemeClr>
                </a:solidFill>
              </a:rPr>
              <a:t>Applying Basic Algebraic Geometry</a:t>
            </a:r>
          </a:p>
        </p:txBody>
      </p:sp>
    </p:spTree>
    <p:extLst>
      <p:ext uri="{BB962C8B-B14F-4D97-AF65-F5344CB8AC3E}">
        <p14:creationId xmlns:p14="http://schemas.microsoft.com/office/powerpoint/2010/main" val="2716438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p:tgtEl>
                                          <p:spTgt spid="8">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8">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p:tgtEl>
                                          <p:spTgt spid="8">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8">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 calcmode="lin" valueType="num">
                                      <p:cBhvr additive="base">
                                        <p:cTn id="19" dur="500"/>
                                        <p:tgtEl>
                                          <p:spTgt spid="8">
                                            <p:txEl>
                                              <p:pRg st="4" end="4"/>
                                            </p:txEl>
                                          </p:spTgt>
                                        </p:tgtEl>
                                        <p:attrNameLst>
                                          <p:attrName>ppt_y</p:attrName>
                                        </p:attrNameLst>
                                      </p:cBhvr>
                                      <p:tavLst>
                                        <p:tav tm="0">
                                          <p:val>
                                            <p:strVal val="#ppt_y+#ppt_h*1.125000"/>
                                          </p:val>
                                        </p:tav>
                                        <p:tav tm="100000">
                                          <p:val>
                                            <p:strVal val="#ppt_y"/>
                                          </p:val>
                                        </p:tav>
                                      </p:tavLst>
                                    </p:anim>
                                    <p:animEffect transition="in" filter="wipe(up)">
                                      <p:cBhvr>
                                        <p:cTn id="20" dur="500"/>
                                        <p:tgtEl>
                                          <p:spTgt spid="8">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8">
                                            <p:txEl>
                                              <p:pRg st="6" end="6"/>
                                            </p:txEl>
                                          </p:spTgt>
                                        </p:tgtEl>
                                        <p:attrNameLst>
                                          <p:attrName>style.visibility</p:attrName>
                                        </p:attrNameLst>
                                      </p:cBhvr>
                                      <p:to>
                                        <p:strVal val="visible"/>
                                      </p:to>
                                    </p:set>
                                    <p:anim calcmode="lin" valueType="num">
                                      <p:cBhvr additive="base">
                                        <p:cTn id="25" dur="500"/>
                                        <p:tgtEl>
                                          <p:spTgt spid="8">
                                            <p:txEl>
                                              <p:pRg st="6" end="6"/>
                                            </p:txEl>
                                          </p:spTgt>
                                        </p:tgtEl>
                                        <p:attrNameLst>
                                          <p:attrName>ppt_y</p:attrName>
                                        </p:attrNameLst>
                                      </p:cBhvr>
                                      <p:tavLst>
                                        <p:tav tm="0">
                                          <p:val>
                                            <p:strVal val="#ppt_y+#ppt_h*1.125000"/>
                                          </p:val>
                                        </p:tav>
                                        <p:tav tm="100000">
                                          <p:val>
                                            <p:strVal val="#ppt_y"/>
                                          </p:val>
                                        </p:tav>
                                      </p:tavLst>
                                    </p:anim>
                                    <p:animEffect transition="in" filter="wipe(up)">
                                      <p:cBhvr>
                                        <p:cTn id="26" dur="500"/>
                                        <p:tgtEl>
                                          <p:spTgt spid="8">
                                            <p:txEl>
                                              <p:pRg st="6" end="6"/>
                                            </p:txEl>
                                          </p:spTgt>
                                        </p:tgtEl>
                                      </p:cBhvr>
                                    </p:animEffect>
                                  </p:childTnLst>
                                </p:cTn>
                              </p:par>
                              <p:par>
                                <p:cTn id="27" presetID="12" presetClass="entr" presetSubtype="4" fill="hold" nodeType="withEffect">
                                  <p:stCondLst>
                                    <p:cond delay="0"/>
                                  </p:stCondLst>
                                  <p:childTnLst>
                                    <p:set>
                                      <p:cBhvr>
                                        <p:cTn id="28" dur="1" fill="hold">
                                          <p:stCondLst>
                                            <p:cond delay="0"/>
                                          </p:stCondLst>
                                        </p:cTn>
                                        <p:tgtEl>
                                          <p:spTgt spid="8">
                                            <p:txEl>
                                              <p:pRg st="7" end="7"/>
                                            </p:txEl>
                                          </p:spTgt>
                                        </p:tgtEl>
                                        <p:attrNameLst>
                                          <p:attrName>style.visibility</p:attrName>
                                        </p:attrNameLst>
                                      </p:cBhvr>
                                      <p:to>
                                        <p:strVal val="visible"/>
                                      </p:to>
                                    </p:set>
                                    <p:anim calcmode="lin" valueType="num">
                                      <p:cBhvr additive="base">
                                        <p:cTn id="29" dur="500"/>
                                        <p:tgtEl>
                                          <p:spTgt spid="8">
                                            <p:txEl>
                                              <p:pRg st="7" end="7"/>
                                            </p:txEl>
                                          </p:spTgt>
                                        </p:tgtEl>
                                        <p:attrNameLst>
                                          <p:attrName>ppt_y</p:attrName>
                                        </p:attrNameLst>
                                      </p:cBhvr>
                                      <p:tavLst>
                                        <p:tav tm="0">
                                          <p:val>
                                            <p:strVal val="#ppt_y+#ppt_h*1.125000"/>
                                          </p:val>
                                        </p:tav>
                                        <p:tav tm="100000">
                                          <p:val>
                                            <p:strVal val="#ppt_y"/>
                                          </p:val>
                                        </p:tav>
                                      </p:tavLst>
                                    </p:anim>
                                    <p:animEffect transition="in" filter="wipe(up)">
                                      <p:cBhvr>
                                        <p:cTn id="30"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6123790-1538-394B-B1B9-11F361F10587}"/>
              </a:ext>
            </a:extLst>
          </p:cNvPr>
          <p:cNvSpPr txBox="1"/>
          <p:nvPr/>
        </p:nvSpPr>
        <p:spPr>
          <a:xfrm>
            <a:off x="6149277" y="989219"/>
            <a:ext cx="5791199" cy="5180905"/>
          </a:xfrm>
          <a:prstGeom prst="rect">
            <a:avLst/>
          </a:prstGeom>
          <a:noFill/>
        </p:spPr>
        <p:txBody>
          <a:bodyPr wrap="square" rtlCol="0">
            <a:spAutoFit/>
          </a:bodyPr>
          <a:lstStyle/>
          <a:p>
            <a:r>
              <a:rPr lang="en-US" sz="2400" b="1"/>
              <a:t>Intersecting DBlowup</a:t>
            </a:r>
            <a:r>
              <a:rPr lang="en-US" sz="2400" b="1" baseline="-25000"/>
              <a:t>A</a:t>
            </a:r>
            <a:r>
              <a:rPr lang="en-US" sz="2400" b="1"/>
              <a:t> with other Surfaces</a:t>
            </a:r>
          </a:p>
          <a:p>
            <a:pPr>
              <a:lnSpc>
                <a:spcPts val="1980"/>
              </a:lnSpc>
            </a:pPr>
            <a:endParaRPr lang="en-US" sz="2400"/>
          </a:p>
          <a:p>
            <a:r>
              <a:rPr lang="en-US" sz="2400"/>
              <a:t>Only the top half of Blowup</a:t>
            </a:r>
            <a:r>
              <a:rPr lang="en-US" sz="2400" baseline="-25000"/>
              <a:t>A</a:t>
            </a:r>
            <a:r>
              <a:rPr lang="en-US" sz="2400"/>
              <a:t> is seen here</a:t>
            </a:r>
          </a:p>
          <a:p>
            <a:pPr>
              <a:lnSpc>
                <a:spcPts val="2080"/>
              </a:lnSpc>
            </a:pPr>
            <a:endParaRPr lang="en-US" sz="2400"/>
          </a:p>
          <a:p>
            <a:r>
              <a:rPr lang="en-US" sz="2400" i="1"/>
              <a:t>Toroid</a:t>
            </a:r>
            <a:r>
              <a:rPr lang="en-US" sz="2400" i="1" baseline="-25000"/>
              <a:t>A</a:t>
            </a:r>
            <a:r>
              <a:rPr lang="en-US" sz="2400" baseline="-25000"/>
              <a:t> </a:t>
            </a:r>
            <a:r>
              <a:rPr lang="en-US" sz="2400"/>
              <a:t>cuts </a:t>
            </a:r>
            <a:r>
              <a:rPr lang="en-US" sz="2400" i="1"/>
              <a:t>DBlowup</a:t>
            </a:r>
            <a:r>
              <a:rPr lang="en-US" sz="2400" i="1" baseline="-25000"/>
              <a:t>A</a:t>
            </a:r>
            <a:r>
              <a:rPr lang="en-US" sz="2400" baseline="-25000"/>
              <a:t> </a:t>
            </a:r>
            <a:r>
              <a:rPr lang="en-US" sz="2400"/>
              <a:t>into two halfs via a great circle (red), inside and outside </a:t>
            </a:r>
            <a:r>
              <a:rPr lang="en-US" sz="2400" i="1"/>
              <a:t>Toroid</a:t>
            </a:r>
            <a:r>
              <a:rPr lang="en-US" sz="2400" i="1" baseline="-25000"/>
              <a:t>A</a:t>
            </a:r>
            <a:endParaRPr lang="en-US" sz="2400"/>
          </a:p>
          <a:p>
            <a:endParaRPr lang="en-US" sz="2400" i="1"/>
          </a:p>
          <a:p>
            <a:r>
              <a:rPr lang="en-US" sz="2400" i="1"/>
              <a:t>DToroid</a:t>
            </a:r>
            <a:r>
              <a:rPr lang="en-US" sz="2400" i="1" baseline="-25000"/>
              <a:t>B</a:t>
            </a:r>
            <a:r>
              <a:rPr lang="en-US" sz="2400" baseline="-25000"/>
              <a:t> </a:t>
            </a:r>
            <a:r>
              <a:rPr lang="en-US" sz="2400"/>
              <a:t>cuts </a:t>
            </a:r>
            <a:r>
              <a:rPr lang="en-US" sz="2400" i="1"/>
              <a:t>DBlowup</a:t>
            </a:r>
            <a:r>
              <a:rPr lang="en-US" sz="2400" i="1" baseline="-25000"/>
              <a:t>A</a:t>
            </a:r>
            <a:r>
              <a:rPr lang="en-US" sz="2400" baseline="-25000"/>
              <a:t> </a:t>
            </a:r>
            <a:r>
              <a:rPr lang="en-US" sz="2400"/>
              <a:t>into three parts: outside </a:t>
            </a:r>
            <a:r>
              <a:rPr lang="en-US" sz="2400" i="1"/>
              <a:t>Toroid</a:t>
            </a:r>
            <a:r>
              <a:rPr lang="en-US" sz="2400" i="1" baseline="-25000"/>
              <a:t>B</a:t>
            </a:r>
            <a:r>
              <a:rPr lang="en-US" sz="2400" baseline="-25000"/>
              <a:t>  </a:t>
            </a:r>
            <a:r>
              <a:rPr lang="en-US" sz="2400"/>
              <a:t>, inside </a:t>
            </a:r>
            <a:r>
              <a:rPr lang="en-US" sz="2400" i="1"/>
              <a:t>Toroid</a:t>
            </a:r>
            <a:r>
              <a:rPr lang="el-GR" sz="2400" i="1" baseline="-25000"/>
              <a:t>π-</a:t>
            </a:r>
            <a:r>
              <a:rPr lang="en-US" sz="2400" i="1" baseline="-25000"/>
              <a:t>B</a:t>
            </a:r>
            <a:r>
              <a:rPr lang="en-US" sz="2400" baseline="-25000"/>
              <a:t>  </a:t>
            </a:r>
            <a:r>
              <a:rPr lang="en-US" sz="2400"/>
              <a:t>, and between </a:t>
            </a:r>
            <a:r>
              <a:rPr lang="en-US" sz="2400" i="1"/>
              <a:t>Toroid</a:t>
            </a:r>
            <a:r>
              <a:rPr lang="el-GR" sz="2400" i="1" baseline="-25000"/>
              <a:t>π-</a:t>
            </a:r>
            <a:r>
              <a:rPr lang="en-US" sz="2400" i="1" baseline="-25000"/>
              <a:t>B</a:t>
            </a:r>
            <a:r>
              <a:rPr lang="en-US" sz="2400" baseline="-25000"/>
              <a:t>  </a:t>
            </a:r>
            <a:r>
              <a:rPr lang="en-US" sz="2400"/>
              <a:t>and </a:t>
            </a:r>
            <a:r>
              <a:rPr lang="en-US" sz="2400" i="1"/>
              <a:t>Toroid</a:t>
            </a:r>
            <a:r>
              <a:rPr lang="en-US" sz="2400" i="1" baseline="-25000"/>
              <a:t>B</a:t>
            </a:r>
            <a:r>
              <a:rPr lang="en-US" sz="2400" baseline="-25000"/>
              <a:t>  </a:t>
            </a:r>
            <a:r>
              <a:rPr lang="en-US" sz="2400"/>
              <a:t>(green)</a:t>
            </a:r>
          </a:p>
          <a:p>
            <a:pPr>
              <a:lnSpc>
                <a:spcPts val="1980"/>
              </a:lnSpc>
            </a:pPr>
            <a:endParaRPr lang="en-US" sz="2400"/>
          </a:p>
          <a:p>
            <a:r>
              <a:rPr lang="en-US" sz="2400"/>
              <a:t>Similarly for </a:t>
            </a:r>
            <a:r>
              <a:rPr lang="en-US" sz="2400" i="1"/>
              <a:t>DToroid</a:t>
            </a:r>
            <a:r>
              <a:rPr lang="en-US" sz="2400" i="1" baseline="-25000"/>
              <a:t>C  </a:t>
            </a:r>
            <a:r>
              <a:rPr lang="en-US" sz="2400"/>
              <a:t>(blue) </a:t>
            </a:r>
          </a:p>
          <a:p>
            <a:pPr>
              <a:lnSpc>
                <a:spcPts val="1880"/>
              </a:lnSpc>
            </a:pPr>
            <a:endParaRPr lang="en-US" sz="2400"/>
          </a:p>
          <a:p>
            <a:r>
              <a:rPr lang="en-US" sz="2400" i="1"/>
              <a:t>CSDC</a:t>
            </a:r>
            <a:r>
              <a:rPr lang="en-US" sz="2400"/>
              <a:t> also cuts </a:t>
            </a:r>
            <a:r>
              <a:rPr lang="en-US" sz="2400" i="1"/>
              <a:t>DBlowup</a:t>
            </a:r>
            <a:r>
              <a:rPr lang="en-US" sz="2400" i="1" baseline="-25000"/>
              <a:t>A</a:t>
            </a:r>
            <a:r>
              <a:rPr lang="en-US" sz="2400" baseline="-25000"/>
              <a:t> </a:t>
            </a:r>
            <a:r>
              <a:rPr lang="en-US" sz="2400"/>
              <a:t>into regions, inside and outside</a:t>
            </a:r>
            <a:r>
              <a:rPr lang="en-US" sz="2400" i="1"/>
              <a:t> CSDC</a:t>
            </a:r>
            <a:r>
              <a:rPr lang="en-US" sz="2400"/>
              <a:t> (black) </a:t>
            </a:r>
          </a:p>
        </p:txBody>
      </p:sp>
      <p:sp>
        <p:nvSpPr>
          <p:cNvPr id="4" name="TextBox 3">
            <a:extLst>
              <a:ext uri="{FF2B5EF4-FFF2-40B4-BE49-F238E27FC236}">
                <a16:creationId xmlns:a16="http://schemas.microsoft.com/office/drawing/2014/main" id="{C2B195B8-D393-A644-8FC5-D47B446CDBBB}"/>
              </a:ext>
            </a:extLst>
          </p:cNvPr>
          <p:cNvSpPr txBox="1"/>
          <p:nvPr/>
        </p:nvSpPr>
        <p:spPr>
          <a:xfrm>
            <a:off x="3531474" y="316522"/>
            <a:ext cx="5252464" cy="523220"/>
          </a:xfrm>
          <a:prstGeom prst="rect">
            <a:avLst/>
          </a:prstGeom>
          <a:noFill/>
        </p:spPr>
        <p:txBody>
          <a:bodyPr wrap="none" rtlCol="0">
            <a:spAutoFit/>
          </a:bodyPr>
          <a:lstStyle/>
          <a:p>
            <a:r>
              <a:rPr lang="en-US" sz="2800">
                <a:solidFill>
                  <a:schemeClr val="bg1">
                    <a:lumMod val="85000"/>
                  </a:schemeClr>
                </a:solidFill>
              </a:rPr>
              <a:t>Applying Basic Algebraic Geometry</a:t>
            </a:r>
          </a:p>
        </p:txBody>
      </p:sp>
      <p:pic>
        <p:nvPicPr>
          <p:cNvPr id="6" name="Picture 5">
            <a:extLst>
              <a:ext uri="{FF2B5EF4-FFF2-40B4-BE49-F238E27FC236}">
                <a16:creationId xmlns:a16="http://schemas.microsoft.com/office/drawing/2014/main" id="{E3B55B56-004F-6149-ACE6-1FF7EDB96520}"/>
              </a:ext>
            </a:extLst>
          </p:cNvPr>
          <p:cNvPicPr>
            <a:picLocks noChangeAspect="1"/>
          </p:cNvPicPr>
          <p:nvPr/>
        </p:nvPicPr>
        <p:blipFill>
          <a:blip r:embed="rId2"/>
          <a:stretch>
            <a:fillRect/>
          </a:stretch>
        </p:blipFill>
        <p:spPr>
          <a:xfrm>
            <a:off x="251462" y="1722543"/>
            <a:ext cx="5695033" cy="3702897"/>
          </a:xfrm>
          <a:prstGeom prst="rect">
            <a:avLst/>
          </a:prstGeom>
        </p:spPr>
      </p:pic>
    </p:spTree>
    <p:extLst>
      <p:ext uri="{BB962C8B-B14F-4D97-AF65-F5344CB8AC3E}">
        <p14:creationId xmlns:p14="http://schemas.microsoft.com/office/powerpoint/2010/main" val="2229022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07F95F8-CEF4-3C4D-8F07-04D726F18F6B}"/>
              </a:ext>
            </a:extLst>
          </p:cNvPr>
          <p:cNvPicPr>
            <a:picLocks noChangeAspect="1"/>
          </p:cNvPicPr>
          <p:nvPr/>
        </p:nvPicPr>
        <p:blipFill>
          <a:blip r:embed="rId2"/>
          <a:stretch>
            <a:fillRect/>
          </a:stretch>
        </p:blipFill>
        <p:spPr>
          <a:xfrm>
            <a:off x="699093" y="888280"/>
            <a:ext cx="5544052" cy="5544052"/>
          </a:xfrm>
          <a:prstGeom prst="rect">
            <a:avLst/>
          </a:prstGeom>
        </p:spPr>
      </p:pic>
      <p:sp>
        <p:nvSpPr>
          <p:cNvPr id="3" name="TextBox 2">
            <a:extLst>
              <a:ext uri="{FF2B5EF4-FFF2-40B4-BE49-F238E27FC236}">
                <a16:creationId xmlns:a16="http://schemas.microsoft.com/office/drawing/2014/main" id="{C7B32320-7313-1F46-B1AF-A48B823EB2D4}"/>
              </a:ext>
            </a:extLst>
          </p:cNvPr>
          <p:cNvSpPr txBox="1"/>
          <p:nvPr/>
        </p:nvSpPr>
        <p:spPr>
          <a:xfrm>
            <a:off x="3531474" y="316522"/>
            <a:ext cx="5252464" cy="523220"/>
          </a:xfrm>
          <a:prstGeom prst="rect">
            <a:avLst/>
          </a:prstGeom>
          <a:noFill/>
        </p:spPr>
        <p:txBody>
          <a:bodyPr wrap="none" rtlCol="0">
            <a:spAutoFit/>
          </a:bodyPr>
          <a:lstStyle/>
          <a:p>
            <a:r>
              <a:rPr lang="en-US" sz="2800">
                <a:solidFill>
                  <a:schemeClr val="bg1">
                    <a:lumMod val="85000"/>
                  </a:schemeClr>
                </a:solidFill>
              </a:rPr>
              <a:t>Applying Basic Algebraic Geometry</a:t>
            </a:r>
          </a:p>
        </p:txBody>
      </p:sp>
      <p:sp>
        <p:nvSpPr>
          <p:cNvPr id="4" name="TextBox 3">
            <a:extLst>
              <a:ext uri="{FF2B5EF4-FFF2-40B4-BE49-F238E27FC236}">
                <a16:creationId xmlns:a16="http://schemas.microsoft.com/office/drawing/2014/main" id="{B43AB812-B927-674F-887C-AD61369A8CE8}"/>
              </a:ext>
            </a:extLst>
          </p:cNvPr>
          <p:cNvSpPr txBox="1"/>
          <p:nvPr/>
        </p:nvSpPr>
        <p:spPr>
          <a:xfrm>
            <a:off x="6336197" y="1300126"/>
            <a:ext cx="5467275" cy="4411464"/>
          </a:xfrm>
          <a:prstGeom prst="rect">
            <a:avLst/>
          </a:prstGeom>
          <a:noFill/>
        </p:spPr>
        <p:txBody>
          <a:bodyPr wrap="square" rtlCol="0">
            <a:spAutoFit/>
          </a:bodyPr>
          <a:lstStyle/>
          <a:p>
            <a:r>
              <a:rPr lang="en-US" sz="2400" b="1"/>
              <a:t>Top-Down View of DBlowup</a:t>
            </a:r>
            <a:r>
              <a:rPr lang="en-US" sz="2400" b="1" baseline="-25000"/>
              <a:t>A</a:t>
            </a:r>
            <a:r>
              <a:rPr lang="en-US" sz="2400" b="1"/>
              <a:t> </a:t>
            </a:r>
          </a:p>
          <a:p>
            <a:pPr>
              <a:lnSpc>
                <a:spcPts val="1980"/>
              </a:lnSpc>
            </a:pPr>
            <a:endParaRPr lang="en-US" sz="2400"/>
          </a:p>
          <a:p>
            <a:r>
              <a:rPr lang="en-US" sz="2400"/>
              <a:t>Inside versus outside </a:t>
            </a:r>
            <a:r>
              <a:rPr lang="en-US" sz="2400" i="1"/>
              <a:t>CSDC</a:t>
            </a:r>
            <a:r>
              <a:rPr lang="en-US" sz="2400"/>
              <a:t> is easily seen</a:t>
            </a:r>
          </a:p>
          <a:p>
            <a:endParaRPr lang="en-US" sz="2400"/>
          </a:p>
          <a:p>
            <a:r>
              <a:rPr lang="en-US" sz="2400"/>
              <a:t>The half that is outside </a:t>
            </a:r>
            <a:r>
              <a:rPr lang="en-US" sz="2400" i="1"/>
              <a:t>Toroid</a:t>
            </a:r>
            <a:r>
              <a:rPr lang="en-US" sz="2400" i="1" baseline="-25000"/>
              <a:t>A</a:t>
            </a:r>
            <a:r>
              <a:rPr lang="en-US" sz="2400" baseline="-25000"/>
              <a:t> </a:t>
            </a:r>
            <a:r>
              <a:rPr lang="en-US" sz="2400"/>
              <a:t>is labeled “A:0” , while the half that is inside </a:t>
            </a:r>
            <a:r>
              <a:rPr lang="en-US" sz="2400" i="1"/>
              <a:t>Toroid</a:t>
            </a:r>
            <a:r>
              <a:rPr lang="en-US" sz="2400" i="1" baseline="-25000"/>
              <a:t>A</a:t>
            </a:r>
            <a:r>
              <a:rPr lang="en-US" sz="2400" baseline="-25000"/>
              <a:t> </a:t>
            </a:r>
            <a:r>
              <a:rPr lang="en-US" sz="2400"/>
              <a:t>is labeled “A:1”</a:t>
            </a:r>
          </a:p>
          <a:p>
            <a:endParaRPr lang="en-US" sz="2400"/>
          </a:p>
          <a:p>
            <a:r>
              <a:rPr lang="en-US" sz="2400" i="1"/>
              <a:t>DToroid</a:t>
            </a:r>
            <a:r>
              <a:rPr lang="en-US" sz="2400" i="1" baseline="-25000"/>
              <a:t>B </a:t>
            </a:r>
            <a:r>
              <a:rPr lang="en-US" sz="2400"/>
              <a:t>cuts </a:t>
            </a:r>
            <a:r>
              <a:rPr lang="en-US" sz="2400" i="1"/>
              <a:t>DBlowup</a:t>
            </a:r>
            <a:r>
              <a:rPr lang="en-US" sz="2400" i="1" baseline="-25000"/>
              <a:t>A</a:t>
            </a:r>
            <a:r>
              <a:rPr lang="en-US" sz="2400" baseline="-25000"/>
              <a:t> </a:t>
            </a:r>
            <a:r>
              <a:rPr lang="en-US" sz="2400"/>
              <a:t>into a portion outside</a:t>
            </a:r>
            <a:r>
              <a:rPr lang="en-US" sz="2400" i="1"/>
              <a:t>Toroid</a:t>
            </a:r>
            <a:r>
              <a:rPr lang="en-US" sz="2400" i="1" baseline="-25000"/>
              <a:t>B  </a:t>
            </a:r>
            <a:r>
              <a:rPr lang="en-US" sz="2400"/>
              <a:t>(labeled “B:0”), etc. </a:t>
            </a:r>
          </a:p>
          <a:p>
            <a:endParaRPr lang="en-US" sz="2400"/>
          </a:p>
          <a:p>
            <a:r>
              <a:rPr lang="en-US" sz="2400"/>
              <a:t>Similarly for </a:t>
            </a:r>
            <a:r>
              <a:rPr lang="en-US" sz="2400" i="1"/>
              <a:t>DToroid</a:t>
            </a:r>
            <a:r>
              <a:rPr lang="en-US" sz="2400" i="1" baseline="-25000"/>
              <a:t>C </a:t>
            </a:r>
            <a:endParaRPr lang="en-US" sz="2400"/>
          </a:p>
        </p:txBody>
      </p:sp>
    </p:spTree>
    <p:extLst>
      <p:ext uri="{BB962C8B-B14F-4D97-AF65-F5344CB8AC3E}">
        <p14:creationId xmlns:p14="http://schemas.microsoft.com/office/powerpoint/2010/main" val="10615439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A2E5E96-5597-8D48-8EA6-74023A5D078D}"/>
              </a:ext>
            </a:extLst>
          </p:cNvPr>
          <p:cNvSpPr txBox="1"/>
          <p:nvPr/>
        </p:nvSpPr>
        <p:spPr>
          <a:xfrm>
            <a:off x="914470" y="1077392"/>
            <a:ext cx="11260597" cy="2677656"/>
          </a:xfrm>
          <a:prstGeom prst="rect">
            <a:avLst/>
          </a:prstGeom>
          <a:noFill/>
        </p:spPr>
        <p:txBody>
          <a:bodyPr wrap="square" rtlCol="0">
            <a:spAutoFit/>
          </a:bodyPr>
          <a:lstStyle/>
          <a:p>
            <a:r>
              <a:rPr lang="en-US" sz="2400"/>
              <a:t>Given a point in 3D real space, the problem of determining how many strongly related points it has, and where they are located, is really quite difficult </a:t>
            </a:r>
          </a:p>
          <a:p>
            <a:endParaRPr lang="en-US" sz="2400"/>
          </a:p>
          <a:p>
            <a:r>
              <a:rPr lang="en-US" sz="2400"/>
              <a:t>Steady headway has been made in the past couple decades, and the following presents state-of-the-art results </a:t>
            </a:r>
          </a:p>
          <a:p>
            <a:endParaRPr lang="en-US" sz="2400"/>
          </a:p>
          <a:p>
            <a:r>
              <a:rPr lang="en-US" sz="2400"/>
              <a:t>As hinted at earlier, smoothly moving particles are employed for this purpose </a:t>
            </a:r>
          </a:p>
        </p:txBody>
      </p:sp>
      <p:sp>
        <p:nvSpPr>
          <p:cNvPr id="5" name="TextBox 4">
            <a:extLst>
              <a:ext uri="{FF2B5EF4-FFF2-40B4-BE49-F238E27FC236}">
                <a16:creationId xmlns:a16="http://schemas.microsoft.com/office/drawing/2014/main" id="{DC21C77B-146E-DD49-846F-83BE7436DFC7}"/>
              </a:ext>
            </a:extLst>
          </p:cNvPr>
          <p:cNvSpPr txBox="1"/>
          <p:nvPr/>
        </p:nvSpPr>
        <p:spPr>
          <a:xfrm>
            <a:off x="3310757" y="316522"/>
            <a:ext cx="5519396" cy="523220"/>
          </a:xfrm>
          <a:prstGeom prst="rect">
            <a:avLst/>
          </a:prstGeom>
          <a:noFill/>
        </p:spPr>
        <p:txBody>
          <a:bodyPr wrap="none" rtlCol="0">
            <a:spAutoFit/>
          </a:bodyPr>
          <a:lstStyle/>
          <a:p>
            <a:r>
              <a:rPr lang="en-US" sz="2800"/>
              <a:t>Counting and Finding Related Points</a:t>
            </a:r>
          </a:p>
        </p:txBody>
      </p:sp>
    </p:spTree>
    <p:extLst>
      <p:ext uri="{BB962C8B-B14F-4D97-AF65-F5344CB8AC3E}">
        <p14:creationId xmlns:p14="http://schemas.microsoft.com/office/powerpoint/2010/main" val="491654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p:tgtEl>
                                          <p:spTgt spid="8">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8">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p:tgtEl>
                                          <p:spTgt spid="8">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8">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 calcmode="lin" valueType="num">
                                      <p:cBhvr additive="base">
                                        <p:cTn id="19" dur="500"/>
                                        <p:tgtEl>
                                          <p:spTgt spid="8">
                                            <p:txEl>
                                              <p:pRg st="4" end="4"/>
                                            </p:txEl>
                                          </p:spTgt>
                                        </p:tgtEl>
                                        <p:attrNameLst>
                                          <p:attrName>ppt_y</p:attrName>
                                        </p:attrNameLst>
                                      </p:cBhvr>
                                      <p:tavLst>
                                        <p:tav tm="0">
                                          <p:val>
                                            <p:strVal val="#ppt_y+#ppt_h*1.125000"/>
                                          </p:val>
                                        </p:tav>
                                        <p:tav tm="100000">
                                          <p:val>
                                            <p:strVal val="#ppt_y"/>
                                          </p:val>
                                        </p:tav>
                                      </p:tavLst>
                                    </p:anim>
                                    <p:animEffect transition="in" filter="wipe(up)">
                                      <p:cBhvr>
                                        <p:cTn id="2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A2E5E96-5597-8D48-8EA6-74023A5D078D}"/>
              </a:ext>
            </a:extLst>
          </p:cNvPr>
          <p:cNvSpPr txBox="1"/>
          <p:nvPr/>
        </p:nvSpPr>
        <p:spPr>
          <a:xfrm>
            <a:off x="687563" y="899349"/>
            <a:ext cx="10894837" cy="3416320"/>
          </a:xfrm>
          <a:prstGeom prst="rect">
            <a:avLst/>
          </a:prstGeom>
          <a:noFill/>
        </p:spPr>
        <p:txBody>
          <a:bodyPr wrap="square" rtlCol="0">
            <a:spAutoFit/>
          </a:bodyPr>
          <a:lstStyle/>
          <a:p>
            <a:r>
              <a:rPr lang="en-US" sz="2400"/>
              <a:t>To avoid counting duplicates, </a:t>
            </a:r>
            <a:r>
              <a:rPr lang="en-US" sz="2400" i="1"/>
              <a:t>i.e.</a:t>
            </a:r>
            <a:r>
              <a:rPr lang="en-US" sz="2400"/>
              <a:t> reflections about the xy-plane, we will focus our attention solely on the upper half-space (z &gt; 0) </a:t>
            </a:r>
          </a:p>
          <a:p>
            <a:endParaRPr lang="en-US" sz="2400"/>
          </a:p>
          <a:p>
            <a:r>
              <a:rPr lang="en-US" sz="2400"/>
              <a:t>Whenever a particle should pass smoothly through a control point, we can regard it instead as bouncing off (non-smoothly) the control point </a:t>
            </a:r>
          </a:p>
          <a:p>
            <a:endParaRPr lang="en-US" sz="2400"/>
          </a:p>
          <a:p>
            <a:r>
              <a:rPr lang="en-US" sz="2400"/>
              <a:t>Recall that strongly related points have the same view angle, and hence are always in the same toroidal region</a:t>
            </a:r>
          </a:p>
          <a:p>
            <a:endParaRPr lang="en-US" sz="2400"/>
          </a:p>
        </p:txBody>
      </p:sp>
      <p:sp>
        <p:nvSpPr>
          <p:cNvPr id="5" name="TextBox 4">
            <a:extLst>
              <a:ext uri="{FF2B5EF4-FFF2-40B4-BE49-F238E27FC236}">
                <a16:creationId xmlns:a16="http://schemas.microsoft.com/office/drawing/2014/main" id="{DC21C77B-146E-DD49-846F-83BE7436DFC7}"/>
              </a:ext>
            </a:extLst>
          </p:cNvPr>
          <p:cNvSpPr txBox="1"/>
          <p:nvPr/>
        </p:nvSpPr>
        <p:spPr>
          <a:xfrm>
            <a:off x="3310757" y="316522"/>
            <a:ext cx="5519396" cy="523220"/>
          </a:xfrm>
          <a:prstGeom prst="rect">
            <a:avLst/>
          </a:prstGeom>
          <a:noFill/>
        </p:spPr>
        <p:txBody>
          <a:bodyPr wrap="none" rtlCol="0">
            <a:spAutoFit/>
          </a:bodyPr>
          <a:lstStyle/>
          <a:p>
            <a:r>
              <a:rPr lang="en-US" sz="2800">
                <a:solidFill>
                  <a:schemeClr val="bg1">
                    <a:lumMod val="85000"/>
                  </a:schemeClr>
                </a:solidFill>
              </a:rPr>
              <a:t>Counting and Finding Related Points</a:t>
            </a:r>
          </a:p>
        </p:txBody>
      </p:sp>
    </p:spTree>
    <p:extLst>
      <p:ext uri="{BB962C8B-B14F-4D97-AF65-F5344CB8AC3E}">
        <p14:creationId xmlns:p14="http://schemas.microsoft.com/office/powerpoint/2010/main" val="3417395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p:tgtEl>
                                          <p:spTgt spid="8">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8">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p:tgtEl>
                                          <p:spTgt spid="8">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8">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 calcmode="lin" valueType="num">
                                      <p:cBhvr additive="base">
                                        <p:cTn id="19" dur="500"/>
                                        <p:tgtEl>
                                          <p:spTgt spid="8">
                                            <p:txEl>
                                              <p:pRg st="4" end="4"/>
                                            </p:txEl>
                                          </p:spTgt>
                                        </p:tgtEl>
                                        <p:attrNameLst>
                                          <p:attrName>ppt_y</p:attrName>
                                        </p:attrNameLst>
                                      </p:cBhvr>
                                      <p:tavLst>
                                        <p:tav tm="0">
                                          <p:val>
                                            <p:strVal val="#ppt_y+#ppt_h*1.125000"/>
                                          </p:val>
                                        </p:tav>
                                        <p:tav tm="100000">
                                          <p:val>
                                            <p:strVal val="#ppt_y"/>
                                          </p:val>
                                        </p:tav>
                                      </p:tavLst>
                                    </p:anim>
                                    <p:animEffect transition="in" filter="wipe(up)">
                                      <p:cBhvr>
                                        <p:cTn id="2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A2E5E96-5597-8D48-8EA6-74023A5D078D}"/>
              </a:ext>
            </a:extLst>
          </p:cNvPr>
          <p:cNvSpPr txBox="1"/>
          <p:nvPr/>
        </p:nvSpPr>
        <p:spPr>
          <a:xfrm>
            <a:off x="975431" y="897898"/>
            <a:ext cx="10764208" cy="3967753"/>
          </a:xfrm>
          <a:prstGeom prst="rect">
            <a:avLst/>
          </a:prstGeom>
          <a:noFill/>
        </p:spPr>
        <p:txBody>
          <a:bodyPr wrap="square" rtlCol="0">
            <a:spAutoFit/>
          </a:bodyPr>
          <a:lstStyle/>
          <a:p>
            <a:r>
              <a:rPr lang="en-US" sz="2400"/>
              <a:t>What about the weak relatives? </a:t>
            </a:r>
          </a:p>
          <a:p>
            <a:pPr>
              <a:lnSpc>
                <a:spcPts val="2180"/>
              </a:lnSpc>
            </a:pPr>
            <a:endParaRPr lang="en-US" sz="2400"/>
          </a:p>
          <a:p>
            <a:r>
              <a:rPr lang="en-US" sz="2400"/>
              <a:t>The analysis of this begins with simple observations such as this:  if a particle </a:t>
            </a:r>
            <a:r>
              <a:rPr lang="en-US" sz="2400" i="1"/>
              <a:t>p</a:t>
            </a:r>
            <a:r>
              <a:rPr lang="en-US" sz="2400"/>
              <a:t> is in region 110, then any weak relative </a:t>
            </a:r>
            <a:r>
              <a:rPr lang="en-US" sz="2400" i="1"/>
              <a:t>q</a:t>
            </a:r>
            <a:r>
              <a:rPr lang="en-US" sz="2400"/>
              <a:t> must be either in regions 110 or region 112</a:t>
            </a:r>
          </a:p>
          <a:p>
            <a:pPr>
              <a:lnSpc>
                <a:spcPts val="2080"/>
              </a:lnSpc>
            </a:pPr>
            <a:endParaRPr lang="en-US" sz="2400"/>
          </a:p>
          <a:p>
            <a:r>
              <a:rPr lang="en-US" sz="2400"/>
              <a:t>If p and q are both in region 110, then it is possible that all three of their view angles are the same, in which case, p and q are strongly related </a:t>
            </a:r>
          </a:p>
          <a:p>
            <a:pPr>
              <a:lnSpc>
                <a:spcPts val="2180"/>
              </a:lnSpc>
            </a:pPr>
            <a:endParaRPr lang="en-US" sz="2400"/>
          </a:p>
          <a:p>
            <a:r>
              <a:rPr lang="en-US" sz="2400"/>
              <a:t>But it is also conceivable for them to have supplementary values for angles </a:t>
            </a:r>
            <a:r>
              <a:rPr lang="el-GR" sz="2400"/>
              <a:t>α</a:t>
            </a:r>
            <a:r>
              <a:rPr lang="en-US" sz="2400"/>
              <a:t> and</a:t>
            </a:r>
            <a:r>
              <a:rPr lang="el-GR" sz="2400"/>
              <a:t> β </a:t>
            </a:r>
            <a:endParaRPr lang="en-US" sz="2400"/>
          </a:p>
          <a:p>
            <a:endParaRPr lang="en-US" sz="2400"/>
          </a:p>
          <a:p>
            <a:endParaRPr lang="en-US" sz="2400"/>
          </a:p>
        </p:txBody>
      </p:sp>
      <p:sp>
        <p:nvSpPr>
          <p:cNvPr id="5" name="TextBox 4">
            <a:extLst>
              <a:ext uri="{FF2B5EF4-FFF2-40B4-BE49-F238E27FC236}">
                <a16:creationId xmlns:a16="http://schemas.microsoft.com/office/drawing/2014/main" id="{DC21C77B-146E-DD49-846F-83BE7436DFC7}"/>
              </a:ext>
            </a:extLst>
          </p:cNvPr>
          <p:cNvSpPr txBox="1"/>
          <p:nvPr/>
        </p:nvSpPr>
        <p:spPr>
          <a:xfrm>
            <a:off x="3310757" y="316522"/>
            <a:ext cx="5519396" cy="523220"/>
          </a:xfrm>
          <a:prstGeom prst="rect">
            <a:avLst/>
          </a:prstGeom>
          <a:noFill/>
        </p:spPr>
        <p:txBody>
          <a:bodyPr wrap="none" rtlCol="0">
            <a:spAutoFit/>
          </a:bodyPr>
          <a:lstStyle/>
          <a:p>
            <a:r>
              <a:rPr lang="en-US" sz="2800">
                <a:solidFill>
                  <a:schemeClr val="bg1">
                    <a:lumMod val="85000"/>
                  </a:schemeClr>
                </a:solidFill>
              </a:rPr>
              <a:t>Counting and Finding Related Points</a:t>
            </a:r>
          </a:p>
        </p:txBody>
      </p:sp>
    </p:spTree>
    <p:extLst>
      <p:ext uri="{BB962C8B-B14F-4D97-AF65-F5344CB8AC3E}">
        <p14:creationId xmlns:p14="http://schemas.microsoft.com/office/powerpoint/2010/main" val="912541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p:tgtEl>
                                          <p:spTgt spid="8">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8">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p:tgtEl>
                                          <p:spTgt spid="8">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8">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 calcmode="lin" valueType="num">
                                      <p:cBhvr additive="base">
                                        <p:cTn id="19" dur="500"/>
                                        <p:tgtEl>
                                          <p:spTgt spid="8">
                                            <p:txEl>
                                              <p:pRg st="4" end="4"/>
                                            </p:txEl>
                                          </p:spTgt>
                                        </p:tgtEl>
                                        <p:attrNameLst>
                                          <p:attrName>ppt_y</p:attrName>
                                        </p:attrNameLst>
                                      </p:cBhvr>
                                      <p:tavLst>
                                        <p:tav tm="0">
                                          <p:val>
                                            <p:strVal val="#ppt_y+#ppt_h*1.125000"/>
                                          </p:val>
                                        </p:tav>
                                        <p:tav tm="100000">
                                          <p:val>
                                            <p:strVal val="#ppt_y"/>
                                          </p:val>
                                        </p:tav>
                                      </p:tavLst>
                                    </p:anim>
                                    <p:animEffect transition="in" filter="wipe(up)">
                                      <p:cBhvr>
                                        <p:cTn id="20" dur="500"/>
                                        <p:tgtEl>
                                          <p:spTgt spid="8">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8">
                                            <p:txEl>
                                              <p:pRg st="6" end="6"/>
                                            </p:txEl>
                                          </p:spTgt>
                                        </p:tgtEl>
                                        <p:attrNameLst>
                                          <p:attrName>style.visibility</p:attrName>
                                        </p:attrNameLst>
                                      </p:cBhvr>
                                      <p:to>
                                        <p:strVal val="visible"/>
                                      </p:to>
                                    </p:set>
                                    <p:anim calcmode="lin" valueType="num">
                                      <p:cBhvr additive="base">
                                        <p:cTn id="25" dur="500"/>
                                        <p:tgtEl>
                                          <p:spTgt spid="8">
                                            <p:txEl>
                                              <p:pRg st="6" end="6"/>
                                            </p:txEl>
                                          </p:spTgt>
                                        </p:tgtEl>
                                        <p:attrNameLst>
                                          <p:attrName>ppt_y</p:attrName>
                                        </p:attrNameLst>
                                      </p:cBhvr>
                                      <p:tavLst>
                                        <p:tav tm="0">
                                          <p:val>
                                            <p:strVal val="#ppt_y+#ppt_h*1.125000"/>
                                          </p:val>
                                        </p:tav>
                                        <p:tav tm="100000">
                                          <p:val>
                                            <p:strVal val="#ppt_y"/>
                                          </p:val>
                                        </p:tav>
                                      </p:tavLst>
                                    </p:anim>
                                    <p:animEffect transition="in" filter="wipe(up)">
                                      <p:cBhvr>
                                        <p:cTn id="26"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A2E5E96-5597-8D48-8EA6-74023A5D078D}"/>
              </a:ext>
            </a:extLst>
          </p:cNvPr>
          <p:cNvSpPr txBox="1"/>
          <p:nvPr/>
        </p:nvSpPr>
        <p:spPr>
          <a:xfrm>
            <a:off x="1545055" y="982272"/>
            <a:ext cx="9641105" cy="3116238"/>
          </a:xfrm>
          <a:prstGeom prst="rect">
            <a:avLst/>
          </a:prstGeom>
          <a:noFill/>
        </p:spPr>
        <p:txBody>
          <a:bodyPr wrap="square" rtlCol="0">
            <a:spAutoFit/>
          </a:bodyPr>
          <a:lstStyle/>
          <a:p>
            <a:r>
              <a:rPr lang="en-US" sz="2400"/>
              <a:t>Let  c</a:t>
            </a:r>
            <a:r>
              <a:rPr lang="en-US" sz="2400" baseline="-25000"/>
              <a:t>1</a:t>
            </a:r>
            <a:r>
              <a:rPr lang="en-US" sz="2400"/>
              <a:t> = cos </a:t>
            </a:r>
            <a:r>
              <a:rPr lang="el-GR" sz="2400"/>
              <a:t>α, </a:t>
            </a:r>
            <a:r>
              <a:rPr lang="en-US" sz="2400"/>
              <a:t> c</a:t>
            </a:r>
            <a:r>
              <a:rPr lang="en-US" sz="2400" baseline="-25000"/>
              <a:t>2</a:t>
            </a:r>
            <a:r>
              <a:rPr lang="en-US" sz="2400"/>
              <a:t> = cos </a:t>
            </a:r>
            <a:r>
              <a:rPr lang="el-GR" sz="2400"/>
              <a:t>β</a:t>
            </a:r>
            <a:r>
              <a:rPr lang="en-US" sz="2400"/>
              <a:t>  and </a:t>
            </a:r>
            <a:r>
              <a:rPr lang="el-GR" sz="2400"/>
              <a:t> </a:t>
            </a:r>
            <a:r>
              <a:rPr lang="en-US" sz="2400"/>
              <a:t>c</a:t>
            </a:r>
            <a:r>
              <a:rPr lang="en-US" sz="2400" baseline="-25000"/>
              <a:t>3</a:t>
            </a:r>
            <a:r>
              <a:rPr lang="en-US" sz="2400"/>
              <a:t> = cos </a:t>
            </a:r>
            <a:r>
              <a:rPr lang="el-GR" sz="2400"/>
              <a:t>γ</a:t>
            </a:r>
            <a:r>
              <a:rPr lang="en-US" sz="2400"/>
              <a:t> </a:t>
            </a:r>
          </a:p>
          <a:p>
            <a:pPr>
              <a:lnSpc>
                <a:spcPts val="2080"/>
              </a:lnSpc>
            </a:pPr>
            <a:endParaRPr lang="en-US" sz="2400"/>
          </a:p>
          <a:p>
            <a:r>
              <a:rPr lang="en-US" sz="2400"/>
              <a:t>Let r</a:t>
            </a:r>
            <a:r>
              <a:rPr lang="en-US" sz="2400" baseline="-25000"/>
              <a:t>1</a:t>
            </a:r>
            <a:r>
              <a:rPr lang="en-US" sz="2400"/>
              <a:t>, r</a:t>
            </a:r>
            <a:r>
              <a:rPr lang="en-US" sz="2400" baseline="-25000"/>
              <a:t>2</a:t>
            </a:r>
            <a:r>
              <a:rPr lang="en-US" sz="2400"/>
              <a:t> and r</a:t>
            </a:r>
            <a:r>
              <a:rPr lang="en-US" sz="2400" baseline="-25000"/>
              <a:t>3 </a:t>
            </a:r>
            <a:r>
              <a:rPr lang="en-US" sz="2400"/>
              <a:t>be the distance from P to the control points A, B and C, respectively (the </a:t>
            </a:r>
            <a:r>
              <a:rPr lang="en-US" sz="2400" i="1"/>
              <a:t>unknowns </a:t>
            </a:r>
            <a:r>
              <a:rPr lang="en-US" sz="2400"/>
              <a:t>in the P3P Problem)  </a:t>
            </a:r>
          </a:p>
          <a:p>
            <a:pPr>
              <a:lnSpc>
                <a:spcPts val="2080"/>
              </a:lnSpc>
            </a:pPr>
            <a:endParaRPr lang="en-US" sz="2400"/>
          </a:p>
          <a:p>
            <a:r>
              <a:rPr lang="en-US" sz="2400" dirty="0"/>
              <a:t>Let d</a:t>
            </a:r>
            <a:r>
              <a:rPr lang="en-US" sz="2400" baseline="-25000" dirty="0"/>
              <a:t>1</a:t>
            </a:r>
            <a:r>
              <a:rPr lang="en-US" sz="2400" dirty="0"/>
              <a:t> be the distance between B and C, let d</a:t>
            </a:r>
            <a:r>
              <a:rPr lang="en-US" sz="2400" baseline="-25000" dirty="0"/>
              <a:t>2</a:t>
            </a:r>
            <a:r>
              <a:rPr lang="en-US" sz="2400" dirty="0"/>
              <a:t> be the distance between C and A, and let d</a:t>
            </a:r>
            <a:r>
              <a:rPr lang="en-US" sz="2400" baseline="-25000" dirty="0"/>
              <a:t>3</a:t>
            </a:r>
            <a:r>
              <a:rPr lang="en-US" sz="2400" dirty="0"/>
              <a:t> be the distance between A and B</a:t>
            </a:r>
          </a:p>
          <a:p>
            <a:pPr>
              <a:lnSpc>
                <a:spcPts val="2080"/>
              </a:lnSpc>
            </a:pPr>
            <a:endParaRPr lang="en-US" sz="2400" dirty="0"/>
          </a:p>
          <a:p>
            <a:r>
              <a:rPr lang="en-US" sz="2400" dirty="0"/>
              <a:t>Regard d</a:t>
            </a:r>
            <a:r>
              <a:rPr lang="en-US" sz="2400" baseline="-25000" dirty="0"/>
              <a:t>1 </a:t>
            </a:r>
            <a:r>
              <a:rPr lang="en-US" sz="2400" dirty="0"/>
              <a:t>, d</a:t>
            </a:r>
            <a:r>
              <a:rPr lang="en-US" sz="2400" baseline="-25000" dirty="0"/>
              <a:t>2</a:t>
            </a:r>
            <a:r>
              <a:rPr lang="en-US" sz="2400" dirty="0"/>
              <a:t> and d</a:t>
            </a:r>
            <a:r>
              <a:rPr lang="en-US" sz="2400" baseline="-25000" dirty="0"/>
              <a:t>3</a:t>
            </a:r>
            <a:r>
              <a:rPr lang="en-US" sz="2400" dirty="0"/>
              <a:t> as the side lengths of the </a:t>
            </a:r>
            <a:r>
              <a:rPr lang="en-US" sz="2400" i="1" dirty="0">
                <a:solidFill>
                  <a:schemeClr val="accent2"/>
                </a:solidFill>
              </a:rPr>
              <a:t>control points triangle </a:t>
            </a:r>
            <a:r>
              <a:rPr lang="en-US" sz="2400" dirty="0"/>
              <a:t>ABC</a:t>
            </a:r>
          </a:p>
        </p:txBody>
      </p:sp>
      <p:sp>
        <p:nvSpPr>
          <p:cNvPr id="5" name="TextBox 4">
            <a:extLst>
              <a:ext uri="{FF2B5EF4-FFF2-40B4-BE49-F238E27FC236}">
                <a16:creationId xmlns:a16="http://schemas.microsoft.com/office/drawing/2014/main" id="{8AA6E8FC-D7BE-D54B-B51E-9C6DEC80AF63}"/>
              </a:ext>
            </a:extLst>
          </p:cNvPr>
          <p:cNvSpPr txBox="1"/>
          <p:nvPr/>
        </p:nvSpPr>
        <p:spPr>
          <a:xfrm>
            <a:off x="3518167" y="374887"/>
            <a:ext cx="5316264" cy="523220"/>
          </a:xfrm>
          <a:prstGeom prst="rect">
            <a:avLst/>
          </a:prstGeom>
          <a:noFill/>
        </p:spPr>
        <p:txBody>
          <a:bodyPr wrap="none" rtlCol="0">
            <a:spAutoFit/>
          </a:bodyPr>
          <a:lstStyle/>
          <a:p>
            <a:r>
              <a:rPr lang="en-US" sz="2800">
                <a:solidFill>
                  <a:schemeClr val="bg1">
                    <a:lumMod val="85000"/>
                  </a:schemeClr>
                </a:solidFill>
              </a:rPr>
              <a:t>Strongly and Weakly Related Points</a:t>
            </a:r>
          </a:p>
        </p:txBody>
      </p:sp>
    </p:spTree>
    <p:extLst>
      <p:ext uri="{BB962C8B-B14F-4D97-AF65-F5344CB8AC3E}">
        <p14:creationId xmlns:p14="http://schemas.microsoft.com/office/powerpoint/2010/main" val="883795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p:tgtEl>
                                          <p:spTgt spid="8">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8">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p:tgtEl>
                                          <p:spTgt spid="8">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8">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 calcmode="lin" valueType="num">
                                      <p:cBhvr additive="base">
                                        <p:cTn id="19" dur="500"/>
                                        <p:tgtEl>
                                          <p:spTgt spid="8">
                                            <p:txEl>
                                              <p:pRg st="4" end="4"/>
                                            </p:txEl>
                                          </p:spTgt>
                                        </p:tgtEl>
                                        <p:attrNameLst>
                                          <p:attrName>ppt_y</p:attrName>
                                        </p:attrNameLst>
                                      </p:cBhvr>
                                      <p:tavLst>
                                        <p:tav tm="0">
                                          <p:val>
                                            <p:strVal val="#ppt_y+#ppt_h*1.125000"/>
                                          </p:val>
                                        </p:tav>
                                        <p:tav tm="100000">
                                          <p:val>
                                            <p:strVal val="#ppt_y"/>
                                          </p:val>
                                        </p:tav>
                                      </p:tavLst>
                                    </p:anim>
                                    <p:animEffect transition="in" filter="wipe(up)">
                                      <p:cBhvr>
                                        <p:cTn id="20" dur="500"/>
                                        <p:tgtEl>
                                          <p:spTgt spid="8">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8">
                                            <p:txEl>
                                              <p:pRg st="6" end="6"/>
                                            </p:txEl>
                                          </p:spTgt>
                                        </p:tgtEl>
                                        <p:attrNameLst>
                                          <p:attrName>style.visibility</p:attrName>
                                        </p:attrNameLst>
                                      </p:cBhvr>
                                      <p:to>
                                        <p:strVal val="visible"/>
                                      </p:to>
                                    </p:set>
                                    <p:anim calcmode="lin" valueType="num">
                                      <p:cBhvr additive="base">
                                        <p:cTn id="25" dur="500"/>
                                        <p:tgtEl>
                                          <p:spTgt spid="8">
                                            <p:txEl>
                                              <p:pRg st="6" end="6"/>
                                            </p:txEl>
                                          </p:spTgt>
                                        </p:tgtEl>
                                        <p:attrNameLst>
                                          <p:attrName>ppt_y</p:attrName>
                                        </p:attrNameLst>
                                      </p:cBhvr>
                                      <p:tavLst>
                                        <p:tav tm="0">
                                          <p:val>
                                            <p:strVal val="#ppt_y+#ppt_h*1.125000"/>
                                          </p:val>
                                        </p:tav>
                                        <p:tav tm="100000">
                                          <p:val>
                                            <p:strVal val="#ppt_y"/>
                                          </p:val>
                                        </p:tav>
                                      </p:tavLst>
                                    </p:anim>
                                    <p:animEffect transition="in" filter="wipe(up)">
                                      <p:cBhvr>
                                        <p:cTn id="26"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A2E5E96-5597-8D48-8EA6-74023A5D078D}"/>
              </a:ext>
            </a:extLst>
          </p:cNvPr>
          <p:cNvSpPr txBox="1"/>
          <p:nvPr/>
        </p:nvSpPr>
        <p:spPr>
          <a:xfrm>
            <a:off x="919838" y="1436629"/>
            <a:ext cx="10911192" cy="2182649"/>
          </a:xfrm>
          <a:prstGeom prst="rect">
            <a:avLst/>
          </a:prstGeom>
          <a:noFill/>
        </p:spPr>
        <p:txBody>
          <a:bodyPr wrap="square" rtlCol="0">
            <a:spAutoFit/>
          </a:bodyPr>
          <a:lstStyle/>
          <a:p>
            <a:r>
              <a:rPr lang="en-US" sz="2400"/>
              <a:t>A simple result to state, but somewhat tricky to prove is this: </a:t>
            </a:r>
          </a:p>
          <a:p>
            <a:pPr>
              <a:lnSpc>
                <a:spcPts val="1880"/>
              </a:lnSpc>
            </a:pPr>
            <a:endParaRPr lang="en-US" sz="2400"/>
          </a:p>
          <a:p>
            <a:r>
              <a:rPr lang="en-US" sz="2400"/>
              <a:t>If a particle is outside </a:t>
            </a:r>
            <a:r>
              <a:rPr lang="en-US" sz="2400" i="1"/>
              <a:t>CSDC</a:t>
            </a:r>
            <a:r>
              <a:rPr lang="en-US" sz="2400"/>
              <a:t>, then, in the upper half-space, it has exactly one weak relative, but when it is inside the </a:t>
            </a:r>
            <a:r>
              <a:rPr lang="en-US" sz="2400" i="1"/>
              <a:t>CSDC</a:t>
            </a:r>
            <a:r>
              <a:rPr lang="en-US" sz="2400"/>
              <a:t>, it has exactly three weak relatives </a:t>
            </a:r>
          </a:p>
          <a:p>
            <a:endParaRPr lang="en-US" sz="2400"/>
          </a:p>
          <a:p>
            <a:r>
              <a:rPr lang="en-US" sz="2400"/>
              <a:t>But a point on the danger cylinder counts twice here  </a:t>
            </a:r>
          </a:p>
        </p:txBody>
      </p:sp>
      <p:sp>
        <p:nvSpPr>
          <p:cNvPr id="5" name="TextBox 4">
            <a:extLst>
              <a:ext uri="{FF2B5EF4-FFF2-40B4-BE49-F238E27FC236}">
                <a16:creationId xmlns:a16="http://schemas.microsoft.com/office/drawing/2014/main" id="{DC21C77B-146E-DD49-846F-83BE7436DFC7}"/>
              </a:ext>
            </a:extLst>
          </p:cNvPr>
          <p:cNvSpPr txBox="1"/>
          <p:nvPr/>
        </p:nvSpPr>
        <p:spPr>
          <a:xfrm>
            <a:off x="3310757" y="316522"/>
            <a:ext cx="5519396" cy="523220"/>
          </a:xfrm>
          <a:prstGeom prst="rect">
            <a:avLst/>
          </a:prstGeom>
          <a:noFill/>
        </p:spPr>
        <p:txBody>
          <a:bodyPr wrap="none" rtlCol="0">
            <a:spAutoFit/>
          </a:bodyPr>
          <a:lstStyle/>
          <a:p>
            <a:r>
              <a:rPr lang="en-US" sz="2800">
                <a:solidFill>
                  <a:schemeClr val="bg1">
                    <a:lumMod val="85000"/>
                  </a:schemeClr>
                </a:solidFill>
              </a:rPr>
              <a:t>Counting and Finding Related Points</a:t>
            </a:r>
          </a:p>
        </p:txBody>
      </p:sp>
    </p:spTree>
    <p:extLst>
      <p:ext uri="{BB962C8B-B14F-4D97-AF65-F5344CB8AC3E}">
        <p14:creationId xmlns:p14="http://schemas.microsoft.com/office/powerpoint/2010/main" val="4292365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p:tgtEl>
                                          <p:spTgt spid="8">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8">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p:tgtEl>
                                          <p:spTgt spid="8">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8">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 calcmode="lin" valueType="num">
                                      <p:cBhvr additive="base">
                                        <p:cTn id="19" dur="500"/>
                                        <p:tgtEl>
                                          <p:spTgt spid="8">
                                            <p:txEl>
                                              <p:pRg st="4" end="4"/>
                                            </p:txEl>
                                          </p:spTgt>
                                        </p:tgtEl>
                                        <p:attrNameLst>
                                          <p:attrName>ppt_y</p:attrName>
                                        </p:attrNameLst>
                                      </p:cBhvr>
                                      <p:tavLst>
                                        <p:tav tm="0">
                                          <p:val>
                                            <p:strVal val="#ppt_y+#ppt_h*1.125000"/>
                                          </p:val>
                                        </p:tav>
                                        <p:tav tm="100000">
                                          <p:val>
                                            <p:strVal val="#ppt_y"/>
                                          </p:val>
                                        </p:tav>
                                      </p:tavLst>
                                    </p:anim>
                                    <p:animEffect transition="in" filter="wipe(up)">
                                      <p:cBhvr>
                                        <p:cTn id="2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A2E5E96-5597-8D48-8EA6-74023A5D078D}"/>
              </a:ext>
            </a:extLst>
          </p:cNvPr>
          <p:cNvSpPr txBox="1"/>
          <p:nvPr/>
        </p:nvSpPr>
        <p:spPr>
          <a:xfrm>
            <a:off x="660404" y="848656"/>
            <a:ext cx="11176000" cy="3303468"/>
          </a:xfrm>
          <a:prstGeom prst="rect">
            <a:avLst/>
          </a:prstGeom>
          <a:noFill/>
        </p:spPr>
        <p:txBody>
          <a:bodyPr wrap="square" rtlCol="0">
            <a:spAutoFit/>
          </a:bodyPr>
          <a:lstStyle/>
          <a:p>
            <a:r>
              <a:rPr lang="en-US" sz="2400"/>
              <a:t>Using the the transition graph and previous results, the following facts emerge </a:t>
            </a:r>
          </a:p>
          <a:p>
            <a:pPr>
              <a:lnSpc>
                <a:spcPts val="1980"/>
              </a:lnSpc>
            </a:pPr>
            <a:endParaRPr lang="en-US" sz="2400"/>
          </a:p>
          <a:p>
            <a:r>
              <a:rPr lang="en-US" sz="2400"/>
              <a:t>Inside the </a:t>
            </a:r>
            <a:r>
              <a:rPr lang="en-US" sz="2400" i="1"/>
              <a:t>CSDC</a:t>
            </a:r>
            <a:r>
              <a:rPr lang="en-US" sz="2400"/>
              <a:t>, four weakly related points in the upper half-space must be in one of the following combinations of regions:  (000, 000, 000, 000) , (100, 100, 100, 122) , (110, 110, </a:t>
            </a:r>
            <a:r>
              <a:rPr lang="en-US" sz="2400" u="sng"/>
              <a:t>1</a:t>
            </a:r>
            <a:r>
              <a:rPr lang="en-US" sz="2400"/>
              <a:t>12, 1</a:t>
            </a:r>
            <a:r>
              <a:rPr lang="en-US" sz="2400" u="sng"/>
              <a:t>1</a:t>
            </a:r>
            <a:r>
              <a:rPr lang="en-US" sz="2400"/>
              <a:t>2) , (111, 1</a:t>
            </a:r>
            <a:r>
              <a:rPr lang="en-US" sz="2400" u="sng"/>
              <a:t>11</a:t>
            </a:r>
            <a:r>
              <a:rPr lang="en-US" sz="2400"/>
              <a:t>, </a:t>
            </a:r>
            <a:r>
              <a:rPr lang="en-US" sz="2400" u="sng"/>
              <a:t>1</a:t>
            </a:r>
            <a:r>
              <a:rPr lang="en-US" sz="2400"/>
              <a:t>1</a:t>
            </a:r>
            <a:r>
              <a:rPr lang="en-US" sz="2400" u="sng"/>
              <a:t>1</a:t>
            </a:r>
            <a:r>
              <a:rPr lang="en-US" sz="2400"/>
              <a:t>, </a:t>
            </a:r>
            <a:r>
              <a:rPr lang="en-US" sz="2400" u="sng"/>
              <a:t>11</a:t>
            </a:r>
            <a:r>
              <a:rPr lang="en-US" sz="2400"/>
              <a:t>1), or a quadruple obtained from these by permuting the entries in the triples together, and/or permuting the triples in a quadruple </a:t>
            </a:r>
          </a:p>
          <a:p>
            <a:endParaRPr lang="en-US" sz="2400"/>
          </a:p>
          <a:p>
            <a:r>
              <a:rPr lang="en-US" sz="2400"/>
              <a:t>An underlined 1 here means that the angle involved is </a:t>
            </a:r>
            <a:r>
              <a:rPr lang="en-US" sz="2400" i="1"/>
              <a:t>supplementary</a:t>
            </a:r>
            <a:r>
              <a:rPr lang="en-US" sz="2400"/>
              <a:t> to the angle corresponding to a non-underlined 1 </a:t>
            </a:r>
          </a:p>
        </p:txBody>
      </p:sp>
      <p:sp>
        <p:nvSpPr>
          <p:cNvPr id="5" name="TextBox 4">
            <a:extLst>
              <a:ext uri="{FF2B5EF4-FFF2-40B4-BE49-F238E27FC236}">
                <a16:creationId xmlns:a16="http://schemas.microsoft.com/office/drawing/2014/main" id="{DC21C77B-146E-DD49-846F-83BE7436DFC7}"/>
              </a:ext>
            </a:extLst>
          </p:cNvPr>
          <p:cNvSpPr txBox="1"/>
          <p:nvPr/>
        </p:nvSpPr>
        <p:spPr>
          <a:xfrm>
            <a:off x="3310757" y="316522"/>
            <a:ext cx="5519396" cy="523220"/>
          </a:xfrm>
          <a:prstGeom prst="rect">
            <a:avLst/>
          </a:prstGeom>
          <a:noFill/>
        </p:spPr>
        <p:txBody>
          <a:bodyPr wrap="none" rtlCol="0">
            <a:spAutoFit/>
          </a:bodyPr>
          <a:lstStyle/>
          <a:p>
            <a:r>
              <a:rPr lang="en-US" sz="2800">
                <a:solidFill>
                  <a:schemeClr val="bg1">
                    <a:lumMod val="85000"/>
                  </a:schemeClr>
                </a:solidFill>
              </a:rPr>
              <a:t>Counting and Finding Related Points</a:t>
            </a:r>
          </a:p>
        </p:txBody>
      </p:sp>
    </p:spTree>
    <p:extLst>
      <p:ext uri="{BB962C8B-B14F-4D97-AF65-F5344CB8AC3E}">
        <p14:creationId xmlns:p14="http://schemas.microsoft.com/office/powerpoint/2010/main" val="283892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p:tgtEl>
                                          <p:spTgt spid="8">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8">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p:tgtEl>
                                          <p:spTgt spid="8">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8">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 calcmode="lin" valueType="num">
                                      <p:cBhvr additive="base">
                                        <p:cTn id="19" dur="500"/>
                                        <p:tgtEl>
                                          <p:spTgt spid="8">
                                            <p:txEl>
                                              <p:pRg st="4" end="4"/>
                                            </p:txEl>
                                          </p:spTgt>
                                        </p:tgtEl>
                                        <p:attrNameLst>
                                          <p:attrName>ppt_y</p:attrName>
                                        </p:attrNameLst>
                                      </p:cBhvr>
                                      <p:tavLst>
                                        <p:tav tm="0">
                                          <p:val>
                                            <p:strVal val="#ppt_y+#ppt_h*1.125000"/>
                                          </p:val>
                                        </p:tav>
                                        <p:tav tm="100000">
                                          <p:val>
                                            <p:strVal val="#ppt_y"/>
                                          </p:val>
                                        </p:tav>
                                      </p:tavLst>
                                    </p:anim>
                                    <p:animEffect transition="in" filter="wipe(up)">
                                      <p:cBhvr>
                                        <p:cTn id="2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A2E5E96-5597-8D48-8EA6-74023A5D078D}"/>
              </a:ext>
            </a:extLst>
          </p:cNvPr>
          <p:cNvSpPr txBox="1"/>
          <p:nvPr/>
        </p:nvSpPr>
        <p:spPr>
          <a:xfrm>
            <a:off x="928738" y="949703"/>
            <a:ext cx="10283434" cy="2882840"/>
          </a:xfrm>
          <a:prstGeom prst="rect">
            <a:avLst/>
          </a:prstGeom>
          <a:noFill/>
        </p:spPr>
        <p:txBody>
          <a:bodyPr wrap="square" rtlCol="0">
            <a:spAutoFit/>
          </a:bodyPr>
          <a:lstStyle/>
          <a:p>
            <a:pPr>
              <a:lnSpc>
                <a:spcPts val="3180"/>
              </a:lnSpc>
            </a:pPr>
            <a:r>
              <a:rPr lang="en-US" sz="2400"/>
              <a:t>Outside the </a:t>
            </a:r>
            <a:r>
              <a:rPr lang="en-US" sz="2400" i="1"/>
              <a:t>CSDC</a:t>
            </a:r>
            <a:r>
              <a:rPr lang="en-US" sz="2400"/>
              <a:t>, two weakly related points in the upper half-space must be in one of the following combinations of regions: (000, 000) , (100, 122) , (</a:t>
            </a:r>
            <a:r>
              <a:rPr lang="en-US" sz="2400" u="sng"/>
              <a:t>1</a:t>
            </a:r>
            <a:r>
              <a:rPr lang="en-US" sz="2400"/>
              <a:t>12, 1</a:t>
            </a:r>
            <a:r>
              <a:rPr lang="en-US" sz="2400" u="sng"/>
              <a:t>1</a:t>
            </a:r>
            <a:r>
              <a:rPr lang="en-US" sz="2400"/>
              <a:t>2) , (110,110) , (111, 1</a:t>
            </a:r>
            <a:r>
              <a:rPr lang="en-US" sz="2400" u="sng"/>
              <a:t>11</a:t>
            </a:r>
            <a:r>
              <a:rPr lang="en-US" sz="2400"/>
              <a:t>) , or a pair obtained from these by permuting the entries in the triples together, and/or swapping the triples in a pair </a:t>
            </a:r>
          </a:p>
          <a:p>
            <a:pPr>
              <a:lnSpc>
                <a:spcPts val="3180"/>
              </a:lnSpc>
            </a:pPr>
            <a:endParaRPr lang="en-US" sz="2400"/>
          </a:p>
          <a:p>
            <a:r>
              <a:rPr lang="en-US" sz="2400"/>
              <a:t>The above results lead almost immediately to a proof of the following result, which was conjectured by </a:t>
            </a:r>
            <a:r>
              <a:rPr lang="en-US" sz="2400" b="1"/>
              <a:t>Bo Wang</a:t>
            </a:r>
            <a:r>
              <a:rPr lang="en-US" sz="2400"/>
              <a:t>: </a:t>
            </a:r>
          </a:p>
        </p:txBody>
      </p:sp>
      <p:sp>
        <p:nvSpPr>
          <p:cNvPr id="5" name="TextBox 4">
            <a:extLst>
              <a:ext uri="{FF2B5EF4-FFF2-40B4-BE49-F238E27FC236}">
                <a16:creationId xmlns:a16="http://schemas.microsoft.com/office/drawing/2014/main" id="{DC21C77B-146E-DD49-846F-83BE7436DFC7}"/>
              </a:ext>
            </a:extLst>
          </p:cNvPr>
          <p:cNvSpPr txBox="1"/>
          <p:nvPr/>
        </p:nvSpPr>
        <p:spPr>
          <a:xfrm>
            <a:off x="3310757" y="316522"/>
            <a:ext cx="5519396" cy="523220"/>
          </a:xfrm>
          <a:prstGeom prst="rect">
            <a:avLst/>
          </a:prstGeom>
          <a:noFill/>
        </p:spPr>
        <p:txBody>
          <a:bodyPr wrap="none" rtlCol="0">
            <a:spAutoFit/>
          </a:bodyPr>
          <a:lstStyle/>
          <a:p>
            <a:r>
              <a:rPr lang="en-US" sz="2800">
                <a:solidFill>
                  <a:schemeClr val="bg1">
                    <a:lumMod val="85000"/>
                  </a:schemeClr>
                </a:solidFill>
              </a:rPr>
              <a:t>Counting and Finding Related Points</a:t>
            </a:r>
          </a:p>
        </p:txBody>
      </p:sp>
    </p:spTree>
    <p:extLst>
      <p:ext uri="{BB962C8B-B14F-4D97-AF65-F5344CB8AC3E}">
        <p14:creationId xmlns:p14="http://schemas.microsoft.com/office/powerpoint/2010/main" val="1713086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p:tgtEl>
                                          <p:spTgt spid="8">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8">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p:tgtEl>
                                          <p:spTgt spid="8">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A2E5E96-5597-8D48-8EA6-74023A5D078D}"/>
              </a:ext>
            </a:extLst>
          </p:cNvPr>
          <p:cNvSpPr txBox="1"/>
          <p:nvPr/>
        </p:nvSpPr>
        <p:spPr>
          <a:xfrm>
            <a:off x="1306156" y="1204255"/>
            <a:ext cx="10566052" cy="2785378"/>
          </a:xfrm>
          <a:prstGeom prst="rect">
            <a:avLst/>
          </a:prstGeom>
          <a:noFill/>
        </p:spPr>
        <p:txBody>
          <a:bodyPr wrap="square" rtlCol="0">
            <a:spAutoFit/>
          </a:bodyPr>
          <a:lstStyle/>
          <a:p>
            <a:r>
              <a:rPr lang="en-US" sz="2400" b="1"/>
              <a:t>Theorem </a:t>
            </a:r>
          </a:p>
          <a:p>
            <a:pPr>
              <a:lnSpc>
                <a:spcPts val="2180"/>
              </a:lnSpc>
            </a:pPr>
            <a:endParaRPr lang="en-US" sz="2400"/>
          </a:p>
          <a:p>
            <a:pPr>
              <a:lnSpc>
                <a:spcPts val="2180"/>
              </a:lnSpc>
            </a:pPr>
            <a:r>
              <a:rPr lang="en-US" sz="2400"/>
              <a:t>Assume the control points triangle is acute. Then, </a:t>
            </a:r>
          </a:p>
          <a:p>
            <a:pPr>
              <a:lnSpc>
                <a:spcPts val="2180"/>
              </a:lnSpc>
            </a:pPr>
            <a:endParaRPr lang="en-US" sz="2400"/>
          </a:p>
          <a:p>
            <a:pPr marL="514350" indent="-514350">
              <a:buAutoNum type="romanLcParenBoth"/>
            </a:pPr>
            <a:r>
              <a:rPr lang="en-US" sz="2400"/>
              <a:t>Inside the </a:t>
            </a:r>
            <a:r>
              <a:rPr lang="en-US" sz="2400" i="1"/>
              <a:t>CSDC</a:t>
            </a:r>
            <a:r>
              <a:rPr lang="en-US" sz="2400"/>
              <a:t>:  a point inside precisely 0, 1, 2, 3 of the basic toroids has precisely 3, 2, 1, 0 strongly related (real) points, respectively </a:t>
            </a:r>
          </a:p>
          <a:p>
            <a:pPr marL="514350" indent="-514350">
              <a:buAutoNum type="romanLcParenBoth"/>
            </a:pPr>
            <a:r>
              <a:rPr lang="en-US" sz="2400"/>
              <a:t>Outside the </a:t>
            </a:r>
            <a:r>
              <a:rPr lang="en-US" sz="2400" i="1"/>
              <a:t>CSDC</a:t>
            </a:r>
            <a:r>
              <a:rPr lang="en-US" sz="2400"/>
              <a:t>:  a point inside precisely 0, 1, 2, 3 of the basic toroids has precisely 1, 0, 1, 0 strongly related (real) points, respectively</a:t>
            </a:r>
          </a:p>
        </p:txBody>
      </p:sp>
      <p:sp>
        <p:nvSpPr>
          <p:cNvPr id="5" name="TextBox 4">
            <a:extLst>
              <a:ext uri="{FF2B5EF4-FFF2-40B4-BE49-F238E27FC236}">
                <a16:creationId xmlns:a16="http://schemas.microsoft.com/office/drawing/2014/main" id="{DC21C77B-146E-DD49-846F-83BE7436DFC7}"/>
              </a:ext>
            </a:extLst>
          </p:cNvPr>
          <p:cNvSpPr txBox="1"/>
          <p:nvPr/>
        </p:nvSpPr>
        <p:spPr>
          <a:xfrm>
            <a:off x="3310757" y="316522"/>
            <a:ext cx="5519396" cy="523220"/>
          </a:xfrm>
          <a:prstGeom prst="rect">
            <a:avLst/>
          </a:prstGeom>
          <a:noFill/>
        </p:spPr>
        <p:txBody>
          <a:bodyPr wrap="none" rtlCol="0">
            <a:spAutoFit/>
          </a:bodyPr>
          <a:lstStyle/>
          <a:p>
            <a:r>
              <a:rPr lang="en-US" sz="2800">
                <a:solidFill>
                  <a:schemeClr val="bg1">
                    <a:lumMod val="85000"/>
                  </a:schemeClr>
                </a:solidFill>
              </a:rPr>
              <a:t>Counting and Finding Related Points</a:t>
            </a:r>
          </a:p>
        </p:txBody>
      </p:sp>
    </p:spTree>
    <p:extLst>
      <p:ext uri="{BB962C8B-B14F-4D97-AF65-F5344CB8AC3E}">
        <p14:creationId xmlns:p14="http://schemas.microsoft.com/office/powerpoint/2010/main" val="8081632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A2E5E96-5597-8D48-8EA6-74023A5D078D}"/>
              </a:ext>
            </a:extLst>
          </p:cNvPr>
          <p:cNvSpPr txBox="1"/>
          <p:nvPr/>
        </p:nvSpPr>
        <p:spPr>
          <a:xfrm>
            <a:off x="1060747" y="1076023"/>
            <a:ext cx="10135076" cy="2677656"/>
          </a:xfrm>
          <a:prstGeom prst="rect">
            <a:avLst/>
          </a:prstGeom>
          <a:noFill/>
        </p:spPr>
        <p:txBody>
          <a:bodyPr wrap="square" rtlCol="0">
            <a:spAutoFit/>
          </a:bodyPr>
          <a:lstStyle/>
          <a:p>
            <a:r>
              <a:rPr lang="en-US" sz="2400"/>
              <a:t>All of three-dimensional real space can be smoothly enlarged, by blowing up a point, say A, as follows</a:t>
            </a:r>
          </a:p>
          <a:p>
            <a:endParaRPr lang="en-US" sz="2400"/>
          </a:p>
          <a:p>
            <a:r>
              <a:rPr lang="en-US" sz="2400"/>
              <a:t>A standard way to blow up the point A is to consider the set of all ordered pairs (p, </a:t>
            </a:r>
            <a:r>
              <a:rPr lang="en-US" sz="2400" b="1">
                <a:latin typeface="Savoye LET Plain" pitchFamily="2" charset="0"/>
              </a:rPr>
              <a:t>l </a:t>
            </a:r>
            <a:r>
              <a:rPr lang="en-US" sz="2400"/>
              <a:t>), where p is a point in 3D real space, and </a:t>
            </a:r>
            <a:r>
              <a:rPr lang="en-US" sz="2400" b="1">
                <a:latin typeface="Savoye LET Plain" pitchFamily="2" charset="0"/>
              </a:rPr>
              <a:t>l</a:t>
            </a:r>
            <a:r>
              <a:rPr lang="en-US" sz="2400"/>
              <a:t> is a line through p and A</a:t>
            </a:r>
          </a:p>
          <a:p>
            <a:endParaRPr lang="en-US" sz="2400"/>
          </a:p>
          <a:p>
            <a:r>
              <a:rPr lang="en-US" sz="2400"/>
              <a:t>This set of ordered pairs can naturally be given the structure of a variety (space) </a:t>
            </a:r>
          </a:p>
        </p:txBody>
      </p:sp>
      <p:sp>
        <p:nvSpPr>
          <p:cNvPr id="5" name="TextBox 4">
            <a:extLst>
              <a:ext uri="{FF2B5EF4-FFF2-40B4-BE49-F238E27FC236}">
                <a16:creationId xmlns:a16="http://schemas.microsoft.com/office/drawing/2014/main" id="{4D47C090-64B1-C841-9B34-5E177014A694}"/>
              </a:ext>
            </a:extLst>
          </p:cNvPr>
          <p:cNvSpPr txBox="1"/>
          <p:nvPr/>
        </p:nvSpPr>
        <p:spPr>
          <a:xfrm>
            <a:off x="3821761" y="316522"/>
            <a:ext cx="3954096" cy="523220"/>
          </a:xfrm>
          <a:prstGeom prst="rect">
            <a:avLst/>
          </a:prstGeom>
          <a:noFill/>
        </p:spPr>
        <p:txBody>
          <a:bodyPr wrap="none" rtlCol="0">
            <a:spAutoFit/>
          </a:bodyPr>
          <a:lstStyle/>
          <a:p>
            <a:r>
              <a:rPr lang="en-US" sz="2800"/>
              <a:t>More Algebraic Geometry</a:t>
            </a:r>
          </a:p>
        </p:txBody>
      </p:sp>
    </p:spTree>
    <p:extLst>
      <p:ext uri="{BB962C8B-B14F-4D97-AF65-F5344CB8AC3E}">
        <p14:creationId xmlns:p14="http://schemas.microsoft.com/office/powerpoint/2010/main" val="1071421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p:tgtEl>
                                          <p:spTgt spid="8">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8">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p:tgtEl>
                                          <p:spTgt spid="8">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8">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 calcmode="lin" valueType="num">
                                      <p:cBhvr additive="base">
                                        <p:cTn id="19" dur="500"/>
                                        <p:tgtEl>
                                          <p:spTgt spid="8">
                                            <p:txEl>
                                              <p:pRg st="4" end="4"/>
                                            </p:txEl>
                                          </p:spTgt>
                                        </p:tgtEl>
                                        <p:attrNameLst>
                                          <p:attrName>ppt_y</p:attrName>
                                        </p:attrNameLst>
                                      </p:cBhvr>
                                      <p:tavLst>
                                        <p:tav tm="0">
                                          <p:val>
                                            <p:strVal val="#ppt_y+#ppt_h*1.125000"/>
                                          </p:val>
                                        </p:tav>
                                        <p:tav tm="100000">
                                          <p:val>
                                            <p:strVal val="#ppt_y"/>
                                          </p:val>
                                        </p:tav>
                                      </p:tavLst>
                                    </p:anim>
                                    <p:animEffect transition="in" filter="wipe(up)">
                                      <p:cBhvr>
                                        <p:cTn id="2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A2E5E96-5597-8D48-8EA6-74023A5D078D}"/>
              </a:ext>
            </a:extLst>
          </p:cNvPr>
          <p:cNvSpPr txBox="1"/>
          <p:nvPr/>
        </p:nvSpPr>
        <p:spPr>
          <a:xfrm>
            <a:off x="1122563" y="920506"/>
            <a:ext cx="10046179" cy="3046988"/>
          </a:xfrm>
          <a:prstGeom prst="rect">
            <a:avLst/>
          </a:prstGeom>
          <a:noFill/>
        </p:spPr>
        <p:txBody>
          <a:bodyPr wrap="square" rtlCol="0">
            <a:spAutoFit/>
          </a:bodyPr>
          <a:lstStyle/>
          <a:p>
            <a:r>
              <a:rPr lang="en-US" sz="2400"/>
              <a:t>Each point p other than A corresponds to a unique pair (p, </a:t>
            </a:r>
            <a:r>
              <a:rPr lang="en-US" sz="2400" b="1">
                <a:latin typeface="Savoye LET Plain" pitchFamily="2" charset="0"/>
              </a:rPr>
              <a:t>l </a:t>
            </a:r>
            <a:r>
              <a:rPr lang="en-US" sz="2400"/>
              <a:t>)  </a:t>
            </a:r>
          </a:p>
          <a:p>
            <a:endParaRPr lang="en-US" sz="2400"/>
          </a:p>
          <a:p>
            <a:r>
              <a:rPr lang="en-US" sz="2400"/>
              <a:t>But there are infinitely many pairs of the form (A, </a:t>
            </a:r>
            <a:r>
              <a:rPr lang="en-US" sz="2400" b="1">
                <a:latin typeface="Savoye LET Plain" pitchFamily="2" charset="0"/>
              </a:rPr>
              <a:t>l </a:t>
            </a:r>
            <a:r>
              <a:rPr lang="en-US" sz="2400"/>
              <a:t>) because every line </a:t>
            </a:r>
            <a:r>
              <a:rPr lang="en-US" sz="2400" b="1">
                <a:latin typeface="Savoye LET Plain" pitchFamily="2" charset="0"/>
              </a:rPr>
              <a:t>l</a:t>
            </a:r>
            <a:r>
              <a:rPr lang="en-US" sz="2400"/>
              <a:t> through A is allowed here</a:t>
            </a:r>
          </a:p>
          <a:p>
            <a:endParaRPr lang="en-US" sz="2400"/>
          </a:p>
          <a:p>
            <a:r>
              <a:rPr lang="en-US" sz="2400"/>
              <a:t>In the new variety, A has been replaced with infinitely many new “points” </a:t>
            </a:r>
          </a:p>
          <a:p>
            <a:endParaRPr lang="en-US" sz="2400"/>
          </a:p>
          <a:p>
            <a:r>
              <a:rPr lang="en-US" sz="2400"/>
              <a:t>We have blown up the point A!  </a:t>
            </a:r>
          </a:p>
        </p:txBody>
      </p:sp>
      <p:sp>
        <p:nvSpPr>
          <p:cNvPr id="4" name="TextBox 3">
            <a:extLst>
              <a:ext uri="{FF2B5EF4-FFF2-40B4-BE49-F238E27FC236}">
                <a16:creationId xmlns:a16="http://schemas.microsoft.com/office/drawing/2014/main" id="{1938218C-1E83-414D-B74C-9A2159764643}"/>
              </a:ext>
            </a:extLst>
          </p:cNvPr>
          <p:cNvSpPr txBox="1"/>
          <p:nvPr/>
        </p:nvSpPr>
        <p:spPr>
          <a:xfrm>
            <a:off x="3821761" y="316522"/>
            <a:ext cx="3954096" cy="523220"/>
          </a:xfrm>
          <a:prstGeom prst="rect">
            <a:avLst/>
          </a:prstGeom>
          <a:noFill/>
        </p:spPr>
        <p:txBody>
          <a:bodyPr wrap="none" rtlCol="0">
            <a:spAutoFit/>
          </a:bodyPr>
          <a:lstStyle/>
          <a:p>
            <a:r>
              <a:rPr lang="en-US" sz="2800">
                <a:solidFill>
                  <a:schemeClr val="bg1">
                    <a:lumMod val="85000"/>
                  </a:schemeClr>
                </a:solidFill>
              </a:rPr>
              <a:t>More Algebraic Geometry</a:t>
            </a:r>
          </a:p>
        </p:txBody>
      </p:sp>
    </p:spTree>
    <p:extLst>
      <p:ext uri="{BB962C8B-B14F-4D97-AF65-F5344CB8AC3E}">
        <p14:creationId xmlns:p14="http://schemas.microsoft.com/office/powerpoint/2010/main" val="1271276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p:tgtEl>
                                          <p:spTgt spid="8">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8">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p:tgtEl>
                                          <p:spTgt spid="8">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8">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 calcmode="lin" valueType="num">
                                      <p:cBhvr additive="base">
                                        <p:cTn id="19" dur="500"/>
                                        <p:tgtEl>
                                          <p:spTgt spid="8">
                                            <p:txEl>
                                              <p:pRg st="4" end="4"/>
                                            </p:txEl>
                                          </p:spTgt>
                                        </p:tgtEl>
                                        <p:attrNameLst>
                                          <p:attrName>ppt_y</p:attrName>
                                        </p:attrNameLst>
                                      </p:cBhvr>
                                      <p:tavLst>
                                        <p:tav tm="0">
                                          <p:val>
                                            <p:strVal val="#ppt_y+#ppt_h*1.125000"/>
                                          </p:val>
                                        </p:tav>
                                        <p:tav tm="100000">
                                          <p:val>
                                            <p:strVal val="#ppt_y"/>
                                          </p:val>
                                        </p:tav>
                                      </p:tavLst>
                                    </p:anim>
                                    <p:animEffect transition="in" filter="wipe(up)">
                                      <p:cBhvr>
                                        <p:cTn id="20" dur="500"/>
                                        <p:tgtEl>
                                          <p:spTgt spid="8">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8">
                                            <p:txEl>
                                              <p:pRg st="6" end="6"/>
                                            </p:txEl>
                                          </p:spTgt>
                                        </p:tgtEl>
                                        <p:attrNameLst>
                                          <p:attrName>style.visibility</p:attrName>
                                        </p:attrNameLst>
                                      </p:cBhvr>
                                      <p:to>
                                        <p:strVal val="visible"/>
                                      </p:to>
                                    </p:set>
                                    <p:anim calcmode="lin" valueType="num">
                                      <p:cBhvr additive="base">
                                        <p:cTn id="25" dur="500"/>
                                        <p:tgtEl>
                                          <p:spTgt spid="8">
                                            <p:txEl>
                                              <p:pRg st="6" end="6"/>
                                            </p:txEl>
                                          </p:spTgt>
                                        </p:tgtEl>
                                        <p:attrNameLst>
                                          <p:attrName>ppt_y</p:attrName>
                                        </p:attrNameLst>
                                      </p:cBhvr>
                                      <p:tavLst>
                                        <p:tav tm="0">
                                          <p:val>
                                            <p:strVal val="#ppt_y+#ppt_h*1.125000"/>
                                          </p:val>
                                        </p:tav>
                                        <p:tav tm="100000">
                                          <p:val>
                                            <p:strVal val="#ppt_y"/>
                                          </p:val>
                                        </p:tav>
                                      </p:tavLst>
                                    </p:anim>
                                    <p:animEffect transition="in" filter="wipe(up)">
                                      <p:cBhvr>
                                        <p:cTn id="26"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A2E5E96-5597-8D48-8EA6-74023A5D078D}"/>
              </a:ext>
            </a:extLst>
          </p:cNvPr>
          <p:cNvSpPr txBox="1"/>
          <p:nvPr/>
        </p:nvSpPr>
        <p:spPr>
          <a:xfrm>
            <a:off x="976646" y="945219"/>
            <a:ext cx="10698950" cy="3785652"/>
          </a:xfrm>
          <a:prstGeom prst="rect">
            <a:avLst/>
          </a:prstGeom>
          <a:noFill/>
        </p:spPr>
        <p:txBody>
          <a:bodyPr wrap="square" rtlCol="0">
            <a:spAutoFit/>
          </a:bodyPr>
          <a:lstStyle/>
          <a:p>
            <a:r>
              <a:rPr lang="en-US" sz="2400"/>
              <a:t>For the purpose of better studying P3P, it is useful to blow up all three control points, A, B and C</a:t>
            </a:r>
          </a:p>
          <a:p>
            <a:endParaRPr lang="en-US" sz="2400"/>
          </a:p>
          <a:p>
            <a:r>
              <a:rPr lang="en-US" sz="2400"/>
              <a:t>This amounts to a straightforward embellishment of what we just did</a:t>
            </a:r>
          </a:p>
          <a:p>
            <a:endParaRPr lang="en-US" sz="2400"/>
          </a:p>
          <a:p>
            <a:r>
              <a:rPr lang="en-US" sz="2400"/>
              <a:t>Instead of all possible (p, </a:t>
            </a:r>
            <a:r>
              <a:rPr lang="en-US" sz="2400" b="1">
                <a:latin typeface="Savoye LET Plain" pitchFamily="2" charset="0"/>
              </a:rPr>
              <a:t>l </a:t>
            </a:r>
            <a:r>
              <a:rPr lang="en-US" sz="2400"/>
              <a:t>), use the set of all possible (p, </a:t>
            </a:r>
            <a:r>
              <a:rPr lang="en-US" sz="2400" b="1">
                <a:latin typeface="Savoye LET Plain" pitchFamily="2" charset="0"/>
              </a:rPr>
              <a:t>l </a:t>
            </a:r>
            <a:r>
              <a:rPr lang="en-US" sz="2400" baseline="-25000"/>
              <a:t>A</a:t>
            </a:r>
            <a:r>
              <a:rPr lang="en-US" sz="2400"/>
              <a:t>, </a:t>
            </a:r>
            <a:r>
              <a:rPr lang="en-US" sz="2400" b="1">
                <a:latin typeface="Savoye LET Plain" pitchFamily="2" charset="0"/>
              </a:rPr>
              <a:t>l </a:t>
            </a:r>
            <a:r>
              <a:rPr lang="en-US" sz="2400" baseline="-25000"/>
              <a:t>B</a:t>
            </a:r>
            <a:r>
              <a:rPr lang="en-US" sz="2400"/>
              <a:t>, </a:t>
            </a:r>
            <a:r>
              <a:rPr lang="en-US" sz="2400" b="1">
                <a:latin typeface="Savoye LET Plain" pitchFamily="2" charset="0"/>
              </a:rPr>
              <a:t>l </a:t>
            </a:r>
            <a:r>
              <a:rPr lang="en-US" sz="2400" baseline="-25000"/>
              <a:t>C</a:t>
            </a:r>
            <a:r>
              <a:rPr lang="en-US" sz="2400"/>
              <a:t>), where </a:t>
            </a:r>
            <a:r>
              <a:rPr lang="en-US" sz="2400" b="1">
                <a:latin typeface="Savoye LET Plain" pitchFamily="2" charset="0"/>
              </a:rPr>
              <a:t>l </a:t>
            </a:r>
            <a:r>
              <a:rPr lang="en-US" sz="2400" baseline="-25000"/>
              <a:t>A</a:t>
            </a:r>
            <a:r>
              <a:rPr lang="en-US" sz="2400"/>
              <a:t> is a line through p and A, </a:t>
            </a:r>
            <a:r>
              <a:rPr lang="en-US" sz="2400" b="1">
                <a:latin typeface="Savoye LET Plain" pitchFamily="2" charset="0"/>
              </a:rPr>
              <a:t>l </a:t>
            </a:r>
            <a:r>
              <a:rPr lang="en-US" sz="2400" baseline="-25000"/>
              <a:t>B</a:t>
            </a:r>
            <a:r>
              <a:rPr lang="en-US" sz="2400"/>
              <a:t> is a line through p and B, and </a:t>
            </a:r>
            <a:r>
              <a:rPr lang="en-US" sz="2400" b="1">
                <a:latin typeface="Savoye LET Plain" pitchFamily="2" charset="0"/>
              </a:rPr>
              <a:t>l </a:t>
            </a:r>
            <a:r>
              <a:rPr lang="en-US" sz="2400" baseline="-25000"/>
              <a:t>C</a:t>
            </a:r>
            <a:r>
              <a:rPr lang="en-US" sz="2400"/>
              <a:t> is a line through p and C</a:t>
            </a:r>
          </a:p>
          <a:p>
            <a:endParaRPr lang="en-US" sz="2400"/>
          </a:p>
          <a:p>
            <a:r>
              <a:rPr lang="en-US" sz="2400"/>
              <a:t>              In this manner, each of A, B and C gets replaced with infinitely </a:t>
            </a:r>
          </a:p>
          <a:p>
            <a:r>
              <a:rPr lang="en-US" sz="2400"/>
              <a:t>              many new “points” (a whole projective plane) </a:t>
            </a:r>
          </a:p>
        </p:txBody>
      </p:sp>
      <p:sp>
        <p:nvSpPr>
          <p:cNvPr id="4" name="TextBox 3">
            <a:extLst>
              <a:ext uri="{FF2B5EF4-FFF2-40B4-BE49-F238E27FC236}">
                <a16:creationId xmlns:a16="http://schemas.microsoft.com/office/drawing/2014/main" id="{247287C7-70DC-F747-9F83-1CE80F6C9EB1}"/>
              </a:ext>
            </a:extLst>
          </p:cNvPr>
          <p:cNvSpPr txBox="1"/>
          <p:nvPr/>
        </p:nvSpPr>
        <p:spPr>
          <a:xfrm>
            <a:off x="3821761" y="316522"/>
            <a:ext cx="3954096" cy="523220"/>
          </a:xfrm>
          <a:prstGeom prst="rect">
            <a:avLst/>
          </a:prstGeom>
          <a:noFill/>
        </p:spPr>
        <p:txBody>
          <a:bodyPr wrap="none" rtlCol="0">
            <a:spAutoFit/>
          </a:bodyPr>
          <a:lstStyle/>
          <a:p>
            <a:r>
              <a:rPr lang="en-US" sz="2800">
                <a:solidFill>
                  <a:schemeClr val="bg1">
                    <a:lumMod val="85000"/>
                  </a:schemeClr>
                </a:solidFill>
              </a:rPr>
              <a:t>More Algebraic Geometry</a:t>
            </a:r>
          </a:p>
        </p:txBody>
      </p:sp>
    </p:spTree>
    <p:extLst>
      <p:ext uri="{BB962C8B-B14F-4D97-AF65-F5344CB8AC3E}">
        <p14:creationId xmlns:p14="http://schemas.microsoft.com/office/powerpoint/2010/main" val="2376217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p:tgtEl>
                                          <p:spTgt spid="8">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8">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p:tgtEl>
                                          <p:spTgt spid="8">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8">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 calcmode="lin" valueType="num">
                                      <p:cBhvr additive="base">
                                        <p:cTn id="19" dur="500"/>
                                        <p:tgtEl>
                                          <p:spTgt spid="8">
                                            <p:txEl>
                                              <p:pRg st="4" end="4"/>
                                            </p:txEl>
                                          </p:spTgt>
                                        </p:tgtEl>
                                        <p:attrNameLst>
                                          <p:attrName>ppt_y</p:attrName>
                                        </p:attrNameLst>
                                      </p:cBhvr>
                                      <p:tavLst>
                                        <p:tav tm="0">
                                          <p:val>
                                            <p:strVal val="#ppt_y+#ppt_h*1.125000"/>
                                          </p:val>
                                        </p:tav>
                                        <p:tav tm="100000">
                                          <p:val>
                                            <p:strVal val="#ppt_y"/>
                                          </p:val>
                                        </p:tav>
                                      </p:tavLst>
                                    </p:anim>
                                    <p:animEffect transition="in" filter="wipe(up)">
                                      <p:cBhvr>
                                        <p:cTn id="20" dur="500"/>
                                        <p:tgtEl>
                                          <p:spTgt spid="8">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8">
                                            <p:txEl>
                                              <p:pRg st="6" end="6"/>
                                            </p:txEl>
                                          </p:spTgt>
                                        </p:tgtEl>
                                        <p:attrNameLst>
                                          <p:attrName>style.visibility</p:attrName>
                                        </p:attrNameLst>
                                      </p:cBhvr>
                                      <p:to>
                                        <p:strVal val="visible"/>
                                      </p:to>
                                    </p:set>
                                    <p:anim calcmode="lin" valueType="num">
                                      <p:cBhvr additive="base">
                                        <p:cTn id="25" dur="500"/>
                                        <p:tgtEl>
                                          <p:spTgt spid="8">
                                            <p:txEl>
                                              <p:pRg st="6" end="6"/>
                                            </p:txEl>
                                          </p:spTgt>
                                        </p:tgtEl>
                                        <p:attrNameLst>
                                          <p:attrName>ppt_y</p:attrName>
                                        </p:attrNameLst>
                                      </p:cBhvr>
                                      <p:tavLst>
                                        <p:tav tm="0">
                                          <p:val>
                                            <p:strVal val="#ppt_y+#ppt_h*1.125000"/>
                                          </p:val>
                                        </p:tav>
                                        <p:tav tm="100000">
                                          <p:val>
                                            <p:strVal val="#ppt_y"/>
                                          </p:val>
                                        </p:tav>
                                      </p:tavLst>
                                    </p:anim>
                                    <p:animEffect transition="in" filter="wipe(up)">
                                      <p:cBhvr>
                                        <p:cTn id="26" dur="500"/>
                                        <p:tgtEl>
                                          <p:spTgt spid="8">
                                            <p:txEl>
                                              <p:pRg st="6" end="6"/>
                                            </p:txEl>
                                          </p:spTgt>
                                        </p:tgtEl>
                                      </p:cBhvr>
                                    </p:animEffect>
                                  </p:childTnLst>
                                </p:cTn>
                              </p:par>
                              <p:par>
                                <p:cTn id="27" presetID="12" presetClass="entr" presetSubtype="4" fill="hold" nodeType="withEffect">
                                  <p:stCondLst>
                                    <p:cond delay="0"/>
                                  </p:stCondLst>
                                  <p:childTnLst>
                                    <p:set>
                                      <p:cBhvr>
                                        <p:cTn id="28" dur="1" fill="hold">
                                          <p:stCondLst>
                                            <p:cond delay="0"/>
                                          </p:stCondLst>
                                        </p:cTn>
                                        <p:tgtEl>
                                          <p:spTgt spid="8">
                                            <p:txEl>
                                              <p:pRg st="7" end="7"/>
                                            </p:txEl>
                                          </p:spTgt>
                                        </p:tgtEl>
                                        <p:attrNameLst>
                                          <p:attrName>style.visibility</p:attrName>
                                        </p:attrNameLst>
                                      </p:cBhvr>
                                      <p:to>
                                        <p:strVal val="visible"/>
                                      </p:to>
                                    </p:set>
                                    <p:anim calcmode="lin" valueType="num">
                                      <p:cBhvr additive="base">
                                        <p:cTn id="29" dur="500"/>
                                        <p:tgtEl>
                                          <p:spTgt spid="8">
                                            <p:txEl>
                                              <p:pRg st="7" end="7"/>
                                            </p:txEl>
                                          </p:spTgt>
                                        </p:tgtEl>
                                        <p:attrNameLst>
                                          <p:attrName>ppt_y</p:attrName>
                                        </p:attrNameLst>
                                      </p:cBhvr>
                                      <p:tavLst>
                                        <p:tav tm="0">
                                          <p:val>
                                            <p:strVal val="#ppt_y+#ppt_h*1.125000"/>
                                          </p:val>
                                        </p:tav>
                                        <p:tav tm="100000">
                                          <p:val>
                                            <p:strVal val="#ppt_y"/>
                                          </p:val>
                                        </p:tav>
                                      </p:tavLst>
                                    </p:anim>
                                    <p:animEffect transition="in" filter="wipe(up)">
                                      <p:cBhvr>
                                        <p:cTn id="30"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A2E5E96-5597-8D48-8EA6-74023A5D078D}"/>
              </a:ext>
            </a:extLst>
          </p:cNvPr>
          <p:cNvSpPr txBox="1"/>
          <p:nvPr/>
        </p:nvSpPr>
        <p:spPr>
          <a:xfrm>
            <a:off x="848511" y="613605"/>
            <a:ext cx="10679460" cy="3785652"/>
          </a:xfrm>
          <a:prstGeom prst="rect">
            <a:avLst/>
          </a:prstGeom>
          <a:noFill/>
        </p:spPr>
        <p:txBody>
          <a:bodyPr wrap="square" rtlCol="0">
            <a:spAutoFit/>
          </a:bodyPr>
          <a:lstStyle/>
          <a:p>
            <a:endParaRPr lang="en-US" sz="2400"/>
          </a:p>
          <a:p>
            <a:r>
              <a:rPr lang="en-US" sz="2400"/>
              <a:t>Let </a:t>
            </a:r>
            <a:r>
              <a:rPr lang="en-US" sz="2400" i="1"/>
              <a:t>Blowup</a:t>
            </a:r>
            <a:r>
              <a:rPr lang="en-US" sz="2400"/>
              <a:t> denote our new space (variety) of all suitable quadruples (p, </a:t>
            </a:r>
            <a:r>
              <a:rPr lang="en-US" sz="2400" b="1">
                <a:latin typeface="Savoye LET Plain" pitchFamily="2" charset="0"/>
              </a:rPr>
              <a:t>l </a:t>
            </a:r>
            <a:r>
              <a:rPr lang="en-US" sz="2400" baseline="-25000"/>
              <a:t>A</a:t>
            </a:r>
            <a:r>
              <a:rPr lang="en-US" sz="2400"/>
              <a:t>, </a:t>
            </a:r>
            <a:r>
              <a:rPr lang="en-US" sz="2400" b="1">
                <a:latin typeface="Savoye LET Plain" pitchFamily="2" charset="0"/>
              </a:rPr>
              <a:t>l </a:t>
            </a:r>
            <a:r>
              <a:rPr lang="en-US" sz="2400" baseline="-25000"/>
              <a:t>B</a:t>
            </a:r>
            <a:r>
              <a:rPr lang="en-US" sz="2400"/>
              <a:t>, </a:t>
            </a:r>
            <a:r>
              <a:rPr lang="en-US" sz="2400" b="1">
                <a:latin typeface="Savoye LET Plain" pitchFamily="2" charset="0"/>
              </a:rPr>
              <a:t>l </a:t>
            </a:r>
            <a:r>
              <a:rPr lang="en-US" sz="2400" baseline="-25000"/>
              <a:t>C</a:t>
            </a:r>
            <a:r>
              <a:rPr lang="en-US" sz="2400"/>
              <a:t>) </a:t>
            </a:r>
            <a:r>
              <a:rPr lang="en-US" sz="2400" i="1"/>
              <a:t>,</a:t>
            </a:r>
            <a:r>
              <a:rPr lang="en-US" sz="2400"/>
              <a:t> and refer to the quadruples as its “points”</a:t>
            </a:r>
          </a:p>
          <a:p>
            <a:endParaRPr lang="en-US" sz="2400"/>
          </a:p>
          <a:p>
            <a:r>
              <a:rPr lang="en-US" sz="2400"/>
              <a:t>Each point of the form (A, </a:t>
            </a:r>
            <a:r>
              <a:rPr lang="en-US" sz="2400" b="1">
                <a:latin typeface="Savoye LET Plain" pitchFamily="2" charset="0"/>
              </a:rPr>
              <a:t>l </a:t>
            </a:r>
            <a:r>
              <a:rPr lang="en-US" sz="2400" baseline="-25000"/>
              <a:t>A</a:t>
            </a:r>
            <a:r>
              <a:rPr lang="en-US" sz="2400"/>
              <a:t>, </a:t>
            </a:r>
            <a:r>
              <a:rPr lang="en-US" sz="2400" b="1">
                <a:latin typeface="Savoye LET Plain" pitchFamily="2" charset="0"/>
              </a:rPr>
              <a:t>l </a:t>
            </a:r>
            <a:r>
              <a:rPr lang="en-US" sz="2400" baseline="-25000"/>
              <a:t>B</a:t>
            </a:r>
            <a:r>
              <a:rPr lang="en-US" sz="2400"/>
              <a:t>, </a:t>
            </a:r>
            <a:r>
              <a:rPr lang="en-US" sz="2400" b="1">
                <a:latin typeface="Savoye LET Plain" pitchFamily="2" charset="0"/>
              </a:rPr>
              <a:t>l </a:t>
            </a:r>
            <a:r>
              <a:rPr lang="en-US" sz="2400" baseline="-25000"/>
              <a:t>C</a:t>
            </a:r>
            <a:r>
              <a:rPr lang="en-US" sz="2400"/>
              <a:t>) is only distinguished by </a:t>
            </a:r>
            <a:r>
              <a:rPr lang="en-US" sz="2400" b="1">
                <a:latin typeface="Savoye LET Plain" pitchFamily="2" charset="0"/>
              </a:rPr>
              <a:t>l </a:t>
            </a:r>
            <a:r>
              <a:rPr lang="en-US" sz="2400" baseline="-25000"/>
              <a:t>A</a:t>
            </a:r>
            <a:r>
              <a:rPr lang="en-US" sz="2400"/>
              <a:t> , which we visualize as specifying a tangent line when we travel through the point A in xyz-space, etc. </a:t>
            </a:r>
          </a:p>
          <a:p>
            <a:endParaRPr lang="en-US" sz="2400"/>
          </a:p>
          <a:p>
            <a:r>
              <a:rPr lang="en-US" sz="2400"/>
              <a:t>These points constitute a subvariety of </a:t>
            </a:r>
            <a:r>
              <a:rPr lang="en-US" sz="2400" i="1"/>
              <a:t>Blowup</a:t>
            </a:r>
            <a:r>
              <a:rPr lang="en-US" sz="2400"/>
              <a:t> that we will identify with </a:t>
            </a:r>
            <a:r>
              <a:rPr lang="en-US" sz="2400" i="1"/>
              <a:t>Blowup</a:t>
            </a:r>
            <a:r>
              <a:rPr lang="en-US" sz="2400" i="1" baseline="-25000"/>
              <a:t>A </a:t>
            </a:r>
            <a:endParaRPr lang="en-US" sz="2400"/>
          </a:p>
          <a:p>
            <a:endParaRPr lang="en-US" sz="2400"/>
          </a:p>
          <a:p>
            <a:r>
              <a:rPr lang="en-US" sz="2400"/>
              <a:t>            Similarly for </a:t>
            </a:r>
            <a:r>
              <a:rPr lang="en-US" sz="2400" i="1"/>
              <a:t>Blowup</a:t>
            </a:r>
            <a:r>
              <a:rPr lang="en-US" sz="2400" i="1" baseline="-25000"/>
              <a:t>B </a:t>
            </a:r>
            <a:r>
              <a:rPr lang="en-US" sz="2400"/>
              <a:t>and </a:t>
            </a:r>
            <a:r>
              <a:rPr lang="en-US" sz="2400" i="1"/>
              <a:t>Blowup</a:t>
            </a:r>
            <a:r>
              <a:rPr lang="en-US" sz="2400" i="1" baseline="-25000"/>
              <a:t>C </a:t>
            </a:r>
            <a:endParaRPr lang="en-US" sz="2400"/>
          </a:p>
        </p:txBody>
      </p:sp>
      <p:sp>
        <p:nvSpPr>
          <p:cNvPr id="4" name="TextBox 3">
            <a:extLst>
              <a:ext uri="{FF2B5EF4-FFF2-40B4-BE49-F238E27FC236}">
                <a16:creationId xmlns:a16="http://schemas.microsoft.com/office/drawing/2014/main" id="{7D3D16A5-B03B-884F-A3DB-0A2964C92E0B}"/>
              </a:ext>
            </a:extLst>
          </p:cNvPr>
          <p:cNvSpPr txBox="1"/>
          <p:nvPr/>
        </p:nvSpPr>
        <p:spPr>
          <a:xfrm>
            <a:off x="3821761" y="316522"/>
            <a:ext cx="3954096" cy="523220"/>
          </a:xfrm>
          <a:prstGeom prst="rect">
            <a:avLst/>
          </a:prstGeom>
          <a:noFill/>
        </p:spPr>
        <p:txBody>
          <a:bodyPr wrap="none" rtlCol="0">
            <a:spAutoFit/>
          </a:bodyPr>
          <a:lstStyle/>
          <a:p>
            <a:r>
              <a:rPr lang="en-US" sz="2800">
                <a:solidFill>
                  <a:schemeClr val="bg1">
                    <a:lumMod val="85000"/>
                  </a:schemeClr>
                </a:solidFill>
              </a:rPr>
              <a:t>More Algebraic Geometry</a:t>
            </a:r>
          </a:p>
        </p:txBody>
      </p:sp>
    </p:spTree>
    <p:extLst>
      <p:ext uri="{BB962C8B-B14F-4D97-AF65-F5344CB8AC3E}">
        <p14:creationId xmlns:p14="http://schemas.microsoft.com/office/powerpoint/2010/main" val="1173351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additive="base">
                                        <p:cTn id="7" dur="500"/>
                                        <p:tgtEl>
                                          <p:spTgt spid="8">
                                            <p:txEl>
                                              <p:pRg st="1" end="1"/>
                                            </p:txEl>
                                          </p:spTgt>
                                        </p:tgtEl>
                                        <p:attrNameLst>
                                          <p:attrName>ppt_y</p:attrName>
                                        </p:attrNameLst>
                                      </p:cBhvr>
                                      <p:tavLst>
                                        <p:tav tm="0">
                                          <p:val>
                                            <p:strVal val="#ppt_y+#ppt_h*1.125000"/>
                                          </p:val>
                                        </p:tav>
                                        <p:tav tm="100000">
                                          <p:val>
                                            <p:strVal val="#ppt_y"/>
                                          </p:val>
                                        </p:tav>
                                      </p:tavLst>
                                    </p:anim>
                                    <p:animEffect transition="in" filter="wipe(up)">
                                      <p:cBhvr>
                                        <p:cTn id="8" dur="500"/>
                                        <p:tgtEl>
                                          <p:spTgt spid="8">
                                            <p:txEl>
                                              <p:pRg st="1" end="1"/>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anim calcmode="lin" valueType="num">
                                      <p:cBhvr additive="base">
                                        <p:cTn id="13" dur="500"/>
                                        <p:tgtEl>
                                          <p:spTgt spid="8">
                                            <p:txEl>
                                              <p:pRg st="3" end="3"/>
                                            </p:txEl>
                                          </p:spTgt>
                                        </p:tgtEl>
                                        <p:attrNameLst>
                                          <p:attrName>ppt_y</p:attrName>
                                        </p:attrNameLst>
                                      </p:cBhvr>
                                      <p:tavLst>
                                        <p:tav tm="0">
                                          <p:val>
                                            <p:strVal val="#ppt_y+#ppt_h*1.125000"/>
                                          </p:val>
                                        </p:tav>
                                        <p:tav tm="100000">
                                          <p:val>
                                            <p:strVal val="#ppt_y"/>
                                          </p:val>
                                        </p:tav>
                                      </p:tavLst>
                                    </p:anim>
                                    <p:animEffect transition="in" filter="wipe(up)">
                                      <p:cBhvr>
                                        <p:cTn id="14" dur="500"/>
                                        <p:tgtEl>
                                          <p:spTgt spid="8">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anim calcmode="lin" valueType="num">
                                      <p:cBhvr additive="base">
                                        <p:cTn id="19" dur="500"/>
                                        <p:tgtEl>
                                          <p:spTgt spid="8">
                                            <p:txEl>
                                              <p:pRg st="5" end="5"/>
                                            </p:txEl>
                                          </p:spTgt>
                                        </p:tgtEl>
                                        <p:attrNameLst>
                                          <p:attrName>ppt_y</p:attrName>
                                        </p:attrNameLst>
                                      </p:cBhvr>
                                      <p:tavLst>
                                        <p:tav tm="0">
                                          <p:val>
                                            <p:strVal val="#ppt_y+#ppt_h*1.125000"/>
                                          </p:val>
                                        </p:tav>
                                        <p:tav tm="100000">
                                          <p:val>
                                            <p:strVal val="#ppt_y"/>
                                          </p:val>
                                        </p:tav>
                                      </p:tavLst>
                                    </p:anim>
                                    <p:animEffect transition="in" filter="wipe(up)">
                                      <p:cBhvr>
                                        <p:cTn id="20" dur="500"/>
                                        <p:tgtEl>
                                          <p:spTgt spid="8">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8">
                                            <p:txEl>
                                              <p:pRg st="7" end="7"/>
                                            </p:txEl>
                                          </p:spTgt>
                                        </p:tgtEl>
                                        <p:attrNameLst>
                                          <p:attrName>style.visibility</p:attrName>
                                        </p:attrNameLst>
                                      </p:cBhvr>
                                      <p:to>
                                        <p:strVal val="visible"/>
                                      </p:to>
                                    </p:set>
                                    <p:anim calcmode="lin" valueType="num">
                                      <p:cBhvr additive="base">
                                        <p:cTn id="25" dur="500"/>
                                        <p:tgtEl>
                                          <p:spTgt spid="8">
                                            <p:txEl>
                                              <p:pRg st="7" end="7"/>
                                            </p:txEl>
                                          </p:spTgt>
                                        </p:tgtEl>
                                        <p:attrNameLst>
                                          <p:attrName>ppt_y</p:attrName>
                                        </p:attrNameLst>
                                      </p:cBhvr>
                                      <p:tavLst>
                                        <p:tav tm="0">
                                          <p:val>
                                            <p:strVal val="#ppt_y+#ppt_h*1.125000"/>
                                          </p:val>
                                        </p:tav>
                                        <p:tav tm="100000">
                                          <p:val>
                                            <p:strVal val="#ppt_y"/>
                                          </p:val>
                                        </p:tav>
                                      </p:tavLst>
                                    </p:anim>
                                    <p:animEffect transition="in" filter="wipe(up)">
                                      <p:cBhvr>
                                        <p:cTn id="26"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A2E5E96-5597-8D48-8EA6-74023A5D078D}"/>
              </a:ext>
            </a:extLst>
          </p:cNvPr>
          <p:cNvSpPr txBox="1"/>
          <p:nvPr/>
        </p:nvSpPr>
        <p:spPr>
          <a:xfrm>
            <a:off x="678059" y="512203"/>
            <a:ext cx="11129162" cy="3406061"/>
          </a:xfrm>
          <a:prstGeom prst="rect">
            <a:avLst/>
          </a:prstGeom>
          <a:noFill/>
        </p:spPr>
        <p:txBody>
          <a:bodyPr wrap="square" rtlCol="0">
            <a:spAutoFit/>
          </a:bodyPr>
          <a:lstStyle/>
          <a:p>
            <a:endParaRPr lang="en-US" sz="2400"/>
          </a:p>
          <a:p>
            <a:r>
              <a:rPr lang="en-US" sz="2400"/>
              <a:t>Next, for any variety V in 3D real space, such as one of our double toroids, we can obtain a corresponding variety in </a:t>
            </a:r>
            <a:r>
              <a:rPr lang="en-US" sz="2400" i="1"/>
              <a:t>Blowup</a:t>
            </a:r>
            <a:r>
              <a:rPr lang="en-US" sz="2400"/>
              <a:t>, as follow:</a:t>
            </a:r>
          </a:p>
          <a:p>
            <a:pPr>
              <a:lnSpc>
                <a:spcPts val="1480"/>
              </a:lnSpc>
            </a:pPr>
            <a:endParaRPr lang="en-US" sz="2400"/>
          </a:p>
          <a:p>
            <a:r>
              <a:rPr lang="en-US" sz="2400"/>
              <a:t>         1.   Each point of V, other than A, B or C, corresponds to a unique point in </a:t>
            </a:r>
            <a:r>
              <a:rPr lang="en-US" sz="2400" i="1"/>
              <a:t>Blowup</a:t>
            </a:r>
            <a:r>
              <a:rPr lang="en-US" sz="2400"/>
              <a:t> </a:t>
            </a:r>
          </a:p>
          <a:p>
            <a:r>
              <a:rPr lang="en-US" sz="2400"/>
              <a:t>         2.   Take all of these points in </a:t>
            </a:r>
            <a:r>
              <a:rPr lang="en-US" sz="2400" i="1"/>
              <a:t>Blowup</a:t>
            </a:r>
            <a:r>
              <a:rPr lang="en-US" sz="2400"/>
              <a:t>, and extend this set by including any of its </a:t>
            </a:r>
          </a:p>
          <a:p>
            <a:r>
              <a:rPr lang="en-US" sz="2400"/>
              <a:t>                limit points (topological closure)</a:t>
            </a:r>
          </a:p>
          <a:p>
            <a:pPr>
              <a:lnSpc>
                <a:spcPts val="1280"/>
              </a:lnSpc>
            </a:pPr>
            <a:endParaRPr lang="en-US" sz="2400"/>
          </a:p>
          <a:p>
            <a:r>
              <a:rPr lang="en-US" sz="2400"/>
              <a:t>This will be a subvariety of </a:t>
            </a:r>
            <a:r>
              <a:rPr lang="en-US" sz="2400" i="1"/>
              <a:t>Blowup</a:t>
            </a:r>
            <a:r>
              <a:rPr lang="en-US" sz="2400"/>
              <a:t>, and any limit points that might get “tossed in” will come from the union of </a:t>
            </a:r>
            <a:r>
              <a:rPr lang="en-US" sz="2400" i="1"/>
              <a:t>Blowup</a:t>
            </a:r>
            <a:r>
              <a:rPr lang="en-US" sz="2400" i="1" baseline="-25000"/>
              <a:t>A </a:t>
            </a:r>
            <a:r>
              <a:rPr lang="en-US" sz="2400"/>
              <a:t>, </a:t>
            </a:r>
            <a:r>
              <a:rPr lang="en-US" sz="2400" i="1"/>
              <a:t>Blowup</a:t>
            </a:r>
            <a:r>
              <a:rPr lang="en-US" sz="2400" i="1" baseline="-25000"/>
              <a:t>B  </a:t>
            </a:r>
            <a:r>
              <a:rPr lang="en-US" sz="2400"/>
              <a:t>and </a:t>
            </a:r>
            <a:r>
              <a:rPr lang="en-US" sz="2400" i="1"/>
              <a:t>Blowup</a:t>
            </a:r>
            <a:r>
              <a:rPr lang="en-US" sz="2400" i="1" baseline="-25000"/>
              <a:t>C </a:t>
            </a:r>
            <a:endParaRPr lang="en-US" sz="2400"/>
          </a:p>
        </p:txBody>
      </p:sp>
      <p:sp>
        <p:nvSpPr>
          <p:cNvPr id="4" name="TextBox 3">
            <a:extLst>
              <a:ext uri="{FF2B5EF4-FFF2-40B4-BE49-F238E27FC236}">
                <a16:creationId xmlns:a16="http://schemas.microsoft.com/office/drawing/2014/main" id="{4AF4FCA6-E00C-5C4B-8CE3-6DDD6ACF9A63}"/>
              </a:ext>
            </a:extLst>
          </p:cNvPr>
          <p:cNvSpPr txBox="1"/>
          <p:nvPr/>
        </p:nvSpPr>
        <p:spPr>
          <a:xfrm>
            <a:off x="3821761" y="316522"/>
            <a:ext cx="3954096" cy="523220"/>
          </a:xfrm>
          <a:prstGeom prst="rect">
            <a:avLst/>
          </a:prstGeom>
          <a:noFill/>
        </p:spPr>
        <p:txBody>
          <a:bodyPr wrap="none" rtlCol="0">
            <a:spAutoFit/>
          </a:bodyPr>
          <a:lstStyle/>
          <a:p>
            <a:r>
              <a:rPr lang="en-US" sz="2800">
                <a:solidFill>
                  <a:schemeClr val="bg1">
                    <a:lumMod val="85000"/>
                  </a:schemeClr>
                </a:solidFill>
              </a:rPr>
              <a:t>More Algebraic Geometry</a:t>
            </a:r>
          </a:p>
        </p:txBody>
      </p:sp>
    </p:spTree>
    <p:extLst>
      <p:ext uri="{BB962C8B-B14F-4D97-AF65-F5344CB8AC3E}">
        <p14:creationId xmlns:p14="http://schemas.microsoft.com/office/powerpoint/2010/main" val="822941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additive="base">
                                        <p:cTn id="7" dur="500"/>
                                        <p:tgtEl>
                                          <p:spTgt spid="8">
                                            <p:txEl>
                                              <p:pRg st="1" end="1"/>
                                            </p:txEl>
                                          </p:spTgt>
                                        </p:tgtEl>
                                        <p:attrNameLst>
                                          <p:attrName>ppt_y</p:attrName>
                                        </p:attrNameLst>
                                      </p:cBhvr>
                                      <p:tavLst>
                                        <p:tav tm="0">
                                          <p:val>
                                            <p:strVal val="#ppt_y+#ppt_h*1.125000"/>
                                          </p:val>
                                        </p:tav>
                                        <p:tav tm="100000">
                                          <p:val>
                                            <p:strVal val="#ppt_y"/>
                                          </p:val>
                                        </p:tav>
                                      </p:tavLst>
                                    </p:anim>
                                    <p:animEffect transition="in" filter="wipe(up)">
                                      <p:cBhvr>
                                        <p:cTn id="8" dur="500"/>
                                        <p:tgtEl>
                                          <p:spTgt spid="8">
                                            <p:txEl>
                                              <p:pRg st="1" end="1"/>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anim calcmode="lin" valueType="num">
                                      <p:cBhvr additive="base">
                                        <p:cTn id="13" dur="500"/>
                                        <p:tgtEl>
                                          <p:spTgt spid="8">
                                            <p:txEl>
                                              <p:pRg st="3" end="3"/>
                                            </p:txEl>
                                          </p:spTgt>
                                        </p:tgtEl>
                                        <p:attrNameLst>
                                          <p:attrName>ppt_y</p:attrName>
                                        </p:attrNameLst>
                                      </p:cBhvr>
                                      <p:tavLst>
                                        <p:tav tm="0">
                                          <p:val>
                                            <p:strVal val="#ppt_y+#ppt_h*1.125000"/>
                                          </p:val>
                                        </p:tav>
                                        <p:tav tm="100000">
                                          <p:val>
                                            <p:strVal val="#ppt_y"/>
                                          </p:val>
                                        </p:tav>
                                      </p:tavLst>
                                    </p:anim>
                                    <p:animEffect transition="in" filter="wipe(up)">
                                      <p:cBhvr>
                                        <p:cTn id="14" dur="500"/>
                                        <p:tgtEl>
                                          <p:spTgt spid="8">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 calcmode="lin" valueType="num">
                                      <p:cBhvr additive="base">
                                        <p:cTn id="19" dur="500"/>
                                        <p:tgtEl>
                                          <p:spTgt spid="8">
                                            <p:txEl>
                                              <p:pRg st="4" end="4"/>
                                            </p:txEl>
                                          </p:spTgt>
                                        </p:tgtEl>
                                        <p:attrNameLst>
                                          <p:attrName>ppt_y</p:attrName>
                                        </p:attrNameLst>
                                      </p:cBhvr>
                                      <p:tavLst>
                                        <p:tav tm="0">
                                          <p:val>
                                            <p:strVal val="#ppt_y+#ppt_h*1.125000"/>
                                          </p:val>
                                        </p:tav>
                                        <p:tav tm="100000">
                                          <p:val>
                                            <p:strVal val="#ppt_y"/>
                                          </p:val>
                                        </p:tav>
                                      </p:tavLst>
                                    </p:anim>
                                    <p:animEffect transition="in" filter="wipe(up)">
                                      <p:cBhvr>
                                        <p:cTn id="20" dur="500"/>
                                        <p:tgtEl>
                                          <p:spTgt spid="8">
                                            <p:txEl>
                                              <p:pRg st="4" end="4"/>
                                            </p:txEl>
                                          </p:spTgt>
                                        </p:tgtEl>
                                      </p:cBhvr>
                                    </p:animEffect>
                                  </p:childTnLst>
                                </p:cTn>
                              </p:par>
                              <p:par>
                                <p:cTn id="21" presetID="12" presetClass="entr" presetSubtype="4" fill="hold" nodeType="with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anim calcmode="lin" valueType="num">
                                      <p:cBhvr additive="base">
                                        <p:cTn id="23" dur="500"/>
                                        <p:tgtEl>
                                          <p:spTgt spid="8">
                                            <p:txEl>
                                              <p:pRg st="5" end="5"/>
                                            </p:txEl>
                                          </p:spTgt>
                                        </p:tgtEl>
                                        <p:attrNameLst>
                                          <p:attrName>ppt_y</p:attrName>
                                        </p:attrNameLst>
                                      </p:cBhvr>
                                      <p:tavLst>
                                        <p:tav tm="0">
                                          <p:val>
                                            <p:strVal val="#ppt_y+#ppt_h*1.125000"/>
                                          </p:val>
                                        </p:tav>
                                        <p:tav tm="100000">
                                          <p:val>
                                            <p:strVal val="#ppt_y"/>
                                          </p:val>
                                        </p:tav>
                                      </p:tavLst>
                                    </p:anim>
                                    <p:animEffect transition="in" filter="wipe(up)">
                                      <p:cBhvr>
                                        <p:cTn id="24" dur="500"/>
                                        <p:tgtEl>
                                          <p:spTgt spid="8">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nodeType="clickEffect">
                                  <p:stCondLst>
                                    <p:cond delay="0"/>
                                  </p:stCondLst>
                                  <p:childTnLst>
                                    <p:set>
                                      <p:cBhvr>
                                        <p:cTn id="28" dur="1" fill="hold">
                                          <p:stCondLst>
                                            <p:cond delay="0"/>
                                          </p:stCondLst>
                                        </p:cTn>
                                        <p:tgtEl>
                                          <p:spTgt spid="8">
                                            <p:txEl>
                                              <p:pRg st="7" end="7"/>
                                            </p:txEl>
                                          </p:spTgt>
                                        </p:tgtEl>
                                        <p:attrNameLst>
                                          <p:attrName>style.visibility</p:attrName>
                                        </p:attrNameLst>
                                      </p:cBhvr>
                                      <p:to>
                                        <p:strVal val="visible"/>
                                      </p:to>
                                    </p:set>
                                    <p:anim calcmode="lin" valueType="num">
                                      <p:cBhvr additive="base">
                                        <p:cTn id="29" dur="500"/>
                                        <p:tgtEl>
                                          <p:spTgt spid="8">
                                            <p:txEl>
                                              <p:pRg st="7" end="7"/>
                                            </p:txEl>
                                          </p:spTgt>
                                        </p:tgtEl>
                                        <p:attrNameLst>
                                          <p:attrName>ppt_y</p:attrName>
                                        </p:attrNameLst>
                                      </p:cBhvr>
                                      <p:tavLst>
                                        <p:tav tm="0">
                                          <p:val>
                                            <p:strVal val="#ppt_y+#ppt_h*1.125000"/>
                                          </p:val>
                                        </p:tav>
                                        <p:tav tm="100000">
                                          <p:val>
                                            <p:strVal val="#ppt_y"/>
                                          </p:val>
                                        </p:tav>
                                      </p:tavLst>
                                    </p:anim>
                                    <p:animEffect transition="in" filter="wipe(up)">
                                      <p:cBhvr>
                                        <p:cTn id="30"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A2E5E96-5597-8D48-8EA6-74023A5D078D}"/>
              </a:ext>
            </a:extLst>
          </p:cNvPr>
          <p:cNvSpPr txBox="1"/>
          <p:nvPr/>
        </p:nvSpPr>
        <p:spPr>
          <a:xfrm>
            <a:off x="695009" y="578132"/>
            <a:ext cx="11214494" cy="4770537"/>
          </a:xfrm>
          <a:prstGeom prst="rect">
            <a:avLst/>
          </a:prstGeom>
          <a:noFill/>
        </p:spPr>
        <p:txBody>
          <a:bodyPr wrap="square" rtlCol="0">
            <a:spAutoFit/>
          </a:bodyPr>
          <a:lstStyle/>
          <a:p>
            <a:endParaRPr lang="en-US" sz="2400"/>
          </a:p>
          <a:p>
            <a:r>
              <a:rPr lang="en-US" sz="2400"/>
              <a:t>Here is one reason for using the variety </a:t>
            </a:r>
            <a:r>
              <a:rPr lang="en-US" sz="2400" i="1"/>
              <a:t>Blowup</a:t>
            </a:r>
            <a:r>
              <a:rPr lang="en-US" sz="2400"/>
              <a:t> in connection with P3P:  the important quantities c</a:t>
            </a:r>
            <a:r>
              <a:rPr lang="en-US" sz="2400" baseline="-25000"/>
              <a:t>1</a:t>
            </a:r>
            <a:r>
              <a:rPr lang="en-US" sz="2400" baseline="30000"/>
              <a:t>2</a:t>
            </a:r>
            <a:r>
              <a:rPr lang="en-US" sz="2400"/>
              <a:t>, c</a:t>
            </a:r>
            <a:r>
              <a:rPr lang="en-US" sz="2400" baseline="-25000"/>
              <a:t>2</a:t>
            </a:r>
            <a:r>
              <a:rPr lang="en-US" sz="2400" baseline="30000"/>
              <a:t>2 </a:t>
            </a:r>
            <a:r>
              <a:rPr lang="en-US" sz="2400"/>
              <a:t>, c</a:t>
            </a:r>
            <a:r>
              <a:rPr lang="en-US" sz="2400" baseline="-25000"/>
              <a:t>3</a:t>
            </a:r>
            <a:r>
              <a:rPr lang="en-US" sz="2400" baseline="30000"/>
              <a:t>2 </a:t>
            </a:r>
            <a:r>
              <a:rPr lang="en-US" sz="2400"/>
              <a:t>and c</a:t>
            </a:r>
            <a:r>
              <a:rPr lang="en-US" sz="2400" baseline="-25000"/>
              <a:t>1</a:t>
            </a:r>
            <a:r>
              <a:rPr lang="en-US" sz="2400"/>
              <a:t>c</a:t>
            </a:r>
            <a:r>
              <a:rPr lang="en-US" sz="2400" baseline="-25000"/>
              <a:t>2</a:t>
            </a:r>
            <a:r>
              <a:rPr lang="en-US" sz="2400"/>
              <a:t>c</a:t>
            </a:r>
            <a:r>
              <a:rPr lang="en-US" sz="2400" baseline="-25000"/>
              <a:t>3 </a:t>
            </a:r>
            <a:r>
              <a:rPr lang="en-US" sz="2400"/>
              <a:t>all extend naturally to all of the points of </a:t>
            </a:r>
            <a:r>
              <a:rPr lang="en-US" sz="2400" i="1"/>
              <a:t>Blowup</a:t>
            </a:r>
          </a:p>
          <a:p>
            <a:endParaRPr lang="en-US" sz="2400" i="1"/>
          </a:p>
          <a:p>
            <a:r>
              <a:rPr lang="en-US" sz="2400"/>
              <a:t>There is a nice map from </a:t>
            </a:r>
            <a:r>
              <a:rPr lang="en-US" sz="2400" i="1"/>
              <a:t>Blowup </a:t>
            </a:r>
            <a:r>
              <a:rPr lang="en-US" sz="2400"/>
              <a:t>onto the variety </a:t>
            </a:r>
            <a:r>
              <a:rPr lang="en-US" sz="2400" i="1"/>
              <a:t>V</a:t>
            </a:r>
            <a:r>
              <a:rPr lang="en-US" sz="2400"/>
              <a:t> of all points (q, r, s, t) for which q</a:t>
            </a:r>
            <a:r>
              <a:rPr lang="en-US" sz="2400" baseline="30000"/>
              <a:t>2</a:t>
            </a:r>
            <a:r>
              <a:rPr lang="en-US" sz="2400"/>
              <a:t> = rst that sets q = c</a:t>
            </a:r>
            <a:r>
              <a:rPr lang="en-US" sz="2400" baseline="-25000"/>
              <a:t>1</a:t>
            </a:r>
            <a:r>
              <a:rPr lang="en-US" sz="2400"/>
              <a:t>c</a:t>
            </a:r>
            <a:r>
              <a:rPr lang="en-US" sz="2400" baseline="-25000"/>
              <a:t>2</a:t>
            </a:r>
            <a:r>
              <a:rPr lang="en-US" sz="2400"/>
              <a:t>c</a:t>
            </a:r>
            <a:r>
              <a:rPr lang="en-US" sz="2400" baseline="-25000"/>
              <a:t>3 </a:t>
            </a:r>
            <a:r>
              <a:rPr lang="en-US" sz="2400"/>
              <a:t>, r = c</a:t>
            </a:r>
            <a:r>
              <a:rPr lang="en-US" sz="2400" baseline="-25000"/>
              <a:t>1</a:t>
            </a:r>
            <a:r>
              <a:rPr lang="en-US" sz="2400" baseline="30000"/>
              <a:t>2</a:t>
            </a:r>
            <a:r>
              <a:rPr lang="en-US" sz="2400"/>
              <a:t>, s = c</a:t>
            </a:r>
            <a:r>
              <a:rPr lang="en-US" sz="2400" baseline="-25000"/>
              <a:t>2</a:t>
            </a:r>
            <a:r>
              <a:rPr lang="en-US" sz="2400" baseline="30000"/>
              <a:t>2  </a:t>
            </a:r>
            <a:r>
              <a:rPr lang="en-US" sz="2400"/>
              <a:t>and t = c</a:t>
            </a:r>
            <a:r>
              <a:rPr lang="en-US" sz="2400" baseline="-25000"/>
              <a:t>3</a:t>
            </a:r>
            <a:r>
              <a:rPr lang="en-US" sz="2400" baseline="30000"/>
              <a:t>2 </a:t>
            </a:r>
            <a:endParaRPr lang="en-US" sz="2400"/>
          </a:p>
          <a:p>
            <a:endParaRPr lang="en-US" sz="2400"/>
          </a:p>
          <a:p>
            <a:r>
              <a:rPr lang="en-US" sz="2400"/>
              <a:t>Points of </a:t>
            </a:r>
            <a:r>
              <a:rPr lang="en-US" sz="2400" i="1"/>
              <a:t>Blowup </a:t>
            </a:r>
            <a:r>
              <a:rPr lang="en-US" sz="2400"/>
              <a:t>are weakly related if and only if they have the same image under this map from </a:t>
            </a:r>
            <a:r>
              <a:rPr lang="en-US" sz="2400" i="1"/>
              <a:t>Blowup </a:t>
            </a:r>
            <a:r>
              <a:rPr lang="en-US" sz="2400"/>
              <a:t>to</a:t>
            </a:r>
            <a:r>
              <a:rPr lang="en-US" sz="2400" i="1"/>
              <a:t> V</a:t>
            </a:r>
            <a:r>
              <a:rPr lang="en-US" sz="2400"/>
              <a:t>, so “weakly related” becomes an algebraic geometric concept </a:t>
            </a:r>
            <a:r>
              <a:rPr lang="en-US" sz="2400" i="1"/>
              <a:t> </a:t>
            </a:r>
          </a:p>
          <a:p>
            <a:endParaRPr lang="en-US" sz="2400" i="1"/>
          </a:p>
          <a:p>
            <a:pPr>
              <a:lnSpc>
                <a:spcPts val="2480"/>
              </a:lnSpc>
            </a:pPr>
            <a:r>
              <a:rPr lang="en-US" sz="2400"/>
              <a:t>                 What about “strongly related?”</a:t>
            </a:r>
          </a:p>
          <a:p>
            <a:pPr>
              <a:lnSpc>
                <a:spcPts val="2280"/>
              </a:lnSpc>
            </a:pPr>
            <a:endParaRPr lang="en-US" sz="2400"/>
          </a:p>
          <a:p>
            <a:endParaRPr lang="en-US" sz="2400"/>
          </a:p>
        </p:txBody>
      </p:sp>
      <p:sp>
        <p:nvSpPr>
          <p:cNvPr id="4" name="TextBox 3">
            <a:extLst>
              <a:ext uri="{FF2B5EF4-FFF2-40B4-BE49-F238E27FC236}">
                <a16:creationId xmlns:a16="http://schemas.microsoft.com/office/drawing/2014/main" id="{217816FA-CBE0-1548-B366-FAAD1A78F1EC}"/>
              </a:ext>
            </a:extLst>
          </p:cNvPr>
          <p:cNvSpPr txBox="1"/>
          <p:nvPr/>
        </p:nvSpPr>
        <p:spPr>
          <a:xfrm>
            <a:off x="3821761" y="316522"/>
            <a:ext cx="3954096" cy="523220"/>
          </a:xfrm>
          <a:prstGeom prst="rect">
            <a:avLst/>
          </a:prstGeom>
          <a:noFill/>
        </p:spPr>
        <p:txBody>
          <a:bodyPr wrap="none" rtlCol="0">
            <a:spAutoFit/>
          </a:bodyPr>
          <a:lstStyle/>
          <a:p>
            <a:r>
              <a:rPr lang="en-US" sz="2800">
                <a:solidFill>
                  <a:schemeClr val="bg1">
                    <a:lumMod val="85000"/>
                  </a:schemeClr>
                </a:solidFill>
              </a:rPr>
              <a:t>More Algebraic Geometry</a:t>
            </a:r>
          </a:p>
        </p:txBody>
      </p:sp>
    </p:spTree>
    <p:extLst>
      <p:ext uri="{BB962C8B-B14F-4D97-AF65-F5344CB8AC3E}">
        <p14:creationId xmlns:p14="http://schemas.microsoft.com/office/powerpoint/2010/main" val="168782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additive="base">
                                        <p:cTn id="7" dur="500"/>
                                        <p:tgtEl>
                                          <p:spTgt spid="8">
                                            <p:txEl>
                                              <p:pRg st="1" end="1"/>
                                            </p:txEl>
                                          </p:spTgt>
                                        </p:tgtEl>
                                        <p:attrNameLst>
                                          <p:attrName>ppt_y</p:attrName>
                                        </p:attrNameLst>
                                      </p:cBhvr>
                                      <p:tavLst>
                                        <p:tav tm="0">
                                          <p:val>
                                            <p:strVal val="#ppt_y+#ppt_h*1.125000"/>
                                          </p:val>
                                        </p:tav>
                                        <p:tav tm="100000">
                                          <p:val>
                                            <p:strVal val="#ppt_y"/>
                                          </p:val>
                                        </p:tav>
                                      </p:tavLst>
                                    </p:anim>
                                    <p:animEffect transition="in" filter="wipe(up)">
                                      <p:cBhvr>
                                        <p:cTn id="8" dur="500"/>
                                        <p:tgtEl>
                                          <p:spTgt spid="8">
                                            <p:txEl>
                                              <p:pRg st="1" end="1"/>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anim calcmode="lin" valueType="num">
                                      <p:cBhvr additive="base">
                                        <p:cTn id="13" dur="500"/>
                                        <p:tgtEl>
                                          <p:spTgt spid="8">
                                            <p:txEl>
                                              <p:pRg st="3" end="3"/>
                                            </p:txEl>
                                          </p:spTgt>
                                        </p:tgtEl>
                                        <p:attrNameLst>
                                          <p:attrName>ppt_y</p:attrName>
                                        </p:attrNameLst>
                                      </p:cBhvr>
                                      <p:tavLst>
                                        <p:tav tm="0">
                                          <p:val>
                                            <p:strVal val="#ppt_y+#ppt_h*1.125000"/>
                                          </p:val>
                                        </p:tav>
                                        <p:tav tm="100000">
                                          <p:val>
                                            <p:strVal val="#ppt_y"/>
                                          </p:val>
                                        </p:tav>
                                      </p:tavLst>
                                    </p:anim>
                                    <p:animEffect transition="in" filter="wipe(up)">
                                      <p:cBhvr>
                                        <p:cTn id="14" dur="500"/>
                                        <p:tgtEl>
                                          <p:spTgt spid="8">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anim calcmode="lin" valueType="num">
                                      <p:cBhvr additive="base">
                                        <p:cTn id="19" dur="500"/>
                                        <p:tgtEl>
                                          <p:spTgt spid="8">
                                            <p:txEl>
                                              <p:pRg st="5" end="5"/>
                                            </p:txEl>
                                          </p:spTgt>
                                        </p:tgtEl>
                                        <p:attrNameLst>
                                          <p:attrName>ppt_y</p:attrName>
                                        </p:attrNameLst>
                                      </p:cBhvr>
                                      <p:tavLst>
                                        <p:tav tm="0">
                                          <p:val>
                                            <p:strVal val="#ppt_y+#ppt_h*1.125000"/>
                                          </p:val>
                                        </p:tav>
                                        <p:tav tm="100000">
                                          <p:val>
                                            <p:strVal val="#ppt_y"/>
                                          </p:val>
                                        </p:tav>
                                      </p:tavLst>
                                    </p:anim>
                                    <p:animEffect transition="in" filter="wipe(up)">
                                      <p:cBhvr>
                                        <p:cTn id="20" dur="500"/>
                                        <p:tgtEl>
                                          <p:spTgt spid="8">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8">
                                            <p:txEl>
                                              <p:pRg st="7" end="7"/>
                                            </p:txEl>
                                          </p:spTgt>
                                        </p:tgtEl>
                                        <p:attrNameLst>
                                          <p:attrName>style.visibility</p:attrName>
                                        </p:attrNameLst>
                                      </p:cBhvr>
                                      <p:to>
                                        <p:strVal val="visible"/>
                                      </p:to>
                                    </p:set>
                                    <p:anim calcmode="lin" valueType="num">
                                      <p:cBhvr additive="base">
                                        <p:cTn id="25" dur="500"/>
                                        <p:tgtEl>
                                          <p:spTgt spid="8">
                                            <p:txEl>
                                              <p:pRg st="7" end="7"/>
                                            </p:txEl>
                                          </p:spTgt>
                                        </p:tgtEl>
                                        <p:attrNameLst>
                                          <p:attrName>ppt_y</p:attrName>
                                        </p:attrNameLst>
                                      </p:cBhvr>
                                      <p:tavLst>
                                        <p:tav tm="0">
                                          <p:val>
                                            <p:strVal val="#ppt_y+#ppt_h*1.125000"/>
                                          </p:val>
                                        </p:tav>
                                        <p:tav tm="100000">
                                          <p:val>
                                            <p:strVal val="#ppt_y"/>
                                          </p:val>
                                        </p:tav>
                                      </p:tavLst>
                                    </p:anim>
                                    <p:animEffect transition="in" filter="wipe(up)">
                                      <p:cBhvr>
                                        <p:cTn id="26"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A2E5E96-5597-8D48-8EA6-74023A5D078D}"/>
              </a:ext>
            </a:extLst>
          </p:cNvPr>
          <p:cNvSpPr txBox="1"/>
          <p:nvPr/>
        </p:nvSpPr>
        <p:spPr>
          <a:xfrm>
            <a:off x="1088228" y="869829"/>
            <a:ext cx="10402731" cy="4154984"/>
          </a:xfrm>
          <a:prstGeom prst="rect">
            <a:avLst/>
          </a:prstGeom>
          <a:noFill/>
        </p:spPr>
        <p:txBody>
          <a:bodyPr wrap="square" rtlCol="0">
            <a:spAutoFit/>
          </a:bodyPr>
          <a:lstStyle/>
          <a:p>
            <a:r>
              <a:rPr lang="en-US" sz="2800" dirty="0"/>
              <a:t>Using the Law of Cosines, we obtain </a:t>
            </a:r>
            <a:r>
              <a:rPr lang="en-US" sz="2800" i="1" dirty="0" err="1">
                <a:solidFill>
                  <a:schemeClr val="accent2"/>
                </a:solidFill>
              </a:rPr>
              <a:t>Grunert’s</a:t>
            </a:r>
            <a:r>
              <a:rPr lang="en-US" sz="2800" i="1" dirty="0">
                <a:solidFill>
                  <a:schemeClr val="accent2"/>
                </a:solidFill>
              </a:rPr>
              <a:t> system</a:t>
            </a:r>
            <a:r>
              <a:rPr lang="en-US" sz="2800" dirty="0"/>
              <a:t> of equations, where r</a:t>
            </a:r>
            <a:r>
              <a:rPr lang="en-US" sz="2800" baseline="-25000" dirty="0"/>
              <a:t>1 </a:t>
            </a:r>
            <a:r>
              <a:rPr lang="en-US" sz="2800" dirty="0"/>
              <a:t>, r</a:t>
            </a:r>
            <a:r>
              <a:rPr lang="en-US" sz="2800" baseline="-25000" dirty="0"/>
              <a:t>2 </a:t>
            </a:r>
            <a:r>
              <a:rPr lang="en-US" sz="2800" dirty="0"/>
              <a:t>and r</a:t>
            </a:r>
            <a:r>
              <a:rPr lang="en-US" sz="2800" baseline="-25000" dirty="0"/>
              <a:t>3</a:t>
            </a:r>
            <a:r>
              <a:rPr lang="en-US" sz="2800" dirty="0"/>
              <a:t> are the unknowns in the P3P Problem: </a:t>
            </a:r>
          </a:p>
          <a:p>
            <a:pPr>
              <a:lnSpc>
                <a:spcPts val="2360"/>
              </a:lnSpc>
            </a:pPr>
            <a:endParaRPr lang="en-US" sz="2800" dirty="0"/>
          </a:p>
          <a:p>
            <a:r>
              <a:rPr lang="en-US" sz="2800" dirty="0"/>
              <a:t>                                 r</a:t>
            </a:r>
            <a:r>
              <a:rPr lang="en-US" sz="2800" baseline="-25000" dirty="0"/>
              <a:t>2</a:t>
            </a:r>
            <a:r>
              <a:rPr lang="en-US" sz="2800" baseline="30000" dirty="0"/>
              <a:t>2</a:t>
            </a:r>
            <a:r>
              <a:rPr lang="en-US" sz="2800" dirty="0"/>
              <a:t> + r</a:t>
            </a:r>
            <a:r>
              <a:rPr lang="en-US" sz="2800" baseline="-25000" dirty="0"/>
              <a:t>3</a:t>
            </a:r>
            <a:r>
              <a:rPr lang="en-US" sz="2800" baseline="30000" dirty="0"/>
              <a:t>2</a:t>
            </a:r>
            <a:r>
              <a:rPr lang="en-US" sz="2800" dirty="0"/>
              <a:t> – 2 c</a:t>
            </a:r>
            <a:r>
              <a:rPr lang="en-US" sz="2800" baseline="-25000" dirty="0"/>
              <a:t>1</a:t>
            </a:r>
            <a:r>
              <a:rPr lang="en-US" sz="2800" dirty="0"/>
              <a:t> r</a:t>
            </a:r>
            <a:r>
              <a:rPr lang="en-US" sz="2800" baseline="-25000" dirty="0"/>
              <a:t>2</a:t>
            </a:r>
            <a:r>
              <a:rPr lang="en-US" sz="2800" dirty="0"/>
              <a:t> r</a:t>
            </a:r>
            <a:r>
              <a:rPr lang="en-US" sz="2800" baseline="-25000" dirty="0"/>
              <a:t>3</a:t>
            </a:r>
            <a:r>
              <a:rPr lang="en-US" sz="2800" dirty="0"/>
              <a:t>  =  d</a:t>
            </a:r>
            <a:r>
              <a:rPr lang="en-US" sz="2800" baseline="-25000" dirty="0"/>
              <a:t>1</a:t>
            </a:r>
            <a:r>
              <a:rPr lang="en-US" sz="2800" baseline="30000" dirty="0"/>
              <a:t>2</a:t>
            </a:r>
            <a:r>
              <a:rPr lang="en-US" sz="2800" dirty="0"/>
              <a:t> </a:t>
            </a:r>
          </a:p>
          <a:p>
            <a:r>
              <a:rPr lang="en-US" sz="2800" dirty="0"/>
              <a:t>                                 r</a:t>
            </a:r>
            <a:r>
              <a:rPr lang="en-US" sz="2800" baseline="-25000" dirty="0"/>
              <a:t>3</a:t>
            </a:r>
            <a:r>
              <a:rPr lang="en-US" sz="2800" baseline="30000" dirty="0"/>
              <a:t>2</a:t>
            </a:r>
            <a:r>
              <a:rPr lang="en-US" sz="2800" dirty="0"/>
              <a:t> + r</a:t>
            </a:r>
            <a:r>
              <a:rPr lang="en-US" sz="2800" baseline="-25000" dirty="0"/>
              <a:t>1</a:t>
            </a:r>
            <a:r>
              <a:rPr lang="en-US" sz="2800" baseline="30000" dirty="0"/>
              <a:t>2</a:t>
            </a:r>
            <a:r>
              <a:rPr lang="en-US" sz="2800" dirty="0"/>
              <a:t> – 2 c</a:t>
            </a:r>
            <a:r>
              <a:rPr lang="en-US" sz="2800" baseline="-25000" dirty="0"/>
              <a:t>2</a:t>
            </a:r>
            <a:r>
              <a:rPr lang="en-US" sz="2800" dirty="0"/>
              <a:t> r</a:t>
            </a:r>
            <a:r>
              <a:rPr lang="en-US" sz="2800" baseline="-25000" dirty="0"/>
              <a:t>3</a:t>
            </a:r>
            <a:r>
              <a:rPr lang="en-US" sz="2800" dirty="0"/>
              <a:t> r</a:t>
            </a:r>
            <a:r>
              <a:rPr lang="en-US" sz="2800" baseline="-25000" dirty="0"/>
              <a:t>1</a:t>
            </a:r>
            <a:r>
              <a:rPr lang="en-US" sz="2800" dirty="0"/>
              <a:t>  =  d</a:t>
            </a:r>
            <a:r>
              <a:rPr lang="en-US" sz="2800" baseline="-25000" dirty="0"/>
              <a:t>2</a:t>
            </a:r>
            <a:r>
              <a:rPr lang="en-US" sz="2800" baseline="30000" dirty="0"/>
              <a:t>2</a:t>
            </a:r>
            <a:r>
              <a:rPr lang="en-US" sz="2800" dirty="0"/>
              <a:t> </a:t>
            </a:r>
          </a:p>
          <a:p>
            <a:r>
              <a:rPr lang="en-US" sz="2800" dirty="0"/>
              <a:t>                                 r</a:t>
            </a:r>
            <a:r>
              <a:rPr lang="en-US" sz="2800" baseline="-25000" dirty="0"/>
              <a:t>1</a:t>
            </a:r>
            <a:r>
              <a:rPr lang="en-US" sz="2800" baseline="30000" dirty="0"/>
              <a:t>2</a:t>
            </a:r>
            <a:r>
              <a:rPr lang="en-US" sz="2800" dirty="0"/>
              <a:t> + r</a:t>
            </a:r>
            <a:r>
              <a:rPr lang="en-US" sz="2800" baseline="-25000" dirty="0"/>
              <a:t>2</a:t>
            </a:r>
            <a:r>
              <a:rPr lang="en-US" sz="2800" baseline="30000" dirty="0"/>
              <a:t>2</a:t>
            </a:r>
            <a:r>
              <a:rPr lang="en-US" sz="2800" dirty="0"/>
              <a:t> – 2 c</a:t>
            </a:r>
            <a:r>
              <a:rPr lang="en-US" sz="2800" baseline="-25000" dirty="0"/>
              <a:t>3</a:t>
            </a:r>
            <a:r>
              <a:rPr lang="en-US" sz="2800" dirty="0"/>
              <a:t> r</a:t>
            </a:r>
            <a:r>
              <a:rPr lang="en-US" sz="2800" baseline="-25000" dirty="0"/>
              <a:t>1</a:t>
            </a:r>
            <a:r>
              <a:rPr lang="en-US" sz="2800" dirty="0"/>
              <a:t> r</a:t>
            </a:r>
            <a:r>
              <a:rPr lang="en-US" sz="2800" baseline="-25000" dirty="0"/>
              <a:t>2</a:t>
            </a:r>
            <a:r>
              <a:rPr lang="en-US" sz="2800" dirty="0"/>
              <a:t>  =  d</a:t>
            </a:r>
            <a:r>
              <a:rPr lang="en-US" sz="2800" baseline="-25000" dirty="0"/>
              <a:t>3</a:t>
            </a:r>
            <a:r>
              <a:rPr lang="en-US" sz="2800" baseline="30000" dirty="0"/>
              <a:t>2</a:t>
            </a:r>
            <a:r>
              <a:rPr lang="en-US" sz="2800" dirty="0"/>
              <a:t> </a:t>
            </a:r>
          </a:p>
          <a:p>
            <a:pPr>
              <a:lnSpc>
                <a:spcPts val="2360"/>
              </a:lnSpc>
            </a:pPr>
            <a:endParaRPr lang="en-US" sz="2800" dirty="0"/>
          </a:p>
          <a:p>
            <a:r>
              <a:rPr lang="en-US" sz="2800" dirty="0"/>
              <a:t>When this is solved (multiple solutions), each solution for which the r’s</a:t>
            </a:r>
          </a:p>
          <a:p>
            <a:r>
              <a:rPr lang="en-US" sz="2800" dirty="0"/>
              <a:t>         are positive real numbers, corresponds to a point in </a:t>
            </a:r>
          </a:p>
          <a:p>
            <a:r>
              <a:rPr lang="en-US" sz="2800" dirty="0"/>
              <a:t>         space that has the correct view angles </a:t>
            </a:r>
          </a:p>
        </p:txBody>
      </p:sp>
      <p:sp>
        <p:nvSpPr>
          <p:cNvPr id="5" name="TextBox 4">
            <a:extLst>
              <a:ext uri="{FF2B5EF4-FFF2-40B4-BE49-F238E27FC236}">
                <a16:creationId xmlns:a16="http://schemas.microsoft.com/office/drawing/2014/main" id="{451F13F9-B136-C44A-86FD-D956A2D5ECF4}"/>
              </a:ext>
            </a:extLst>
          </p:cNvPr>
          <p:cNvSpPr txBox="1"/>
          <p:nvPr/>
        </p:nvSpPr>
        <p:spPr>
          <a:xfrm>
            <a:off x="3106326" y="1791378"/>
            <a:ext cx="654346" cy="1785104"/>
          </a:xfrm>
          <a:prstGeom prst="rect">
            <a:avLst/>
          </a:prstGeom>
          <a:noFill/>
        </p:spPr>
        <p:txBody>
          <a:bodyPr wrap="none" rtlCol="0">
            <a:spAutoFit/>
          </a:bodyPr>
          <a:lstStyle/>
          <a:p>
            <a:r>
              <a:rPr lang="en-US" sz="11000">
                <a:solidFill>
                  <a:schemeClr val="bg1">
                    <a:lumMod val="50000"/>
                  </a:schemeClr>
                </a:solidFill>
                <a:latin typeface="Helvetica Light" panose="020B0403020202020204" pitchFamily="34" charset="0"/>
              </a:rPr>
              <a:t>{</a:t>
            </a:r>
          </a:p>
        </p:txBody>
      </p:sp>
      <p:sp>
        <p:nvSpPr>
          <p:cNvPr id="7" name="TextBox 6">
            <a:extLst>
              <a:ext uri="{FF2B5EF4-FFF2-40B4-BE49-F238E27FC236}">
                <a16:creationId xmlns:a16="http://schemas.microsoft.com/office/drawing/2014/main" id="{53B3B230-6C48-8549-84A4-5567C65AB5B2}"/>
              </a:ext>
            </a:extLst>
          </p:cNvPr>
          <p:cNvSpPr txBox="1"/>
          <p:nvPr/>
        </p:nvSpPr>
        <p:spPr>
          <a:xfrm>
            <a:off x="3518167" y="374887"/>
            <a:ext cx="5316264" cy="523220"/>
          </a:xfrm>
          <a:prstGeom prst="rect">
            <a:avLst/>
          </a:prstGeom>
          <a:noFill/>
        </p:spPr>
        <p:txBody>
          <a:bodyPr wrap="none" rtlCol="0">
            <a:spAutoFit/>
          </a:bodyPr>
          <a:lstStyle/>
          <a:p>
            <a:r>
              <a:rPr lang="en-US" sz="2800">
                <a:solidFill>
                  <a:schemeClr val="bg1">
                    <a:lumMod val="85000"/>
                  </a:schemeClr>
                </a:solidFill>
              </a:rPr>
              <a:t>Strongly and Weakly Related Points</a:t>
            </a:r>
          </a:p>
        </p:txBody>
      </p:sp>
    </p:spTree>
    <p:extLst>
      <p:ext uri="{BB962C8B-B14F-4D97-AF65-F5344CB8AC3E}">
        <p14:creationId xmlns:p14="http://schemas.microsoft.com/office/powerpoint/2010/main" val="2135907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p:tgtEl>
                                          <p:spTgt spid="8">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8">
                                            <p:txEl>
                                              <p:pRg st="0" end="0"/>
                                            </p:txEl>
                                          </p:spTgt>
                                        </p:tgtEl>
                                      </p:cBhvr>
                                    </p:animEffect>
                                  </p:childTnLst>
                                </p:cTn>
                              </p:par>
                              <p:par>
                                <p:cTn id="9" presetID="12" presetClass="entr" presetSubtype="4"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anim calcmode="lin" valueType="num">
                                      <p:cBhvr additive="base">
                                        <p:cTn id="11" dur="500"/>
                                        <p:tgtEl>
                                          <p:spTgt spid="8">
                                            <p:txEl>
                                              <p:pRg st="2" end="2"/>
                                            </p:txEl>
                                          </p:spTgt>
                                        </p:tgtEl>
                                        <p:attrNameLst>
                                          <p:attrName>ppt_y</p:attrName>
                                        </p:attrNameLst>
                                      </p:cBhvr>
                                      <p:tavLst>
                                        <p:tav tm="0">
                                          <p:val>
                                            <p:strVal val="#ppt_y+#ppt_h*1.125000"/>
                                          </p:val>
                                        </p:tav>
                                        <p:tav tm="100000">
                                          <p:val>
                                            <p:strVal val="#ppt_y"/>
                                          </p:val>
                                        </p:tav>
                                      </p:tavLst>
                                    </p:anim>
                                    <p:animEffect transition="in" filter="wipe(up)">
                                      <p:cBhvr>
                                        <p:cTn id="12" dur="500"/>
                                        <p:tgtEl>
                                          <p:spTgt spid="8">
                                            <p:txEl>
                                              <p:pRg st="2" end="2"/>
                                            </p:txEl>
                                          </p:spTgt>
                                        </p:tgtEl>
                                      </p:cBhvr>
                                    </p:animEffect>
                                  </p:childTnLst>
                                </p:cTn>
                              </p:par>
                              <p:par>
                                <p:cTn id="13" presetID="12" presetClass="entr" presetSubtype="4" fill="hold"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anim calcmode="lin" valueType="num">
                                      <p:cBhvr additive="base">
                                        <p:cTn id="15" dur="500"/>
                                        <p:tgtEl>
                                          <p:spTgt spid="8">
                                            <p:txEl>
                                              <p:pRg st="3" end="3"/>
                                            </p:txEl>
                                          </p:spTgt>
                                        </p:tgtEl>
                                        <p:attrNameLst>
                                          <p:attrName>ppt_y</p:attrName>
                                        </p:attrNameLst>
                                      </p:cBhvr>
                                      <p:tavLst>
                                        <p:tav tm="0">
                                          <p:val>
                                            <p:strVal val="#ppt_y+#ppt_h*1.125000"/>
                                          </p:val>
                                        </p:tav>
                                        <p:tav tm="100000">
                                          <p:val>
                                            <p:strVal val="#ppt_y"/>
                                          </p:val>
                                        </p:tav>
                                      </p:tavLst>
                                    </p:anim>
                                    <p:animEffect transition="in" filter="wipe(up)">
                                      <p:cBhvr>
                                        <p:cTn id="16" dur="500"/>
                                        <p:tgtEl>
                                          <p:spTgt spid="8">
                                            <p:txEl>
                                              <p:pRg st="3" end="3"/>
                                            </p:txEl>
                                          </p:spTgt>
                                        </p:tgtEl>
                                      </p:cBhvr>
                                    </p:animEffect>
                                  </p:childTnLst>
                                </p:cTn>
                              </p:par>
                              <p:par>
                                <p:cTn id="17" presetID="12" presetClass="entr" presetSubtype="4" fill="hold"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 calcmode="lin" valueType="num">
                                      <p:cBhvr additive="base">
                                        <p:cTn id="19" dur="500"/>
                                        <p:tgtEl>
                                          <p:spTgt spid="8">
                                            <p:txEl>
                                              <p:pRg st="4" end="4"/>
                                            </p:txEl>
                                          </p:spTgt>
                                        </p:tgtEl>
                                        <p:attrNameLst>
                                          <p:attrName>ppt_y</p:attrName>
                                        </p:attrNameLst>
                                      </p:cBhvr>
                                      <p:tavLst>
                                        <p:tav tm="0">
                                          <p:val>
                                            <p:strVal val="#ppt_y+#ppt_h*1.125000"/>
                                          </p:val>
                                        </p:tav>
                                        <p:tav tm="100000">
                                          <p:val>
                                            <p:strVal val="#ppt_y"/>
                                          </p:val>
                                        </p:tav>
                                      </p:tavLst>
                                    </p:anim>
                                    <p:animEffect transition="in" filter="wipe(up)">
                                      <p:cBhvr>
                                        <p:cTn id="20" dur="500"/>
                                        <p:tgtEl>
                                          <p:spTgt spid="8">
                                            <p:txEl>
                                              <p:pRg st="4" end="4"/>
                                            </p:txEl>
                                          </p:spTgt>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dissolv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nodeType="clickEffect">
                                  <p:stCondLst>
                                    <p:cond delay="0"/>
                                  </p:stCondLst>
                                  <p:childTnLst>
                                    <p:set>
                                      <p:cBhvr>
                                        <p:cTn id="27" dur="1" fill="hold">
                                          <p:stCondLst>
                                            <p:cond delay="0"/>
                                          </p:stCondLst>
                                        </p:cTn>
                                        <p:tgtEl>
                                          <p:spTgt spid="8">
                                            <p:txEl>
                                              <p:pRg st="6" end="6"/>
                                            </p:txEl>
                                          </p:spTgt>
                                        </p:tgtEl>
                                        <p:attrNameLst>
                                          <p:attrName>style.visibility</p:attrName>
                                        </p:attrNameLst>
                                      </p:cBhvr>
                                      <p:to>
                                        <p:strVal val="visible"/>
                                      </p:to>
                                    </p:set>
                                    <p:anim calcmode="lin" valueType="num">
                                      <p:cBhvr additive="base">
                                        <p:cTn id="28" dur="500"/>
                                        <p:tgtEl>
                                          <p:spTgt spid="8">
                                            <p:txEl>
                                              <p:pRg st="6" end="6"/>
                                            </p:txEl>
                                          </p:spTgt>
                                        </p:tgtEl>
                                        <p:attrNameLst>
                                          <p:attrName>ppt_y</p:attrName>
                                        </p:attrNameLst>
                                      </p:cBhvr>
                                      <p:tavLst>
                                        <p:tav tm="0">
                                          <p:val>
                                            <p:strVal val="#ppt_y+#ppt_h*1.125000"/>
                                          </p:val>
                                        </p:tav>
                                        <p:tav tm="100000">
                                          <p:val>
                                            <p:strVal val="#ppt_y"/>
                                          </p:val>
                                        </p:tav>
                                      </p:tavLst>
                                    </p:anim>
                                    <p:animEffect transition="in" filter="wipe(up)">
                                      <p:cBhvr>
                                        <p:cTn id="29" dur="500"/>
                                        <p:tgtEl>
                                          <p:spTgt spid="8">
                                            <p:txEl>
                                              <p:pRg st="6" end="6"/>
                                            </p:txEl>
                                          </p:spTgt>
                                        </p:tgtEl>
                                      </p:cBhvr>
                                    </p:animEffect>
                                  </p:childTnLst>
                                </p:cTn>
                              </p:par>
                              <p:par>
                                <p:cTn id="30" presetID="12" presetClass="entr" presetSubtype="4" fill="hold" nodeType="withEffect">
                                  <p:stCondLst>
                                    <p:cond delay="0"/>
                                  </p:stCondLst>
                                  <p:childTnLst>
                                    <p:set>
                                      <p:cBhvr>
                                        <p:cTn id="31" dur="1" fill="hold">
                                          <p:stCondLst>
                                            <p:cond delay="0"/>
                                          </p:stCondLst>
                                        </p:cTn>
                                        <p:tgtEl>
                                          <p:spTgt spid="8">
                                            <p:txEl>
                                              <p:pRg st="7" end="7"/>
                                            </p:txEl>
                                          </p:spTgt>
                                        </p:tgtEl>
                                        <p:attrNameLst>
                                          <p:attrName>style.visibility</p:attrName>
                                        </p:attrNameLst>
                                      </p:cBhvr>
                                      <p:to>
                                        <p:strVal val="visible"/>
                                      </p:to>
                                    </p:set>
                                    <p:anim calcmode="lin" valueType="num">
                                      <p:cBhvr additive="base">
                                        <p:cTn id="32" dur="500"/>
                                        <p:tgtEl>
                                          <p:spTgt spid="8">
                                            <p:txEl>
                                              <p:pRg st="7" end="7"/>
                                            </p:txEl>
                                          </p:spTgt>
                                        </p:tgtEl>
                                        <p:attrNameLst>
                                          <p:attrName>ppt_y</p:attrName>
                                        </p:attrNameLst>
                                      </p:cBhvr>
                                      <p:tavLst>
                                        <p:tav tm="0">
                                          <p:val>
                                            <p:strVal val="#ppt_y+#ppt_h*1.125000"/>
                                          </p:val>
                                        </p:tav>
                                        <p:tav tm="100000">
                                          <p:val>
                                            <p:strVal val="#ppt_y"/>
                                          </p:val>
                                        </p:tav>
                                      </p:tavLst>
                                    </p:anim>
                                    <p:animEffect transition="in" filter="wipe(up)">
                                      <p:cBhvr>
                                        <p:cTn id="33" dur="500"/>
                                        <p:tgtEl>
                                          <p:spTgt spid="8">
                                            <p:txEl>
                                              <p:pRg st="7" end="7"/>
                                            </p:txEl>
                                          </p:spTgt>
                                        </p:tgtEl>
                                      </p:cBhvr>
                                    </p:animEffect>
                                  </p:childTnLst>
                                </p:cTn>
                              </p:par>
                              <p:par>
                                <p:cTn id="34" presetID="12" presetClass="entr" presetSubtype="4" fill="hold" nodeType="withEffect">
                                  <p:stCondLst>
                                    <p:cond delay="0"/>
                                  </p:stCondLst>
                                  <p:childTnLst>
                                    <p:set>
                                      <p:cBhvr>
                                        <p:cTn id="35" dur="1" fill="hold">
                                          <p:stCondLst>
                                            <p:cond delay="0"/>
                                          </p:stCondLst>
                                        </p:cTn>
                                        <p:tgtEl>
                                          <p:spTgt spid="8">
                                            <p:txEl>
                                              <p:pRg st="8" end="8"/>
                                            </p:txEl>
                                          </p:spTgt>
                                        </p:tgtEl>
                                        <p:attrNameLst>
                                          <p:attrName>style.visibility</p:attrName>
                                        </p:attrNameLst>
                                      </p:cBhvr>
                                      <p:to>
                                        <p:strVal val="visible"/>
                                      </p:to>
                                    </p:set>
                                    <p:anim calcmode="lin" valueType="num">
                                      <p:cBhvr additive="base">
                                        <p:cTn id="36" dur="500"/>
                                        <p:tgtEl>
                                          <p:spTgt spid="8">
                                            <p:txEl>
                                              <p:pRg st="8" end="8"/>
                                            </p:txEl>
                                          </p:spTgt>
                                        </p:tgtEl>
                                        <p:attrNameLst>
                                          <p:attrName>ppt_y</p:attrName>
                                        </p:attrNameLst>
                                      </p:cBhvr>
                                      <p:tavLst>
                                        <p:tav tm="0">
                                          <p:val>
                                            <p:strVal val="#ppt_y+#ppt_h*1.125000"/>
                                          </p:val>
                                        </p:tav>
                                        <p:tav tm="100000">
                                          <p:val>
                                            <p:strVal val="#ppt_y"/>
                                          </p:val>
                                        </p:tav>
                                      </p:tavLst>
                                    </p:anim>
                                    <p:animEffect transition="in" filter="wipe(up)">
                                      <p:cBhvr>
                                        <p:cTn id="37"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A2E5E96-5597-8D48-8EA6-74023A5D078D}"/>
              </a:ext>
            </a:extLst>
          </p:cNvPr>
          <p:cNvSpPr txBox="1"/>
          <p:nvPr/>
        </p:nvSpPr>
        <p:spPr>
          <a:xfrm>
            <a:off x="766699" y="269754"/>
            <a:ext cx="11001968" cy="4269759"/>
          </a:xfrm>
          <a:prstGeom prst="rect">
            <a:avLst/>
          </a:prstGeom>
          <a:noFill/>
        </p:spPr>
        <p:txBody>
          <a:bodyPr wrap="square" rtlCol="0">
            <a:spAutoFit/>
          </a:bodyPr>
          <a:lstStyle/>
          <a:p>
            <a:endParaRPr lang="en-US" sz="2400"/>
          </a:p>
          <a:p>
            <a:pPr>
              <a:lnSpc>
                <a:spcPts val="2280"/>
              </a:lnSpc>
            </a:pPr>
            <a:endParaRPr lang="en-US" sz="2400"/>
          </a:p>
          <a:p>
            <a:pPr>
              <a:lnSpc>
                <a:spcPts val="2480"/>
              </a:lnSpc>
            </a:pPr>
            <a:r>
              <a:rPr lang="en-US" sz="2400"/>
              <a:t>Unfortunately, c</a:t>
            </a:r>
            <a:r>
              <a:rPr lang="en-US" sz="2400" baseline="-25000"/>
              <a:t>2</a:t>
            </a:r>
            <a:r>
              <a:rPr lang="en-US" sz="2400"/>
              <a:t> and c</a:t>
            </a:r>
            <a:r>
              <a:rPr lang="en-US" sz="2400" baseline="-25000"/>
              <a:t>3</a:t>
            </a:r>
            <a:r>
              <a:rPr lang="en-US" sz="2400"/>
              <a:t> are not defined on </a:t>
            </a:r>
            <a:r>
              <a:rPr lang="en-US" sz="2400" i="1"/>
              <a:t>Blowup</a:t>
            </a:r>
            <a:r>
              <a:rPr lang="en-US" sz="2400" i="1" baseline="-25000"/>
              <a:t>A</a:t>
            </a:r>
            <a:r>
              <a:rPr lang="en-US" sz="2400"/>
              <a:t> , and so forth, and this is basically why on </a:t>
            </a:r>
            <a:r>
              <a:rPr lang="en-US" sz="2400" i="1"/>
              <a:t>Blowup,</a:t>
            </a:r>
            <a:r>
              <a:rPr lang="en-US" sz="2400"/>
              <a:t> we have continuity of “weakly related,” but not “strongly related”</a:t>
            </a:r>
          </a:p>
          <a:p>
            <a:pPr>
              <a:lnSpc>
                <a:spcPts val="1880"/>
              </a:lnSpc>
            </a:pPr>
            <a:endParaRPr lang="en-US" sz="2400"/>
          </a:p>
          <a:p>
            <a:pPr>
              <a:lnSpc>
                <a:spcPts val="2480"/>
              </a:lnSpc>
            </a:pPr>
            <a:r>
              <a:rPr lang="en-US" sz="2400"/>
              <a:t>One way to “correct” for this is a bit messy, and amounts to replacing the lines </a:t>
            </a:r>
            <a:r>
              <a:rPr lang="en-US" sz="2400" b="1">
                <a:latin typeface="Savoye LET Plain" pitchFamily="2" charset="0"/>
              </a:rPr>
              <a:t>l </a:t>
            </a:r>
            <a:r>
              <a:rPr lang="en-US" sz="2400" baseline="-25000"/>
              <a:t>A </a:t>
            </a:r>
            <a:r>
              <a:rPr lang="en-US" sz="2400"/>
              <a:t>, </a:t>
            </a:r>
            <a:r>
              <a:rPr lang="en-US" sz="2400" b="1">
                <a:latin typeface="Savoye LET Plain" pitchFamily="2" charset="0"/>
              </a:rPr>
              <a:t>l </a:t>
            </a:r>
            <a:r>
              <a:rPr lang="en-US" sz="2400" baseline="-25000"/>
              <a:t>B</a:t>
            </a:r>
            <a:r>
              <a:rPr lang="en-US" sz="2400"/>
              <a:t> and </a:t>
            </a:r>
            <a:r>
              <a:rPr lang="en-US" sz="2400" b="1">
                <a:latin typeface="Savoye LET Plain" pitchFamily="2" charset="0"/>
              </a:rPr>
              <a:t>l </a:t>
            </a:r>
            <a:r>
              <a:rPr lang="en-US" sz="2400" baseline="-25000"/>
              <a:t>C</a:t>
            </a:r>
            <a:r>
              <a:rPr lang="en-US" sz="2400"/>
              <a:t> in (P, </a:t>
            </a:r>
            <a:r>
              <a:rPr lang="en-US" sz="2400" b="1">
                <a:latin typeface="Savoye LET Plain" pitchFamily="2" charset="0"/>
              </a:rPr>
              <a:t>l </a:t>
            </a:r>
            <a:r>
              <a:rPr lang="en-US" sz="2400" baseline="-25000"/>
              <a:t>A</a:t>
            </a:r>
            <a:r>
              <a:rPr lang="en-US" sz="2400"/>
              <a:t>, </a:t>
            </a:r>
            <a:r>
              <a:rPr lang="en-US" sz="2400" b="1">
                <a:latin typeface="Savoye LET Plain" pitchFamily="2" charset="0"/>
              </a:rPr>
              <a:t>l </a:t>
            </a:r>
            <a:r>
              <a:rPr lang="en-US" sz="2400" baseline="-25000"/>
              <a:t>B</a:t>
            </a:r>
            <a:r>
              <a:rPr lang="en-US" sz="2400"/>
              <a:t>, </a:t>
            </a:r>
            <a:r>
              <a:rPr lang="en-US" sz="2400" b="1">
                <a:latin typeface="Savoye LET Plain" pitchFamily="2" charset="0"/>
              </a:rPr>
              <a:t>l </a:t>
            </a:r>
            <a:r>
              <a:rPr lang="en-US" sz="2400" baseline="-25000"/>
              <a:t>C</a:t>
            </a:r>
            <a:r>
              <a:rPr lang="en-US" sz="2400"/>
              <a:t>) with </a:t>
            </a:r>
            <a:r>
              <a:rPr lang="en-US" sz="2400" i="1"/>
              <a:t>rays </a:t>
            </a:r>
            <a:r>
              <a:rPr lang="en-US" sz="2400"/>
              <a:t>from P that either point towards or away from the corresponding control point </a:t>
            </a:r>
          </a:p>
          <a:p>
            <a:pPr>
              <a:lnSpc>
                <a:spcPts val="2080"/>
              </a:lnSpc>
            </a:pPr>
            <a:endParaRPr lang="en-US" sz="2400"/>
          </a:p>
          <a:p>
            <a:pPr>
              <a:lnSpc>
                <a:spcPts val="2480"/>
              </a:lnSpc>
            </a:pPr>
            <a:r>
              <a:rPr lang="en-US" sz="2400"/>
              <a:t>Of course, </a:t>
            </a:r>
            <a:r>
              <a:rPr lang="el-GR" sz="2400"/>
              <a:t>α</a:t>
            </a:r>
            <a:r>
              <a:rPr lang="en-US" sz="2400"/>
              <a:t>, </a:t>
            </a:r>
            <a:r>
              <a:rPr lang="el-GR" sz="2400"/>
              <a:t>β</a:t>
            </a:r>
            <a:r>
              <a:rPr lang="en-US" sz="2400"/>
              <a:t> and </a:t>
            </a:r>
            <a:r>
              <a:rPr lang="el-GR" sz="2400"/>
              <a:t>γ</a:t>
            </a:r>
            <a:r>
              <a:rPr lang="en-US" sz="2400"/>
              <a:t> are then defined to be the angles between pairs of these rays, etc. </a:t>
            </a:r>
          </a:p>
          <a:p>
            <a:pPr>
              <a:lnSpc>
                <a:spcPts val="2080"/>
              </a:lnSpc>
            </a:pPr>
            <a:endParaRPr lang="en-US" sz="2400"/>
          </a:p>
          <a:p>
            <a:pPr>
              <a:lnSpc>
                <a:spcPts val="2480"/>
              </a:lnSpc>
            </a:pPr>
            <a:r>
              <a:rPr lang="en-US" sz="2400"/>
              <a:t>This means each ordinary point P in 3D real space gets replaced by </a:t>
            </a:r>
            <a:r>
              <a:rPr lang="en-US" sz="2400" b="1" i="1"/>
              <a:t>eight</a:t>
            </a:r>
            <a:r>
              <a:rPr lang="en-US" sz="2400"/>
              <a:t> points in the  </a:t>
            </a:r>
          </a:p>
          <a:p>
            <a:pPr>
              <a:lnSpc>
                <a:spcPts val="2480"/>
              </a:lnSpc>
            </a:pPr>
            <a:r>
              <a:rPr lang="en-US" sz="2400"/>
              <a:t>                new space of such quadruples (P, </a:t>
            </a:r>
            <a:r>
              <a:rPr lang="en-US" sz="3600" b="1">
                <a:latin typeface="Savoye LET Plain" pitchFamily="2" charset="0"/>
              </a:rPr>
              <a:t>r</a:t>
            </a:r>
            <a:r>
              <a:rPr lang="en-US" sz="2400" baseline="-25000"/>
              <a:t>A</a:t>
            </a:r>
            <a:r>
              <a:rPr lang="en-US" sz="2400"/>
              <a:t>, </a:t>
            </a:r>
            <a:r>
              <a:rPr lang="en-US" sz="3600" b="1">
                <a:latin typeface="Savoye LET Plain" pitchFamily="2" charset="0"/>
              </a:rPr>
              <a:t>r</a:t>
            </a:r>
            <a:r>
              <a:rPr lang="en-US" sz="2400" baseline="-25000"/>
              <a:t>B</a:t>
            </a:r>
            <a:r>
              <a:rPr lang="en-US" sz="2400"/>
              <a:t>, </a:t>
            </a:r>
            <a:r>
              <a:rPr lang="en-US" sz="3600" b="1">
                <a:latin typeface="Savoye LET Plain" pitchFamily="2" charset="0"/>
              </a:rPr>
              <a:t>r</a:t>
            </a:r>
            <a:r>
              <a:rPr lang="en-US" sz="2400" baseline="-25000"/>
              <a:t>C</a:t>
            </a:r>
            <a:r>
              <a:rPr lang="en-US" sz="2400"/>
              <a:t>)  --  </a:t>
            </a:r>
            <a:r>
              <a:rPr lang="en-US" sz="2400" i="1"/>
              <a:t>Ouch! </a:t>
            </a:r>
            <a:r>
              <a:rPr lang="en-US" sz="2400"/>
              <a:t> </a:t>
            </a:r>
          </a:p>
        </p:txBody>
      </p:sp>
      <p:sp>
        <p:nvSpPr>
          <p:cNvPr id="4" name="TextBox 3">
            <a:extLst>
              <a:ext uri="{FF2B5EF4-FFF2-40B4-BE49-F238E27FC236}">
                <a16:creationId xmlns:a16="http://schemas.microsoft.com/office/drawing/2014/main" id="{F9AACFDA-3782-7C44-B81D-F2D84EAD8AB4}"/>
              </a:ext>
            </a:extLst>
          </p:cNvPr>
          <p:cNvSpPr txBox="1"/>
          <p:nvPr/>
        </p:nvSpPr>
        <p:spPr>
          <a:xfrm>
            <a:off x="3821761" y="316522"/>
            <a:ext cx="3954096" cy="523220"/>
          </a:xfrm>
          <a:prstGeom prst="rect">
            <a:avLst/>
          </a:prstGeom>
          <a:noFill/>
        </p:spPr>
        <p:txBody>
          <a:bodyPr wrap="none" rtlCol="0">
            <a:spAutoFit/>
          </a:bodyPr>
          <a:lstStyle/>
          <a:p>
            <a:r>
              <a:rPr lang="en-US" sz="2800">
                <a:solidFill>
                  <a:schemeClr val="bg1">
                    <a:lumMod val="85000"/>
                  </a:schemeClr>
                </a:solidFill>
              </a:rPr>
              <a:t>More Algebraic Geometry</a:t>
            </a:r>
          </a:p>
        </p:txBody>
      </p:sp>
    </p:spTree>
    <p:extLst>
      <p:ext uri="{BB962C8B-B14F-4D97-AF65-F5344CB8AC3E}">
        <p14:creationId xmlns:p14="http://schemas.microsoft.com/office/powerpoint/2010/main" val="237251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 calcmode="lin" valueType="num">
                                      <p:cBhvr additive="base">
                                        <p:cTn id="7" dur="500"/>
                                        <p:tgtEl>
                                          <p:spTgt spid="8">
                                            <p:txEl>
                                              <p:pRg st="2" end="2"/>
                                            </p:txEl>
                                          </p:spTgt>
                                        </p:tgtEl>
                                        <p:attrNameLst>
                                          <p:attrName>ppt_y</p:attrName>
                                        </p:attrNameLst>
                                      </p:cBhvr>
                                      <p:tavLst>
                                        <p:tav tm="0">
                                          <p:val>
                                            <p:strVal val="#ppt_y+#ppt_h*1.125000"/>
                                          </p:val>
                                        </p:tav>
                                        <p:tav tm="100000">
                                          <p:val>
                                            <p:strVal val="#ppt_y"/>
                                          </p:val>
                                        </p:tav>
                                      </p:tavLst>
                                    </p:anim>
                                    <p:animEffect transition="in" filter="wipe(up)">
                                      <p:cBhvr>
                                        <p:cTn id="8" dur="500"/>
                                        <p:tgtEl>
                                          <p:spTgt spid="8">
                                            <p:txEl>
                                              <p:pRg st="2" end="2"/>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anim calcmode="lin" valueType="num">
                                      <p:cBhvr additive="base">
                                        <p:cTn id="13" dur="500"/>
                                        <p:tgtEl>
                                          <p:spTgt spid="8">
                                            <p:txEl>
                                              <p:pRg st="4" end="4"/>
                                            </p:txEl>
                                          </p:spTgt>
                                        </p:tgtEl>
                                        <p:attrNameLst>
                                          <p:attrName>ppt_y</p:attrName>
                                        </p:attrNameLst>
                                      </p:cBhvr>
                                      <p:tavLst>
                                        <p:tav tm="0">
                                          <p:val>
                                            <p:strVal val="#ppt_y+#ppt_h*1.125000"/>
                                          </p:val>
                                        </p:tav>
                                        <p:tav tm="100000">
                                          <p:val>
                                            <p:strVal val="#ppt_y"/>
                                          </p:val>
                                        </p:tav>
                                      </p:tavLst>
                                    </p:anim>
                                    <p:animEffect transition="in" filter="wipe(up)">
                                      <p:cBhvr>
                                        <p:cTn id="14" dur="500"/>
                                        <p:tgtEl>
                                          <p:spTgt spid="8">
                                            <p:txEl>
                                              <p:pRg st="4" end="4"/>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anim calcmode="lin" valueType="num">
                                      <p:cBhvr additive="base">
                                        <p:cTn id="19" dur="500"/>
                                        <p:tgtEl>
                                          <p:spTgt spid="8">
                                            <p:txEl>
                                              <p:pRg st="6" end="6"/>
                                            </p:txEl>
                                          </p:spTgt>
                                        </p:tgtEl>
                                        <p:attrNameLst>
                                          <p:attrName>ppt_y</p:attrName>
                                        </p:attrNameLst>
                                      </p:cBhvr>
                                      <p:tavLst>
                                        <p:tav tm="0">
                                          <p:val>
                                            <p:strVal val="#ppt_y+#ppt_h*1.125000"/>
                                          </p:val>
                                        </p:tav>
                                        <p:tav tm="100000">
                                          <p:val>
                                            <p:strVal val="#ppt_y"/>
                                          </p:val>
                                        </p:tav>
                                      </p:tavLst>
                                    </p:anim>
                                    <p:animEffect transition="in" filter="wipe(up)">
                                      <p:cBhvr>
                                        <p:cTn id="20" dur="500"/>
                                        <p:tgtEl>
                                          <p:spTgt spid="8">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8">
                                            <p:txEl>
                                              <p:pRg st="8" end="8"/>
                                            </p:txEl>
                                          </p:spTgt>
                                        </p:tgtEl>
                                        <p:attrNameLst>
                                          <p:attrName>style.visibility</p:attrName>
                                        </p:attrNameLst>
                                      </p:cBhvr>
                                      <p:to>
                                        <p:strVal val="visible"/>
                                      </p:to>
                                    </p:set>
                                    <p:anim calcmode="lin" valueType="num">
                                      <p:cBhvr additive="base">
                                        <p:cTn id="25" dur="500"/>
                                        <p:tgtEl>
                                          <p:spTgt spid="8">
                                            <p:txEl>
                                              <p:pRg st="8" end="8"/>
                                            </p:txEl>
                                          </p:spTgt>
                                        </p:tgtEl>
                                        <p:attrNameLst>
                                          <p:attrName>ppt_y</p:attrName>
                                        </p:attrNameLst>
                                      </p:cBhvr>
                                      <p:tavLst>
                                        <p:tav tm="0">
                                          <p:val>
                                            <p:strVal val="#ppt_y+#ppt_h*1.125000"/>
                                          </p:val>
                                        </p:tav>
                                        <p:tav tm="100000">
                                          <p:val>
                                            <p:strVal val="#ppt_y"/>
                                          </p:val>
                                        </p:tav>
                                      </p:tavLst>
                                    </p:anim>
                                    <p:animEffect transition="in" filter="wipe(up)">
                                      <p:cBhvr>
                                        <p:cTn id="26" dur="500"/>
                                        <p:tgtEl>
                                          <p:spTgt spid="8">
                                            <p:txEl>
                                              <p:pRg st="8" end="8"/>
                                            </p:txEl>
                                          </p:spTgt>
                                        </p:tgtEl>
                                      </p:cBhvr>
                                    </p:animEffect>
                                  </p:childTnLst>
                                </p:cTn>
                              </p:par>
                              <p:par>
                                <p:cTn id="27" presetID="12" presetClass="entr" presetSubtype="4" fill="hold" nodeType="withEffect">
                                  <p:stCondLst>
                                    <p:cond delay="0"/>
                                  </p:stCondLst>
                                  <p:childTnLst>
                                    <p:set>
                                      <p:cBhvr>
                                        <p:cTn id="28" dur="1" fill="hold">
                                          <p:stCondLst>
                                            <p:cond delay="0"/>
                                          </p:stCondLst>
                                        </p:cTn>
                                        <p:tgtEl>
                                          <p:spTgt spid="8">
                                            <p:txEl>
                                              <p:pRg st="9" end="9"/>
                                            </p:txEl>
                                          </p:spTgt>
                                        </p:tgtEl>
                                        <p:attrNameLst>
                                          <p:attrName>style.visibility</p:attrName>
                                        </p:attrNameLst>
                                      </p:cBhvr>
                                      <p:to>
                                        <p:strVal val="visible"/>
                                      </p:to>
                                    </p:set>
                                    <p:anim calcmode="lin" valueType="num">
                                      <p:cBhvr additive="base">
                                        <p:cTn id="29" dur="500"/>
                                        <p:tgtEl>
                                          <p:spTgt spid="8">
                                            <p:txEl>
                                              <p:pRg st="9" end="9"/>
                                            </p:txEl>
                                          </p:spTgt>
                                        </p:tgtEl>
                                        <p:attrNameLst>
                                          <p:attrName>ppt_y</p:attrName>
                                        </p:attrNameLst>
                                      </p:cBhvr>
                                      <p:tavLst>
                                        <p:tav tm="0">
                                          <p:val>
                                            <p:strVal val="#ppt_y+#ppt_h*1.125000"/>
                                          </p:val>
                                        </p:tav>
                                        <p:tav tm="100000">
                                          <p:val>
                                            <p:strVal val="#ppt_y"/>
                                          </p:val>
                                        </p:tav>
                                      </p:tavLst>
                                    </p:anim>
                                    <p:animEffect transition="in" filter="wipe(up)">
                                      <p:cBhvr>
                                        <p:cTn id="30" dur="500"/>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A2E5E96-5597-8D48-8EA6-74023A5D078D}"/>
              </a:ext>
            </a:extLst>
          </p:cNvPr>
          <p:cNvSpPr txBox="1"/>
          <p:nvPr/>
        </p:nvSpPr>
        <p:spPr>
          <a:xfrm>
            <a:off x="1094987" y="288817"/>
            <a:ext cx="10293448" cy="3766224"/>
          </a:xfrm>
          <a:prstGeom prst="rect">
            <a:avLst/>
          </a:prstGeom>
          <a:noFill/>
        </p:spPr>
        <p:txBody>
          <a:bodyPr wrap="square" rtlCol="0">
            <a:spAutoFit/>
          </a:bodyPr>
          <a:lstStyle/>
          <a:p>
            <a:endParaRPr lang="en-US" sz="2400"/>
          </a:p>
          <a:p>
            <a:endParaRPr lang="en-US" sz="2400"/>
          </a:p>
          <a:p>
            <a:r>
              <a:rPr lang="en-US" sz="2400"/>
              <a:t>We see that the variety </a:t>
            </a:r>
            <a:r>
              <a:rPr lang="en-US" sz="2400" i="1"/>
              <a:t>Blowup* </a:t>
            </a:r>
            <a:r>
              <a:rPr lang="en-US" sz="2400"/>
              <a:t>thus constructed is an 8-fold cover of </a:t>
            </a:r>
            <a:r>
              <a:rPr lang="en-US" sz="2400" i="1"/>
              <a:t>Blowup</a:t>
            </a:r>
          </a:p>
          <a:p>
            <a:pPr>
              <a:lnSpc>
                <a:spcPts val="2480"/>
              </a:lnSpc>
            </a:pPr>
            <a:endParaRPr lang="en-US" sz="2400" i="1"/>
          </a:p>
          <a:p>
            <a:pPr>
              <a:lnSpc>
                <a:spcPts val="2480"/>
              </a:lnSpc>
            </a:pPr>
            <a:r>
              <a:rPr lang="en-US" sz="2400"/>
              <a:t>We can imagine obtaining this space from eight copies of xyz-space, by extracting tiny open balls around A, B and C, from each copy, and gluing these together appropriately along the spherical boundaries of the balls</a:t>
            </a:r>
          </a:p>
          <a:p>
            <a:pPr>
              <a:lnSpc>
                <a:spcPts val="2480"/>
              </a:lnSpc>
            </a:pPr>
            <a:endParaRPr lang="en-US" sz="2400"/>
          </a:p>
          <a:p>
            <a:pPr>
              <a:lnSpc>
                <a:spcPts val="2480"/>
              </a:lnSpc>
            </a:pPr>
            <a:r>
              <a:rPr lang="en-US" sz="2400"/>
              <a:t>The 8-fold cover can easily be reduced to a 4-fold cover by identifying each point (P, </a:t>
            </a:r>
            <a:r>
              <a:rPr lang="en-US" sz="3600" b="1">
                <a:latin typeface="Savoye LET Plain" pitchFamily="2" charset="0"/>
              </a:rPr>
              <a:t>r</a:t>
            </a:r>
            <a:r>
              <a:rPr lang="en-US" sz="2400" baseline="-25000"/>
              <a:t>A</a:t>
            </a:r>
            <a:r>
              <a:rPr lang="en-US" sz="2400"/>
              <a:t>, </a:t>
            </a:r>
            <a:r>
              <a:rPr lang="en-US" sz="3600" b="1">
                <a:latin typeface="Savoye LET Plain" pitchFamily="2" charset="0"/>
              </a:rPr>
              <a:t>r</a:t>
            </a:r>
            <a:r>
              <a:rPr lang="en-US" sz="2400" baseline="-25000"/>
              <a:t>B</a:t>
            </a:r>
            <a:r>
              <a:rPr lang="en-US" sz="2400"/>
              <a:t>, </a:t>
            </a:r>
            <a:r>
              <a:rPr lang="en-US" sz="3600" b="1">
                <a:latin typeface="Savoye LET Plain" pitchFamily="2" charset="0"/>
              </a:rPr>
              <a:t>r</a:t>
            </a:r>
            <a:r>
              <a:rPr lang="en-US" sz="2400" baseline="-25000"/>
              <a:t>C</a:t>
            </a:r>
            <a:r>
              <a:rPr lang="en-US" sz="2400"/>
              <a:t>) with the point (P, - </a:t>
            </a:r>
            <a:r>
              <a:rPr lang="en-US" sz="3600" b="1">
                <a:latin typeface="Savoye LET Plain" pitchFamily="2" charset="0"/>
              </a:rPr>
              <a:t>r</a:t>
            </a:r>
            <a:r>
              <a:rPr lang="en-US" sz="2400" baseline="-25000"/>
              <a:t>A</a:t>
            </a:r>
            <a:r>
              <a:rPr lang="en-US" sz="2400"/>
              <a:t>, - </a:t>
            </a:r>
            <a:r>
              <a:rPr lang="en-US" sz="3600" b="1">
                <a:latin typeface="Savoye LET Plain" pitchFamily="2" charset="0"/>
              </a:rPr>
              <a:t>r</a:t>
            </a:r>
            <a:r>
              <a:rPr lang="en-US" sz="2400" baseline="-25000"/>
              <a:t>B</a:t>
            </a:r>
            <a:r>
              <a:rPr lang="en-US" sz="2400"/>
              <a:t>, - </a:t>
            </a:r>
            <a:r>
              <a:rPr lang="en-US" sz="3600" b="1">
                <a:latin typeface="Savoye LET Plain" pitchFamily="2" charset="0"/>
              </a:rPr>
              <a:t>r</a:t>
            </a:r>
            <a:r>
              <a:rPr lang="en-US" sz="2400" baseline="-25000"/>
              <a:t>C</a:t>
            </a:r>
            <a:r>
              <a:rPr lang="en-US" sz="2400"/>
              <a:t>), where </a:t>
            </a:r>
            <a:r>
              <a:rPr lang="en-US" sz="3600" b="1">
                <a:latin typeface="Savoye LET Plain" pitchFamily="2" charset="0"/>
              </a:rPr>
              <a:t>r</a:t>
            </a:r>
            <a:r>
              <a:rPr lang="en-US" sz="2400" baseline="-25000"/>
              <a:t>A </a:t>
            </a:r>
            <a:r>
              <a:rPr lang="en-US" sz="2400"/>
              <a:t>and - </a:t>
            </a:r>
            <a:r>
              <a:rPr lang="en-US" sz="3600" b="1">
                <a:latin typeface="Savoye LET Plain" pitchFamily="2" charset="0"/>
              </a:rPr>
              <a:t>r</a:t>
            </a:r>
            <a:r>
              <a:rPr lang="en-US" sz="2400" baseline="-25000"/>
              <a:t>A</a:t>
            </a:r>
            <a:r>
              <a:rPr lang="en-US" sz="2400"/>
              <a:t> are oppositely directed rays, defining the same undirected line, and so forth </a:t>
            </a:r>
          </a:p>
        </p:txBody>
      </p:sp>
      <p:sp>
        <p:nvSpPr>
          <p:cNvPr id="4" name="TextBox 3">
            <a:extLst>
              <a:ext uri="{FF2B5EF4-FFF2-40B4-BE49-F238E27FC236}">
                <a16:creationId xmlns:a16="http://schemas.microsoft.com/office/drawing/2014/main" id="{EACD9000-C4D3-4A42-AF3B-64833F73A226}"/>
              </a:ext>
            </a:extLst>
          </p:cNvPr>
          <p:cNvSpPr txBox="1"/>
          <p:nvPr/>
        </p:nvSpPr>
        <p:spPr>
          <a:xfrm>
            <a:off x="3821761" y="316522"/>
            <a:ext cx="3954096" cy="523220"/>
          </a:xfrm>
          <a:prstGeom prst="rect">
            <a:avLst/>
          </a:prstGeom>
          <a:noFill/>
        </p:spPr>
        <p:txBody>
          <a:bodyPr wrap="none" rtlCol="0">
            <a:spAutoFit/>
          </a:bodyPr>
          <a:lstStyle/>
          <a:p>
            <a:r>
              <a:rPr lang="en-US" sz="2800">
                <a:solidFill>
                  <a:schemeClr val="bg1">
                    <a:lumMod val="85000"/>
                  </a:schemeClr>
                </a:solidFill>
              </a:rPr>
              <a:t>More Algebraic Geometry</a:t>
            </a:r>
          </a:p>
        </p:txBody>
      </p:sp>
    </p:spTree>
    <p:extLst>
      <p:ext uri="{BB962C8B-B14F-4D97-AF65-F5344CB8AC3E}">
        <p14:creationId xmlns:p14="http://schemas.microsoft.com/office/powerpoint/2010/main" val="1728587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 calcmode="lin" valueType="num">
                                      <p:cBhvr additive="base">
                                        <p:cTn id="7" dur="500"/>
                                        <p:tgtEl>
                                          <p:spTgt spid="8">
                                            <p:txEl>
                                              <p:pRg st="2" end="2"/>
                                            </p:txEl>
                                          </p:spTgt>
                                        </p:tgtEl>
                                        <p:attrNameLst>
                                          <p:attrName>ppt_y</p:attrName>
                                        </p:attrNameLst>
                                      </p:cBhvr>
                                      <p:tavLst>
                                        <p:tav tm="0">
                                          <p:val>
                                            <p:strVal val="#ppt_y+#ppt_h*1.125000"/>
                                          </p:val>
                                        </p:tav>
                                        <p:tav tm="100000">
                                          <p:val>
                                            <p:strVal val="#ppt_y"/>
                                          </p:val>
                                        </p:tav>
                                      </p:tavLst>
                                    </p:anim>
                                    <p:animEffect transition="in" filter="wipe(up)">
                                      <p:cBhvr>
                                        <p:cTn id="8" dur="500"/>
                                        <p:tgtEl>
                                          <p:spTgt spid="8">
                                            <p:txEl>
                                              <p:pRg st="2" end="2"/>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anim calcmode="lin" valueType="num">
                                      <p:cBhvr additive="base">
                                        <p:cTn id="13" dur="500"/>
                                        <p:tgtEl>
                                          <p:spTgt spid="8">
                                            <p:txEl>
                                              <p:pRg st="4" end="4"/>
                                            </p:txEl>
                                          </p:spTgt>
                                        </p:tgtEl>
                                        <p:attrNameLst>
                                          <p:attrName>ppt_y</p:attrName>
                                        </p:attrNameLst>
                                      </p:cBhvr>
                                      <p:tavLst>
                                        <p:tav tm="0">
                                          <p:val>
                                            <p:strVal val="#ppt_y+#ppt_h*1.125000"/>
                                          </p:val>
                                        </p:tav>
                                        <p:tav tm="100000">
                                          <p:val>
                                            <p:strVal val="#ppt_y"/>
                                          </p:val>
                                        </p:tav>
                                      </p:tavLst>
                                    </p:anim>
                                    <p:animEffect transition="in" filter="wipe(up)">
                                      <p:cBhvr>
                                        <p:cTn id="14" dur="500"/>
                                        <p:tgtEl>
                                          <p:spTgt spid="8">
                                            <p:txEl>
                                              <p:pRg st="4" end="4"/>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anim calcmode="lin" valueType="num">
                                      <p:cBhvr additive="base">
                                        <p:cTn id="19" dur="500"/>
                                        <p:tgtEl>
                                          <p:spTgt spid="8">
                                            <p:txEl>
                                              <p:pRg st="6" end="6"/>
                                            </p:txEl>
                                          </p:spTgt>
                                        </p:tgtEl>
                                        <p:attrNameLst>
                                          <p:attrName>ppt_y</p:attrName>
                                        </p:attrNameLst>
                                      </p:cBhvr>
                                      <p:tavLst>
                                        <p:tav tm="0">
                                          <p:val>
                                            <p:strVal val="#ppt_y+#ppt_h*1.125000"/>
                                          </p:val>
                                        </p:tav>
                                        <p:tav tm="100000">
                                          <p:val>
                                            <p:strVal val="#ppt_y"/>
                                          </p:val>
                                        </p:tav>
                                      </p:tavLst>
                                    </p:anim>
                                    <p:animEffect transition="in" filter="wipe(up)">
                                      <p:cBhvr>
                                        <p:cTn id="20"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A2E5E96-5597-8D48-8EA6-74023A5D078D}"/>
              </a:ext>
            </a:extLst>
          </p:cNvPr>
          <p:cNvSpPr txBox="1"/>
          <p:nvPr/>
        </p:nvSpPr>
        <p:spPr>
          <a:xfrm>
            <a:off x="628225" y="203498"/>
            <a:ext cx="11314393" cy="4552528"/>
          </a:xfrm>
          <a:prstGeom prst="rect">
            <a:avLst/>
          </a:prstGeom>
          <a:noFill/>
        </p:spPr>
        <p:txBody>
          <a:bodyPr wrap="square" rtlCol="0">
            <a:spAutoFit/>
          </a:bodyPr>
          <a:lstStyle/>
          <a:p>
            <a:endParaRPr lang="en-US" sz="2400"/>
          </a:p>
          <a:p>
            <a:endParaRPr lang="en-US" sz="2400"/>
          </a:p>
          <a:p>
            <a:r>
              <a:rPr lang="en-US" sz="2400"/>
              <a:t>Denoting this 4-fold cover by </a:t>
            </a:r>
            <a:r>
              <a:rPr lang="en-US" sz="2400" i="1"/>
              <a:t>Blowup</a:t>
            </a:r>
            <a:r>
              <a:rPr lang="en-US" sz="2400" baseline="30000"/>
              <a:t>#</a:t>
            </a:r>
            <a:r>
              <a:rPr lang="en-US" sz="2400"/>
              <a:t>, we have a variety on which the quantities c</a:t>
            </a:r>
            <a:r>
              <a:rPr lang="en-US" sz="2400" baseline="-25000"/>
              <a:t>1</a:t>
            </a:r>
            <a:r>
              <a:rPr lang="en-US" sz="2400"/>
              <a:t>, c</a:t>
            </a:r>
            <a:r>
              <a:rPr lang="en-US" sz="2400" baseline="-25000"/>
              <a:t>2</a:t>
            </a:r>
            <a:r>
              <a:rPr lang="en-US" sz="2400"/>
              <a:t> and c</a:t>
            </a:r>
            <a:r>
              <a:rPr lang="en-US" sz="2400" baseline="-25000"/>
              <a:t>3</a:t>
            </a:r>
            <a:r>
              <a:rPr lang="en-US" sz="2400"/>
              <a:t> can be naturally defined (the same may be said of </a:t>
            </a:r>
            <a:r>
              <a:rPr lang="en-US" sz="2400" i="1"/>
              <a:t>Blowup*</a:t>
            </a:r>
            <a:r>
              <a:rPr lang="en-US" sz="2400"/>
              <a:t>)</a:t>
            </a:r>
          </a:p>
          <a:p>
            <a:pPr>
              <a:lnSpc>
                <a:spcPts val="2480"/>
              </a:lnSpc>
            </a:pPr>
            <a:endParaRPr lang="en-US" sz="2400"/>
          </a:p>
          <a:p>
            <a:pPr>
              <a:lnSpc>
                <a:spcPts val="2480"/>
              </a:lnSpc>
            </a:pPr>
            <a:r>
              <a:rPr lang="en-US" sz="2400"/>
              <a:t>These quantities vary continuously as a particle moves continuously around in </a:t>
            </a:r>
            <a:r>
              <a:rPr lang="en-US" sz="2400" i="1"/>
              <a:t>Blowup</a:t>
            </a:r>
            <a:r>
              <a:rPr lang="en-US" sz="2400" baseline="30000"/>
              <a:t>#</a:t>
            </a:r>
            <a:endParaRPr lang="en-US" sz="2400"/>
          </a:p>
          <a:p>
            <a:pPr>
              <a:lnSpc>
                <a:spcPts val="2480"/>
              </a:lnSpc>
            </a:pPr>
            <a:endParaRPr lang="en-US" sz="2400"/>
          </a:p>
          <a:p>
            <a:pPr>
              <a:lnSpc>
                <a:spcPts val="2480"/>
              </a:lnSpc>
            </a:pPr>
            <a:r>
              <a:rPr lang="en-US" sz="2400"/>
              <a:t>There is a natural projection from </a:t>
            </a:r>
            <a:r>
              <a:rPr lang="en-US" sz="2400" i="1"/>
              <a:t>Blowup</a:t>
            </a:r>
            <a:r>
              <a:rPr lang="en-US" sz="2400" baseline="30000"/>
              <a:t>#  </a:t>
            </a:r>
            <a:r>
              <a:rPr lang="en-US" sz="2400"/>
              <a:t>onto </a:t>
            </a:r>
            <a:r>
              <a:rPr lang="en-US" sz="2400" i="1"/>
              <a:t>Blowup</a:t>
            </a:r>
            <a:endParaRPr lang="en-US" sz="2400"/>
          </a:p>
          <a:p>
            <a:pPr>
              <a:lnSpc>
                <a:spcPts val="2480"/>
              </a:lnSpc>
            </a:pPr>
            <a:endParaRPr lang="en-US" sz="2400"/>
          </a:p>
          <a:p>
            <a:pPr>
              <a:lnSpc>
                <a:spcPts val="2480"/>
              </a:lnSpc>
            </a:pPr>
            <a:r>
              <a:rPr lang="en-US" sz="2400"/>
              <a:t>A continuous open path in </a:t>
            </a:r>
            <a:r>
              <a:rPr lang="en-US" sz="2400" i="1"/>
              <a:t>Blowup</a:t>
            </a:r>
            <a:r>
              <a:rPr lang="en-US" sz="2400" baseline="30000"/>
              <a:t># </a:t>
            </a:r>
            <a:r>
              <a:rPr lang="en-US" sz="2400"/>
              <a:t>may project onto a closed path in </a:t>
            </a:r>
            <a:r>
              <a:rPr lang="en-US" sz="2400" i="1"/>
              <a:t>Blowup</a:t>
            </a:r>
            <a:r>
              <a:rPr lang="en-US" sz="2400"/>
              <a:t>, thus showing that </a:t>
            </a:r>
            <a:r>
              <a:rPr lang="en-US" sz="2400" i="1"/>
              <a:t>Blowup</a:t>
            </a:r>
            <a:r>
              <a:rPr lang="en-US" sz="2400" baseline="30000"/>
              <a:t># </a:t>
            </a:r>
            <a:r>
              <a:rPr lang="en-US" sz="2400"/>
              <a:t>is a non-trivial cover of </a:t>
            </a:r>
            <a:r>
              <a:rPr lang="en-US" sz="2400" i="1"/>
              <a:t>Blowup</a:t>
            </a:r>
            <a:r>
              <a:rPr lang="en-US" sz="2400"/>
              <a:t>, in the sense of </a:t>
            </a:r>
            <a:r>
              <a:rPr lang="en-US" sz="2400" i="1"/>
              <a:t>homotopy</a:t>
            </a:r>
          </a:p>
          <a:p>
            <a:endParaRPr lang="en-US" sz="2400"/>
          </a:p>
          <a:p>
            <a:r>
              <a:rPr lang="en-US" sz="2400"/>
              <a:t>   </a:t>
            </a:r>
          </a:p>
        </p:txBody>
      </p:sp>
      <p:sp>
        <p:nvSpPr>
          <p:cNvPr id="4" name="TextBox 3">
            <a:extLst>
              <a:ext uri="{FF2B5EF4-FFF2-40B4-BE49-F238E27FC236}">
                <a16:creationId xmlns:a16="http://schemas.microsoft.com/office/drawing/2014/main" id="{B97D7D8D-F605-0548-95EF-9C0408601DC6}"/>
              </a:ext>
            </a:extLst>
          </p:cNvPr>
          <p:cNvSpPr txBox="1"/>
          <p:nvPr/>
        </p:nvSpPr>
        <p:spPr>
          <a:xfrm>
            <a:off x="3821761" y="316522"/>
            <a:ext cx="3954096" cy="523220"/>
          </a:xfrm>
          <a:prstGeom prst="rect">
            <a:avLst/>
          </a:prstGeom>
          <a:noFill/>
        </p:spPr>
        <p:txBody>
          <a:bodyPr wrap="none" rtlCol="0">
            <a:spAutoFit/>
          </a:bodyPr>
          <a:lstStyle/>
          <a:p>
            <a:r>
              <a:rPr lang="en-US" sz="2800">
                <a:solidFill>
                  <a:schemeClr val="bg1">
                    <a:lumMod val="85000"/>
                  </a:schemeClr>
                </a:solidFill>
              </a:rPr>
              <a:t>More Algebraic Geometry</a:t>
            </a:r>
          </a:p>
        </p:txBody>
      </p:sp>
    </p:spTree>
    <p:extLst>
      <p:ext uri="{BB962C8B-B14F-4D97-AF65-F5344CB8AC3E}">
        <p14:creationId xmlns:p14="http://schemas.microsoft.com/office/powerpoint/2010/main" val="176430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 calcmode="lin" valueType="num">
                                      <p:cBhvr additive="base">
                                        <p:cTn id="7" dur="500"/>
                                        <p:tgtEl>
                                          <p:spTgt spid="8">
                                            <p:txEl>
                                              <p:pRg st="2" end="2"/>
                                            </p:txEl>
                                          </p:spTgt>
                                        </p:tgtEl>
                                        <p:attrNameLst>
                                          <p:attrName>ppt_y</p:attrName>
                                        </p:attrNameLst>
                                      </p:cBhvr>
                                      <p:tavLst>
                                        <p:tav tm="0">
                                          <p:val>
                                            <p:strVal val="#ppt_y+#ppt_h*1.125000"/>
                                          </p:val>
                                        </p:tav>
                                        <p:tav tm="100000">
                                          <p:val>
                                            <p:strVal val="#ppt_y"/>
                                          </p:val>
                                        </p:tav>
                                      </p:tavLst>
                                    </p:anim>
                                    <p:animEffect transition="in" filter="wipe(up)">
                                      <p:cBhvr>
                                        <p:cTn id="8" dur="500"/>
                                        <p:tgtEl>
                                          <p:spTgt spid="8">
                                            <p:txEl>
                                              <p:pRg st="2" end="2"/>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anim calcmode="lin" valueType="num">
                                      <p:cBhvr additive="base">
                                        <p:cTn id="13" dur="500"/>
                                        <p:tgtEl>
                                          <p:spTgt spid="8">
                                            <p:txEl>
                                              <p:pRg st="4" end="4"/>
                                            </p:txEl>
                                          </p:spTgt>
                                        </p:tgtEl>
                                        <p:attrNameLst>
                                          <p:attrName>ppt_y</p:attrName>
                                        </p:attrNameLst>
                                      </p:cBhvr>
                                      <p:tavLst>
                                        <p:tav tm="0">
                                          <p:val>
                                            <p:strVal val="#ppt_y+#ppt_h*1.125000"/>
                                          </p:val>
                                        </p:tav>
                                        <p:tav tm="100000">
                                          <p:val>
                                            <p:strVal val="#ppt_y"/>
                                          </p:val>
                                        </p:tav>
                                      </p:tavLst>
                                    </p:anim>
                                    <p:animEffect transition="in" filter="wipe(up)">
                                      <p:cBhvr>
                                        <p:cTn id="14" dur="500"/>
                                        <p:tgtEl>
                                          <p:spTgt spid="8">
                                            <p:txEl>
                                              <p:pRg st="4" end="4"/>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anim calcmode="lin" valueType="num">
                                      <p:cBhvr additive="base">
                                        <p:cTn id="19" dur="500"/>
                                        <p:tgtEl>
                                          <p:spTgt spid="8">
                                            <p:txEl>
                                              <p:pRg st="6" end="6"/>
                                            </p:txEl>
                                          </p:spTgt>
                                        </p:tgtEl>
                                        <p:attrNameLst>
                                          <p:attrName>ppt_y</p:attrName>
                                        </p:attrNameLst>
                                      </p:cBhvr>
                                      <p:tavLst>
                                        <p:tav tm="0">
                                          <p:val>
                                            <p:strVal val="#ppt_y+#ppt_h*1.125000"/>
                                          </p:val>
                                        </p:tav>
                                        <p:tav tm="100000">
                                          <p:val>
                                            <p:strVal val="#ppt_y"/>
                                          </p:val>
                                        </p:tav>
                                      </p:tavLst>
                                    </p:anim>
                                    <p:animEffect transition="in" filter="wipe(up)">
                                      <p:cBhvr>
                                        <p:cTn id="20" dur="500"/>
                                        <p:tgtEl>
                                          <p:spTgt spid="8">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8">
                                            <p:txEl>
                                              <p:pRg st="8" end="8"/>
                                            </p:txEl>
                                          </p:spTgt>
                                        </p:tgtEl>
                                        <p:attrNameLst>
                                          <p:attrName>style.visibility</p:attrName>
                                        </p:attrNameLst>
                                      </p:cBhvr>
                                      <p:to>
                                        <p:strVal val="visible"/>
                                      </p:to>
                                    </p:set>
                                    <p:anim calcmode="lin" valueType="num">
                                      <p:cBhvr additive="base">
                                        <p:cTn id="25" dur="500"/>
                                        <p:tgtEl>
                                          <p:spTgt spid="8">
                                            <p:txEl>
                                              <p:pRg st="8" end="8"/>
                                            </p:txEl>
                                          </p:spTgt>
                                        </p:tgtEl>
                                        <p:attrNameLst>
                                          <p:attrName>ppt_y</p:attrName>
                                        </p:attrNameLst>
                                      </p:cBhvr>
                                      <p:tavLst>
                                        <p:tav tm="0">
                                          <p:val>
                                            <p:strVal val="#ppt_y+#ppt_h*1.125000"/>
                                          </p:val>
                                        </p:tav>
                                        <p:tav tm="100000">
                                          <p:val>
                                            <p:strVal val="#ppt_y"/>
                                          </p:val>
                                        </p:tav>
                                      </p:tavLst>
                                    </p:anim>
                                    <p:animEffect transition="in" filter="wipe(up)">
                                      <p:cBhvr>
                                        <p:cTn id="26"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A2E5E96-5597-8D48-8EA6-74023A5D078D}"/>
              </a:ext>
            </a:extLst>
          </p:cNvPr>
          <p:cNvSpPr txBox="1"/>
          <p:nvPr/>
        </p:nvSpPr>
        <p:spPr>
          <a:xfrm>
            <a:off x="645061" y="886270"/>
            <a:ext cx="11125817" cy="3046988"/>
          </a:xfrm>
          <a:prstGeom prst="rect">
            <a:avLst/>
          </a:prstGeom>
          <a:noFill/>
        </p:spPr>
        <p:txBody>
          <a:bodyPr wrap="square" rtlCol="0">
            <a:spAutoFit/>
          </a:bodyPr>
          <a:lstStyle/>
          <a:p>
            <a:r>
              <a:rPr lang="en-US" sz="2400"/>
              <a:t>It can be shown that </a:t>
            </a:r>
            <a:r>
              <a:rPr lang="en-US" sz="2400" i="1"/>
              <a:t>Blowup</a:t>
            </a:r>
            <a:r>
              <a:rPr lang="en-US" sz="2400" baseline="30000"/>
              <a:t>#</a:t>
            </a:r>
            <a:r>
              <a:rPr lang="en-US" sz="2400"/>
              <a:t> contains four copies of the circumcircle on which </a:t>
            </a:r>
            <a:r>
              <a:rPr lang="el-GR" sz="2400"/>
              <a:t>α, β</a:t>
            </a:r>
            <a:r>
              <a:rPr lang="en-US" sz="2400"/>
              <a:t> and</a:t>
            </a:r>
            <a:r>
              <a:rPr lang="el-GR" sz="2400"/>
              <a:t> γ</a:t>
            </a:r>
            <a:r>
              <a:rPr lang="en-US" sz="2400"/>
              <a:t> are constant</a:t>
            </a:r>
          </a:p>
          <a:p>
            <a:endParaRPr lang="en-US" sz="2400"/>
          </a:p>
          <a:p>
            <a:r>
              <a:rPr lang="en-US" sz="2400"/>
              <a:t>By analogy with a 2D version of P3P (Maienschein and Rieck), it makes sense to collapse each of these circles to a single point (via a “blowdown,” the opposite of a blowup)</a:t>
            </a:r>
          </a:p>
          <a:p>
            <a:endParaRPr lang="en-US" sz="2400"/>
          </a:p>
          <a:p>
            <a:r>
              <a:rPr lang="en-US" sz="2400"/>
              <a:t>This yields four special points, and we will denote the resulting space </a:t>
            </a:r>
            <a:r>
              <a:rPr lang="en-US" sz="2400" i="1"/>
              <a:t>Blowup†</a:t>
            </a:r>
            <a:r>
              <a:rPr lang="en-US" sz="2400"/>
              <a:t>, and observe that (</a:t>
            </a:r>
            <a:r>
              <a:rPr lang="el-GR" sz="2400"/>
              <a:t>α, β, γ)</a:t>
            </a:r>
            <a:r>
              <a:rPr lang="en-US" sz="2400"/>
              <a:t> and (c</a:t>
            </a:r>
            <a:r>
              <a:rPr lang="el-GR" sz="2400" baseline="-25000"/>
              <a:t>1</a:t>
            </a:r>
            <a:r>
              <a:rPr lang="el-GR" sz="2400"/>
              <a:t>, </a:t>
            </a:r>
            <a:r>
              <a:rPr lang="en-US" sz="2400"/>
              <a:t>c</a:t>
            </a:r>
            <a:r>
              <a:rPr lang="el-GR" sz="2400" baseline="-25000"/>
              <a:t>2</a:t>
            </a:r>
            <a:r>
              <a:rPr lang="el-GR" sz="2400"/>
              <a:t>, </a:t>
            </a:r>
            <a:r>
              <a:rPr lang="en-US" sz="2400"/>
              <a:t>c</a:t>
            </a:r>
            <a:r>
              <a:rPr lang="el-GR" sz="2400" baseline="-25000"/>
              <a:t>3</a:t>
            </a:r>
            <a:r>
              <a:rPr lang="el-GR" sz="2400"/>
              <a:t>)</a:t>
            </a:r>
            <a:r>
              <a:rPr lang="en-US" sz="2400"/>
              <a:t> are naturally defined here as well</a:t>
            </a:r>
          </a:p>
        </p:txBody>
      </p:sp>
      <p:sp>
        <p:nvSpPr>
          <p:cNvPr id="4" name="TextBox 3">
            <a:extLst>
              <a:ext uri="{FF2B5EF4-FFF2-40B4-BE49-F238E27FC236}">
                <a16:creationId xmlns:a16="http://schemas.microsoft.com/office/drawing/2014/main" id="{5A8C3895-3750-A944-851C-EC9B2C369D2F}"/>
              </a:ext>
            </a:extLst>
          </p:cNvPr>
          <p:cNvSpPr txBox="1"/>
          <p:nvPr/>
        </p:nvSpPr>
        <p:spPr>
          <a:xfrm>
            <a:off x="3821761" y="316522"/>
            <a:ext cx="3954096" cy="523220"/>
          </a:xfrm>
          <a:prstGeom prst="rect">
            <a:avLst/>
          </a:prstGeom>
          <a:noFill/>
        </p:spPr>
        <p:txBody>
          <a:bodyPr wrap="none" rtlCol="0">
            <a:spAutoFit/>
          </a:bodyPr>
          <a:lstStyle/>
          <a:p>
            <a:r>
              <a:rPr lang="en-US" sz="2800">
                <a:solidFill>
                  <a:schemeClr val="bg1">
                    <a:lumMod val="85000"/>
                  </a:schemeClr>
                </a:solidFill>
              </a:rPr>
              <a:t>More Algebraic Geometry</a:t>
            </a:r>
          </a:p>
        </p:txBody>
      </p:sp>
    </p:spTree>
    <p:extLst>
      <p:ext uri="{BB962C8B-B14F-4D97-AF65-F5344CB8AC3E}">
        <p14:creationId xmlns:p14="http://schemas.microsoft.com/office/powerpoint/2010/main" val="942998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p:tgtEl>
                                          <p:spTgt spid="8">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8">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p:tgtEl>
                                          <p:spTgt spid="8">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8">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 calcmode="lin" valueType="num">
                                      <p:cBhvr additive="base">
                                        <p:cTn id="19" dur="500"/>
                                        <p:tgtEl>
                                          <p:spTgt spid="8">
                                            <p:txEl>
                                              <p:pRg st="4" end="4"/>
                                            </p:txEl>
                                          </p:spTgt>
                                        </p:tgtEl>
                                        <p:attrNameLst>
                                          <p:attrName>ppt_y</p:attrName>
                                        </p:attrNameLst>
                                      </p:cBhvr>
                                      <p:tavLst>
                                        <p:tav tm="0">
                                          <p:val>
                                            <p:strVal val="#ppt_y+#ppt_h*1.125000"/>
                                          </p:val>
                                        </p:tav>
                                        <p:tav tm="100000">
                                          <p:val>
                                            <p:strVal val="#ppt_y"/>
                                          </p:val>
                                        </p:tav>
                                      </p:tavLst>
                                    </p:anim>
                                    <p:animEffect transition="in" filter="wipe(up)">
                                      <p:cBhvr>
                                        <p:cTn id="2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78F868D-87D0-A844-B606-56830213D93C}"/>
              </a:ext>
            </a:extLst>
          </p:cNvPr>
          <p:cNvPicPr>
            <a:picLocks noChangeAspect="1"/>
          </p:cNvPicPr>
          <p:nvPr/>
        </p:nvPicPr>
        <p:blipFill>
          <a:blip r:embed="rId2"/>
          <a:stretch>
            <a:fillRect/>
          </a:stretch>
        </p:blipFill>
        <p:spPr>
          <a:xfrm>
            <a:off x="761524" y="864473"/>
            <a:ext cx="5315609" cy="5315609"/>
          </a:xfrm>
          <a:prstGeom prst="rect">
            <a:avLst/>
          </a:prstGeom>
        </p:spPr>
      </p:pic>
      <p:sp>
        <p:nvSpPr>
          <p:cNvPr id="6" name="TextBox 5">
            <a:extLst>
              <a:ext uri="{FF2B5EF4-FFF2-40B4-BE49-F238E27FC236}">
                <a16:creationId xmlns:a16="http://schemas.microsoft.com/office/drawing/2014/main" id="{4D3BC0CC-63E9-A048-97E5-487907D52C42}"/>
              </a:ext>
            </a:extLst>
          </p:cNvPr>
          <p:cNvSpPr txBox="1"/>
          <p:nvPr/>
        </p:nvSpPr>
        <p:spPr>
          <a:xfrm>
            <a:off x="6423963" y="1113747"/>
            <a:ext cx="5296984" cy="5073184"/>
          </a:xfrm>
          <a:prstGeom prst="rect">
            <a:avLst/>
          </a:prstGeom>
          <a:noFill/>
        </p:spPr>
        <p:txBody>
          <a:bodyPr wrap="square" rtlCol="0">
            <a:spAutoFit/>
          </a:bodyPr>
          <a:lstStyle/>
          <a:p>
            <a:r>
              <a:rPr lang="en-US" sz="2400" b="1"/>
              <a:t>Representing a lift of the circumcircle to </a:t>
            </a:r>
            <a:r>
              <a:rPr lang="en-US" sz="2400" b="1" i="1"/>
              <a:t>Blowup</a:t>
            </a:r>
            <a:r>
              <a:rPr lang="en-US" sz="2400" b="1" baseline="30000"/>
              <a:t>* </a:t>
            </a:r>
            <a:r>
              <a:rPr lang="en-US" sz="2400" b="1"/>
              <a:t>or </a:t>
            </a:r>
            <a:r>
              <a:rPr lang="en-US" sz="2400" b="1" i="1"/>
              <a:t>Blowup</a:t>
            </a:r>
            <a:r>
              <a:rPr lang="en-US" sz="2800" b="1" baseline="30000"/>
              <a:t>#</a:t>
            </a:r>
            <a:endParaRPr lang="en-US" sz="2400" b="1"/>
          </a:p>
          <a:p>
            <a:pPr>
              <a:lnSpc>
                <a:spcPts val="1880"/>
              </a:lnSpc>
            </a:pPr>
            <a:endParaRPr lang="en-US" sz="2400"/>
          </a:p>
          <a:p>
            <a:r>
              <a:rPr lang="en-US" sz="2400"/>
              <a:t>When working in </a:t>
            </a:r>
            <a:r>
              <a:rPr lang="en-US" sz="2400" i="1"/>
              <a:t>Blowup*</a:t>
            </a:r>
            <a:r>
              <a:rPr lang="en-US" sz="2400"/>
              <a:t>, a lift of a moving particle on the circumcircle must go twice around the circle to return to its starting position </a:t>
            </a:r>
          </a:p>
          <a:p>
            <a:pPr>
              <a:lnSpc>
                <a:spcPts val="1880"/>
              </a:lnSpc>
            </a:pPr>
            <a:endParaRPr lang="en-US" sz="2400"/>
          </a:p>
          <a:p>
            <a:r>
              <a:rPr lang="en-US" sz="2400"/>
              <a:t>When working in </a:t>
            </a:r>
            <a:r>
              <a:rPr lang="en-US" sz="2400" i="1"/>
              <a:t>Blowup</a:t>
            </a:r>
            <a:r>
              <a:rPr lang="en-US" sz="2400" baseline="30000"/>
              <a:t>#</a:t>
            </a:r>
            <a:r>
              <a:rPr lang="en-US" sz="2400"/>
              <a:t> instead, only one trip around the circle is needed</a:t>
            </a:r>
          </a:p>
          <a:p>
            <a:pPr>
              <a:lnSpc>
                <a:spcPts val="1880"/>
              </a:lnSpc>
            </a:pPr>
            <a:endParaRPr lang="en-US" sz="2400"/>
          </a:p>
          <a:p>
            <a:r>
              <a:rPr lang="en-US" sz="2400"/>
              <a:t>The circumcircle thus lifts to a circle in </a:t>
            </a:r>
            <a:r>
              <a:rPr lang="en-US" sz="2400" i="1"/>
              <a:t>Blowup</a:t>
            </a:r>
            <a:r>
              <a:rPr lang="en-US" sz="2400" baseline="30000"/>
              <a:t>#</a:t>
            </a:r>
            <a:r>
              <a:rPr lang="en-US" sz="2400"/>
              <a:t>, in fact </a:t>
            </a:r>
            <a:r>
              <a:rPr lang="en-US" sz="2400" i="1"/>
              <a:t>four</a:t>
            </a:r>
            <a:r>
              <a:rPr lang="en-US" sz="2400"/>
              <a:t> such circles, which can be collapsed to make </a:t>
            </a:r>
            <a:r>
              <a:rPr lang="en-US" sz="2400" i="1"/>
              <a:t>Blowup†</a:t>
            </a:r>
            <a:r>
              <a:rPr lang="en-US" sz="2400"/>
              <a:t>  </a:t>
            </a:r>
            <a:r>
              <a:rPr lang="en-US" sz="2400" i="1"/>
              <a:t> </a:t>
            </a:r>
            <a:endParaRPr lang="en-US" sz="2400"/>
          </a:p>
        </p:txBody>
      </p:sp>
      <p:sp>
        <p:nvSpPr>
          <p:cNvPr id="7" name="TextBox 6">
            <a:extLst>
              <a:ext uri="{FF2B5EF4-FFF2-40B4-BE49-F238E27FC236}">
                <a16:creationId xmlns:a16="http://schemas.microsoft.com/office/drawing/2014/main" id="{8F614437-F407-724A-A333-D8401F4727F8}"/>
              </a:ext>
            </a:extLst>
          </p:cNvPr>
          <p:cNvSpPr txBox="1"/>
          <p:nvPr/>
        </p:nvSpPr>
        <p:spPr>
          <a:xfrm>
            <a:off x="3821761" y="316522"/>
            <a:ext cx="3954096" cy="523220"/>
          </a:xfrm>
          <a:prstGeom prst="rect">
            <a:avLst/>
          </a:prstGeom>
          <a:noFill/>
        </p:spPr>
        <p:txBody>
          <a:bodyPr wrap="none" rtlCol="0">
            <a:spAutoFit/>
          </a:bodyPr>
          <a:lstStyle/>
          <a:p>
            <a:r>
              <a:rPr lang="en-US" sz="2800">
                <a:solidFill>
                  <a:schemeClr val="bg1">
                    <a:lumMod val="85000"/>
                  </a:schemeClr>
                </a:solidFill>
              </a:rPr>
              <a:t>More Algebraic Geometry</a:t>
            </a:r>
          </a:p>
        </p:txBody>
      </p:sp>
    </p:spTree>
    <p:extLst>
      <p:ext uri="{BB962C8B-B14F-4D97-AF65-F5344CB8AC3E}">
        <p14:creationId xmlns:p14="http://schemas.microsoft.com/office/powerpoint/2010/main" val="36153820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A2E5E96-5597-8D48-8EA6-74023A5D078D}"/>
              </a:ext>
            </a:extLst>
          </p:cNvPr>
          <p:cNvSpPr txBox="1"/>
          <p:nvPr/>
        </p:nvSpPr>
        <p:spPr>
          <a:xfrm>
            <a:off x="618386" y="1129855"/>
            <a:ext cx="11065613" cy="2528897"/>
          </a:xfrm>
          <a:prstGeom prst="rect">
            <a:avLst/>
          </a:prstGeom>
          <a:noFill/>
        </p:spPr>
        <p:txBody>
          <a:bodyPr wrap="square" rtlCol="0">
            <a:spAutoFit/>
          </a:bodyPr>
          <a:lstStyle/>
          <a:p>
            <a:pPr marL="457200" indent="-457200">
              <a:buFont typeface="+mj-lt"/>
              <a:buAutoNum type="arabicPeriod"/>
            </a:pPr>
            <a:r>
              <a:rPr lang="en-US" sz="2400"/>
              <a:t>Why does a deltoid curve occur in the limiting case as |z| goes to infinity?</a:t>
            </a:r>
          </a:p>
          <a:p>
            <a:pPr marL="457200" indent="-457200">
              <a:lnSpc>
                <a:spcPts val="2280"/>
              </a:lnSpc>
              <a:buFont typeface="+mj-lt"/>
              <a:buAutoNum type="arabicPeriod"/>
            </a:pPr>
            <a:endParaRPr lang="en-US" sz="2400"/>
          </a:p>
          <a:p>
            <a:pPr marL="457200" indent="-457200">
              <a:buFont typeface="+mj-lt"/>
              <a:buAutoNum type="arabicPeriod"/>
            </a:pPr>
            <a:r>
              <a:rPr lang="en-US" sz="2400"/>
              <a:t>Why does the deltoid formula occur in a nice compact way of writing the otherwise extremely messy discriminant formula for Grunert’s system of equations?</a:t>
            </a:r>
          </a:p>
          <a:p>
            <a:pPr marL="457200" indent="-457200">
              <a:lnSpc>
                <a:spcPts val="2280"/>
              </a:lnSpc>
              <a:buFont typeface="+mj-lt"/>
              <a:buAutoNum type="arabicPeriod"/>
            </a:pPr>
            <a:endParaRPr lang="en-US" sz="2400"/>
          </a:p>
          <a:p>
            <a:pPr marL="457200" indent="-457200">
              <a:buFont typeface="+mj-lt"/>
              <a:buAutoNum type="arabicPeriod"/>
            </a:pPr>
            <a:r>
              <a:rPr lang="en-US" sz="2400"/>
              <a:t>Is there a simple way to visualize the variety that results from blowing up the three control points, and related varieties?  </a:t>
            </a:r>
          </a:p>
        </p:txBody>
      </p:sp>
      <p:sp>
        <p:nvSpPr>
          <p:cNvPr id="2" name="TextBox 1">
            <a:extLst>
              <a:ext uri="{FF2B5EF4-FFF2-40B4-BE49-F238E27FC236}">
                <a16:creationId xmlns:a16="http://schemas.microsoft.com/office/drawing/2014/main" id="{1F3B6A22-618D-4547-8901-0CCAE253A580}"/>
              </a:ext>
            </a:extLst>
          </p:cNvPr>
          <p:cNvSpPr txBox="1"/>
          <p:nvPr/>
        </p:nvSpPr>
        <p:spPr>
          <a:xfrm>
            <a:off x="4654817" y="386861"/>
            <a:ext cx="2775888" cy="523220"/>
          </a:xfrm>
          <a:prstGeom prst="rect">
            <a:avLst/>
          </a:prstGeom>
          <a:noFill/>
        </p:spPr>
        <p:txBody>
          <a:bodyPr wrap="none" rtlCol="0">
            <a:spAutoFit/>
          </a:bodyPr>
          <a:lstStyle/>
          <a:p>
            <a:r>
              <a:rPr lang="en-US" sz="2800">
                <a:solidFill>
                  <a:schemeClr val="tx1">
                    <a:lumMod val="75000"/>
                    <a:lumOff val="25000"/>
                  </a:schemeClr>
                </a:solidFill>
              </a:rPr>
              <a:t>Closing Questions</a:t>
            </a:r>
          </a:p>
        </p:txBody>
      </p:sp>
    </p:spTree>
    <p:extLst>
      <p:ext uri="{BB962C8B-B14F-4D97-AF65-F5344CB8AC3E}">
        <p14:creationId xmlns:p14="http://schemas.microsoft.com/office/powerpoint/2010/main" val="865281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p:tgtEl>
                                          <p:spTgt spid="8">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8">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p:tgtEl>
                                          <p:spTgt spid="8">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8">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 calcmode="lin" valueType="num">
                                      <p:cBhvr additive="base">
                                        <p:cTn id="19" dur="500"/>
                                        <p:tgtEl>
                                          <p:spTgt spid="8">
                                            <p:txEl>
                                              <p:pRg st="4" end="4"/>
                                            </p:txEl>
                                          </p:spTgt>
                                        </p:tgtEl>
                                        <p:attrNameLst>
                                          <p:attrName>ppt_y</p:attrName>
                                        </p:attrNameLst>
                                      </p:cBhvr>
                                      <p:tavLst>
                                        <p:tav tm="0">
                                          <p:val>
                                            <p:strVal val="#ppt_y+#ppt_h*1.125000"/>
                                          </p:val>
                                        </p:tav>
                                        <p:tav tm="100000">
                                          <p:val>
                                            <p:strVal val="#ppt_y"/>
                                          </p:val>
                                        </p:tav>
                                      </p:tavLst>
                                    </p:anim>
                                    <p:animEffect transition="in" filter="wipe(up)">
                                      <p:cBhvr>
                                        <p:cTn id="2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A2E5E96-5597-8D48-8EA6-74023A5D078D}"/>
              </a:ext>
            </a:extLst>
          </p:cNvPr>
          <p:cNvSpPr txBox="1"/>
          <p:nvPr/>
        </p:nvSpPr>
        <p:spPr>
          <a:xfrm>
            <a:off x="484929" y="1091570"/>
            <a:ext cx="11605471" cy="4278094"/>
          </a:xfrm>
          <a:prstGeom prst="rect">
            <a:avLst/>
          </a:prstGeom>
          <a:noFill/>
        </p:spPr>
        <p:txBody>
          <a:bodyPr wrap="square" rtlCol="0">
            <a:spAutoFit/>
          </a:bodyPr>
          <a:lstStyle/>
          <a:p>
            <a:r>
              <a:rPr lang="en-US" sz="1600"/>
              <a:t>Gao, X. S., Hou, X. R. and Tang, J. L., Complete solutions classification for the perspective-three-point problem, </a:t>
            </a:r>
            <a:r>
              <a:rPr lang="en-US" sz="1600" i="1"/>
              <a:t>Pattern Anal. Mach. Intell. IEEE Trans., </a:t>
            </a:r>
            <a:r>
              <a:rPr lang="en-US" sz="1600"/>
              <a:t>25(8), 930-943 (2003) </a:t>
            </a:r>
          </a:p>
          <a:p>
            <a:r>
              <a:rPr lang="en-US" sz="1600"/>
              <a:t>Grunert, J. A., Das pothenotische problem in erweiterter gesalt nebst uber seine anwendungen in der geodasie, </a:t>
            </a:r>
            <a:r>
              <a:rPr lang="en-US" sz="1600" i="1"/>
              <a:t>Grunerts Archiv fur Mathematik und Physik,</a:t>
            </a:r>
            <a:r>
              <a:rPr lang="en-US" sz="1600"/>
              <a:t> 1, 238-248 (1841) </a:t>
            </a:r>
          </a:p>
          <a:p>
            <a:r>
              <a:rPr lang="en-US" sz="1600"/>
              <a:t>Haralick, R. M., Lee, C.-N., Ottenberg, K. and Nolle, N., Review and analysis of solutions of the three point perspective pose estimation problem, </a:t>
            </a:r>
            <a:r>
              <a:rPr lang="en-US" sz="1600" i="1"/>
              <a:t>J. Computer Vision</a:t>
            </a:r>
            <a:r>
              <a:rPr lang="en-US" sz="1600"/>
              <a:t>, 13(3), 331-356 (1994)</a:t>
            </a:r>
          </a:p>
          <a:p>
            <a:r>
              <a:rPr lang="en-US" sz="1600"/>
              <a:t>Hu, L., Wang, B. and Zhang, J., Singular points in the optical center distribution of P3P solutions, </a:t>
            </a:r>
            <a:r>
              <a:rPr lang="en-US" sz="1600" i="1"/>
              <a:t>Mathematical Problems in Engineering, </a:t>
            </a:r>
            <a:r>
              <a:rPr lang="en-US" sz="1600"/>
              <a:t>#147397 (2015)</a:t>
            </a:r>
          </a:p>
          <a:p>
            <a:r>
              <a:rPr lang="en-US" sz="1600"/>
              <a:t>Maienschein, T. D. and Rieck, M. Q., Angular coordinates and rational maps, </a:t>
            </a:r>
            <a:r>
              <a:rPr lang="en-US" sz="1600" i="1"/>
              <a:t>J. Geom. &amp; Graphics,</a:t>
            </a:r>
            <a:r>
              <a:rPr lang="en-US" sz="1600"/>
              <a:t> 20(1), 41-62 (2016) </a:t>
            </a:r>
          </a:p>
          <a:p>
            <a:r>
              <a:rPr lang="en-US" sz="1600"/>
              <a:t>Rieck, M. Q., A fundamentally new view of the perspective 3-point pose problem, </a:t>
            </a:r>
            <a:r>
              <a:rPr lang="en-US" sz="1600" i="1"/>
              <a:t>J. Math. Imaging and Vision</a:t>
            </a:r>
            <a:r>
              <a:rPr lang="en-US" sz="1600"/>
              <a:t>, 48(3), 499-516 (2014)</a:t>
            </a:r>
          </a:p>
          <a:p>
            <a:r>
              <a:rPr lang="en-US" sz="1600"/>
              <a:t>Rieck, M. Q., Related solutions to the perspective three-point pose problem, </a:t>
            </a:r>
            <a:r>
              <a:rPr lang="en-US" sz="1600" i="1"/>
              <a:t>J. Math. Imaging and Vision</a:t>
            </a:r>
            <a:r>
              <a:rPr lang="en-US" sz="1600"/>
              <a:t>, 53(2), 225-232 (2015)</a:t>
            </a:r>
          </a:p>
          <a:p>
            <a:r>
              <a:rPr lang="en-US" sz="1600"/>
              <a:t>Rieck, M. Q., On the discriminant of Grunert's system of algebraic equations and related issues, </a:t>
            </a:r>
            <a:r>
              <a:rPr lang="en-US" sz="1600" i="1"/>
              <a:t>J. Math. Imaging and Vision</a:t>
            </a:r>
            <a:r>
              <a:rPr lang="en-US" sz="1600"/>
              <a:t>, 60(5), 737-762 (2018)</a:t>
            </a:r>
          </a:p>
          <a:p>
            <a:r>
              <a:rPr lang="en-US" sz="1600"/>
              <a:t>Rieck, M. Q. and Wang, B., Locating Perspective 3-Point Problem Solutions in Spacial Regions, </a:t>
            </a:r>
            <a:r>
              <a:rPr lang="en-US" sz="1600" i="1"/>
              <a:t>J. Math. Imaging and Vision </a:t>
            </a:r>
            <a:r>
              <a:rPr lang="en-US" sz="1600"/>
              <a:t>(submitted) </a:t>
            </a:r>
          </a:p>
          <a:p>
            <a:r>
              <a:rPr lang="en-US" sz="1600"/>
              <a:t>Wang, B., Hu, H. and Zhang, C., New insights on multi-solution distribution of the P3P problem, arXiv:1901.11464v1 (2019) </a:t>
            </a:r>
          </a:p>
          <a:p>
            <a:r>
              <a:rPr lang="en-US" sz="1600"/>
              <a:t>Wang, B., Hu, H. and Zhang, C., Companion surface of danger cylinder and its role in solution variation of P3P problem, arXiv:1906.08598v1 (2019) </a:t>
            </a:r>
          </a:p>
        </p:txBody>
      </p:sp>
      <p:sp>
        <p:nvSpPr>
          <p:cNvPr id="2" name="TextBox 1">
            <a:extLst>
              <a:ext uri="{FF2B5EF4-FFF2-40B4-BE49-F238E27FC236}">
                <a16:creationId xmlns:a16="http://schemas.microsoft.com/office/drawing/2014/main" id="{1F3B6A22-618D-4547-8901-0CCAE253A580}"/>
              </a:ext>
            </a:extLst>
          </p:cNvPr>
          <p:cNvSpPr txBox="1"/>
          <p:nvPr/>
        </p:nvSpPr>
        <p:spPr>
          <a:xfrm>
            <a:off x="5076973" y="396350"/>
            <a:ext cx="1445652" cy="430887"/>
          </a:xfrm>
          <a:prstGeom prst="rect">
            <a:avLst/>
          </a:prstGeom>
          <a:noFill/>
        </p:spPr>
        <p:txBody>
          <a:bodyPr wrap="none" rtlCol="0">
            <a:spAutoFit/>
          </a:bodyPr>
          <a:lstStyle/>
          <a:p>
            <a:r>
              <a:rPr lang="en-US" sz="2200">
                <a:solidFill>
                  <a:schemeClr val="tx1">
                    <a:lumMod val="75000"/>
                    <a:lumOff val="25000"/>
                  </a:schemeClr>
                </a:solidFill>
              </a:rPr>
              <a:t>References</a:t>
            </a:r>
          </a:p>
        </p:txBody>
      </p:sp>
      <p:sp>
        <p:nvSpPr>
          <p:cNvPr id="3" name="TextBox 2">
            <a:extLst>
              <a:ext uri="{FF2B5EF4-FFF2-40B4-BE49-F238E27FC236}">
                <a16:creationId xmlns:a16="http://schemas.microsoft.com/office/drawing/2014/main" id="{0240DF36-C616-4E4F-B41C-1E2D03892364}"/>
              </a:ext>
            </a:extLst>
          </p:cNvPr>
          <p:cNvSpPr txBox="1"/>
          <p:nvPr/>
        </p:nvSpPr>
        <p:spPr>
          <a:xfrm>
            <a:off x="457202" y="5706534"/>
            <a:ext cx="11125199" cy="369332"/>
          </a:xfrm>
          <a:prstGeom prst="rect">
            <a:avLst/>
          </a:prstGeom>
          <a:noFill/>
        </p:spPr>
        <p:txBody>
          <a:bodyPr wrap="square" rtlCol="0">
            <a:spAutoFit/>
          </a:bodyPr>
          <a:lstStyle/>
          <a:p>
            <a:r>
              <a:rPr lang="en-US"/>
              <a:t>Slides available at  </a:t>
            </a:r>
            <a:r>
              <a:rPr lang="en-US">
                <a:latin typeface="Courier" pitchFamily="2" charset="0"/>
              </a:rPr>
              <a:t>mqrieck.com/P3P/BlowingUpControlPoints.pptx </a:t>
            </a:r>
            <a:r>
              <a:rPr lang="en-US"/>
              <a:t>,  …</a:t>
            </a:r>
            <a:r>
              <a:rPr lang="en-US">
                <a:latin typeface="Courier" pitchFamily="2" charset="0"/>
              </a:rPr>
              <a:t>_audio.pptx </a:t>
            </a:r>
            <a:r>
              <a:rPr lang="en-US"/>
              <a:t>and   …</a:t>
            </a:r>
            <a:r>
              <a:rPr lang="en-US">
                <a:latin typeface="Courier" pitchFamily="2" charset="0"/>
              </a:rPr>
              <a:t>.pdf</a:t>
            </a:r>
          </a:p>
        </p:txBody>
      </p:sp>
    </p:spTree>
    <p:extLst>
      <p:ext uri="{BB962C8B-B14F-4D97-AF65-F5344CB8AC3E}">
        <p14:creationId xmlns:p14="http://schemas.microsoft.com/office/powerpoint/2010/main" val="12430310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0079D70-CE08-CB42-8168-C1713C9CB2C4}"/>
              </a:ext>
            </a:extLst>
          </p:cNvPr>
          <p:cNvSpPr txBox="1"/>
          <p:nvPr/>
        </p:nvSpPr>
        <p:spPr>
          <a:xfrm>
            <a:off x="4311956" y="2384611"/>
            <a:ext cx="3020379" cy="677108"/>
          </a:xfrm>
          <a:prstGeom prst="rect">
            <a:avLst/>
          </a:prstGeom>
          <a:noFill/>
        </p:spPr>
        <p:txBody>
          <a:bodyPr wrap="none" rtlCol="0">
            <a:spAutoFit/>
          </a:bodyPr>
          <a:lstStyle/>
          <a:p>
            <a:r>
              <a:rPr lang="en-US" sz="3800">
                <a:solidFill>
                  <a:srgbClr val="00B050"/>
                </a:solidFill>
                <a:latin typeface="Lucida Calligraphy" panose="03010101010101010101" pitchFamily="66" charset="77"/>
              </a:rPr>
              <a:t>Thank You</a:t>
            </a:r>
          </a:p>
        </p:txBody>
      </p:sp>
      <p:sp>
        <p:nvSpPr>
          <p:cNvPr id="5" name="TextBox 4">
            <a:extLst>
              <a:ext uri="{FF2B5EF4-FFF2-40B4-BE49-F238E27FC236}">
                <a16:creationId xmlns:a16="http://schemas.microsoft.com/office/drawing/2014/main" id="{AD854A54-F839-E84E-96A7-F523F1FB1137}"/>
              </a:ext>
            </a:extLst>
          </p:cNvPr>
          <p:cNvSpPr txBox="1"/>
          <p:nvPr/>
        </p:nvSpPr>
        <p:spPr>
          <a:xfrm>
            <a:off x="4375572" y="3702422"/>
            <a:ext cx="2868093" cy="677108"/>
          </a:xfrm>
          <a:prstGeom prst="rect">
            <a:avLst/>
          </a:prstGeom>
          <a:noFill/>
        </p:spPr>
        <p:txBody>
          <a:bodyPr wrap="none" rtlCol="0">
            <a:spAutoFit/>
          </a:bodyPr>
          <a:lstStyle/>
          <a:p>
            <a:r>
              <a:rPr lang="en-US" sz="3800">
                <a:solidFill>
                  <a:srgbClr val="EB929B"/>
                </a:solidFill>
                <a:latin typeface="Lucida Calligraphy" panose="03010101010101010101" pitchFamily="66" charset="77"/>
              </a:rPr>
              <a:t>Questions?</a:t>
            </a:r>
          </a:p>
        </p:txBody>
      </p:sp>
    </p:spTree>
    <p:extLst>
      <p:ext uri="{BB962C8B-B14F-4D97-AF65-F5344CB8AC3E}">
        <p14:creationId xmlns:p14="http://schemas.microsoft.com/office/powerpoint/2010/main" val="3103467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A2E5E96-5597-8D48-8EA6-74023A5D078D}"/>
              </a:ext>
            </a:extLst>
          </p:cNvPr>
          <p:cNvSpPr txBox="1"/>
          <p:nvPr/>
        </p:nvSpPr>
        <p:spPr>
          <a:xfrm>
            <a:off x="371464" y="960226"/>
            <a:ext cx="11665259" cy="2872581"/>
          </a:xfrm>
          <a:prstGeom prst="rect">
            <a:avLst/>
          </a:prstGeom>
          <a:noFill/>
        </p:spPr>
        <p:txBody>
          <a:bodyPr wrap="square" rtlCol="0">
            <a:spAutoFit/>
          </a:bodyPr>
          <a:lstStyle/>
          <a:p>
            <a:r>
              <a:rPr lang="en-US" sz="2400"/>
              <a:t>Use a Cartesian coordinate system (respecting the physical angles), with coordinates x, y and z, is used so that the control points all lie on the unit circle in the xy-plane</a:t>
            </a:r>
          </a:p>
          <a:p>
            <a:pPr>
              <a:lnSpc>
                <a:spcPts val="2180"/>
              </a:lnSpc>
            </a:pPr>
            <a:endParaRPr lang="en-US" sz="2400"/>
          </a:p>
          <a:p>
            <a:r>
              <a:rPr lang="en-US" sz="2400"/>
              <a:t>Letting (x</a:t>
            </a:r>
            <a:r>
              <a:rPr lang="en-US" sz="2400" baseline="-25000"/>
              <a:t>1</a:t>
            </a:r>
            <a:r>
              <a:rPr lang="en-US" sz="2400"/>
              <a:t>, y</a:t>
            </a:r>
            <a:r>
              <a:rPr lang="en-US" sz="2400" baseline="-25000"/>
              <a:t>1</a:t>
            </a:r>
            <a:r>
              <a:rPr lang="en-US" sz="2400"/>
              <a:t>, 0), (x</a:t>
            </a:r>
            <a:r>
              <a:rPr lang="en-US" sz="2400" baseline="-25000"/>
              <a:t>2</a:t>
            </a:r>
            <a:r>
              <a:rPr lang="en-US" sz="2400"/>
              <a:t>, y</a:t>
            </a:r>
            <a:r>
              <a:rPr lang="en-US" sz="2400" baseline="-25000"/>
              <a:t>2</a:t>
            </a:r>
            <a:r>
              <a:rPr lang="en-US" sz="2400"/>
              <a:t>, 0) and (x</a:t>
            </a:r>
            <a:r>
              <a:rPr lang="en-US" sz="2400" baseline="-25000"/>
              <a:t>3</a:t>
            </a:r>
            <a:r>
              <a:rPr lang="en-US" sz="2400"/>
              <a:t>, y</a:t>
            </a:r>
            <a:r>
              <a:rPr lang="en-US" sz="2400" baseline="-25000"/>
              <a:t>3</a:t>
            </a:r>
            <a:r>
              <a:rPr lang="en-US" sz="2400"/>
              <a:t>, 0) be the Cartesian coordinates of A, B and C, respectively, it is further assumed that there are angles </a:t>
            </a:r>
            <a:r>
              <a:rPr lang="el-GR" sz="2400"/>
              <a:t>φ</a:t>
            </a:r>
            <a:r>
              <a:rPr lang="en-US" sz="2400" baseline="-25000"/>
              <a:t>1</a:t>
            </a:r>
            <a:r>
              <a:rPr lang="en-US" sz="2400"/>
              <a:t> , </a:t>
            </a:r>
            <a:r>
              <a:rPr lang="el-GR" sz="2400"/>
              <a:t>φ</a:t>
            </a:r>
            <a:r>
              <a:rPr lang="en-US" sz="2400" baseline="-25000"/>
              <a:t>2</a:t>
            </a:r>
            <a:r>
              <a:rPr lang="en-US" sz="2400"/>
              <a:t> and </a:t>
            </a:r>
            <a:r>
              <a:rPr lang="el-GR" sz="2400"/>
              <a:t>φ</a:t>
            </a:r>
            <a:r>
              <a:rPr lang="en-US" sz="2400" baseline="-25000"/>
              <a:t>3</a:t>
            </a:r>
            <a:r>
              <a:rPr lang="en-US" sz="2400"/>
              <a:t> for which x</a:t>
            </a:r>
            <a:r>
              <a:rPr lang="el-GR" sz="2400" baseline="-25000"/>
              <a:t>α</a:t>
            </a:r>
            <a:r>
              <a:rPr lang="en-US" sz="2400"/>
              <a:t> = cos </a:t>
            </a:r>
            <a:r>
              <a:rPr lang="el-GR" sz="2400"/>
              <a:t>φ</a:t>
            </a:r>
            <a:r>
              <a:rPr lang="el-GR" sz="2400" baseline="-25000"/>
              <a:t>α</a:t>
            </a:r>
            <a:r>
              <a:rPr lang="en-US" sz="2400"/>
              <a:t> and y</a:t>
            </a:r>
            <a:r>
              <a:rPr lang="el-GR" sz="2400" baseline="-25000"/>
              <a:t>α </a:t>
            </a:r>
            <a:r>
              <a:rPr lang="en-US" sz="2400"/>
              <a:t>= sin </a:t>
            </a:r>
            <a:r>
              <a:rPr lang="el-GR" sz="2400"/>
              <a:t>φ</a:t>
            </a:r>
            <a:r>
              <a:rPr lang="el-GR" sz="2400" baseline="-25000"/>
              <a:t>α</a:t>
            </a:r>
            <a:r>
              <a:rPr lang="en-US" sz="2400"/>
              <a:t> , for </a:t>
            </a:r>
            <a:r>
              <a:rPr lang="el-GR" sz="2400"/>
              <a:t>α</a:t>
            </a:r>
            <a:r>
              <a:rPr lang="en-US" sz="2400"/>
              <a:t> = 1, 2, 3, and such that </a:t>
            </a:r>
            <a:r>
              <a:rPr lang="el-GR" sz="2400"/>
              <a:t>φ</a:t>
            </a:r>
            <a:r>
              <a:rPr lang="en-US" sz="2400" baseline="-25000"/>
              <a:t>1</a:t>
            </a:r>
            <a:r>
              <a:rPr lang="en-US" sz="2400"/>
              <a:t> + </a:t>
            </a:r>
            <a:r>
              <a:rPr lang="el-GR" sz="2400"/>
              <a:t>φ</a:t>
            </a:r>
            <a:r>
              <a:rPr lang="en-US" sz="2400" baseline="-25000"/>
              <a:t>2</a:t>
            </a:r>
            <a:r>
              <a:rPr lang="en-US" sz="2400"/>
              <a:t> + </a:t>
            </a:r>
            <a:r>
              <a:rPr lang="el-GR" sz="2400"/>
              <a:t>φ</a:t>
            </a:r>
            <a:r>
              <a:rPr lang="en-US" sz="2400" baseline="-25000"/>
              <a:t>3</a:t>
            </a:r>
            <a:r>
              <a:rPr lang="en-US" sz="2400"/>
              <a:t> = 0</a:t>
            </a:r>
          </a:p>
          <a:p>
            <a:pPr>
              <a:lnSpc>
                <a:spcPts val="2180"/>
              </a:lnSpc>
            </a:pPr>
            <a:endParaRPr lang="en-US" sz="2400"/>
          </a:p>
          <a:p>
            <a:r>
              <a:rPr lang="en-US" sz="2400"/>
              <a:t>Any reasonable coordinate system can be easily converted to a coordinate system of this sort</a:t>
            </a:r>
          </a:p>
        </p:txBody>
      </p:sp>
      <p:sp>
        <p:nvSpPr>
          <p:cNvPr id="4" name="TextBox 3">
            <a:extLst>
              <a:ext uri="{FF2B5EF4-FFF2-40B4-BE49-F238E27FC236}">
                <a16:creationId xmlns:a16="http://schemas.microsoft.com/office/drawing/2014/main" id="{9928F1DB-30DD-BC43-9950-6B085B7140C7}"/>
              </a:ext>
            </a:extLst>
          </p:cNvPr>
          <p:cNvSpPr txBox="1"/>
          <p:nvPr/>
        </p:nvSpPr>
        <p:spPr>
          <a:xfrm>
            <a:off x="3518167" y="374887"/>
            <a:ext cx="5316264" cy="523220"/>
          </a:xfrm>
          <a:prstGeom prst="rect">
            <a:avLst/>
          </a:prstGeom>
          <a:noFill/>
        </p:spPr>
        <p:txBody>
          <a:bodyPr wrap="none" rtlCol="0">
            <a:spAutoFit/>
          </a:bodyPr>
          <a:lstStyle/>
          <a:p>
            <a:r>
              <a:rPr lang="en-US" sz="2800">
                <a:solidFill>
                  <a:schemeClr val="bg1">
                    <a:lumMod val="85000"/>
                  </a:schemeClr>
                </a:solidFill>
              </a:rPr>
              <a:t>Strongly and Weakly Related Points</a:t>
            </a:r>
          </a:p>
        </p:txBody>
      </p:sp>
    </p:spTree>
    <p:extLst>
      <p:ext uri="{BB962C8B-B14F-4D97-AF65-F5344CB8AC3E}">
        <p14:creationId xmlns:p14="http://schemas.microsoft.com/office/powerpoint/2010/main" val="3693276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p:tgtEl>
                                          <p:spTgt spid="8">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8">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p:tgtEl>
                                          <p:spTgt spid="8">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8">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 calcmode="lin" valueType="num">
                                      <p:cBhvr additive="base">
                                        <p:cTn id="19" dur="500"/>
                                        <p:tgtEl>
                                          <p:spTgt spid="8">
                                            <p:txEl>
                                              <p:pRg st="4" end="4"/>
                                            </p:txEl>
                                          </p:spTgt>
                                        </p:tgtEl>
                                        <p:attrNameLst>
                                          <p:attrName>ppt_y</p:attrName>
                                        </p:attrNameLst>
                                      </p:cBhvr>
                                      <p:tavLst>
                                        <p:tav tm="0">
                                          <p:val>
                                            <p:strVal val="#ppt_y+#ppt_h*1.125000"/>
                                          </p:val>
                                        </p:tav>
                                        <p:tav tm="100000">
                                          <p:val>
                                            <p:strVal val="#ppt_y"/>
                                          </p:val>
                                        </p:tav>
                                      </p:tavLst>
                                    </p:anim>
                                    <p:animEffect transition="in" filter="wipe(up)">
                                      <p:cBhvr>
                                        <p:cTn id="2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A2E5E96-5597-8D48-8EA6-74023A5D078D}"/>
              </a:ext>
            </a:extLst>
          </p:cNvPr>
          <p:cNvSpPr txBox="1"/>
          <p:nvPr/>
        </p:nvSpPr>
        <p:spPr>
          <a:xfrm>
            <a:off x="1198052" y="934147"/>
            <a:ext cx="9942173" cy="3416320"/>
          </a:xfrm>
          <a:prstGeom prst="rect">
            <a:avLst/>
          </a:prstGeom>
          <a:noFill/>
        </p:spPr>
        <p:txBody>
          <a:bodyPr wrap="square" rtlCol="0">
            <a:spAutoFit/>
          </a:bodyPr>
          <a:lstStyle/>
          <a:p>
            <a:r>
              <a:rPr lang="en-US" sz="2400"/>
              <a:t>Two non-control points in xyz-space will be called </a:t>
            </a:r>
            <a:r>
              <a:rPr lang="en-US" sz="2400" i="1">
                <a:solidFill>
                  <a:schemeClr val="accent2"/>
                </a:solidFill>
              </a:rPr>
              <a:t>strongly related </a:t>
            </a:r>
            <a:r>
              <a:rPr lang="en-US" sz="2400"/>
              <a:t>if their Cartesian coordinates yield the same values for the c</a:t>
            </a:r>
            <a:r>
              <a:rPr lang="en-US" sz="2400" baseline="-25000"/>
              <a:t>1 </a:t>
            </a:r>
            <a:r>
              <a:rPr lang="en-US" sz="2400"/>
              <a:t>, c</a:t>
            </a:r>
            <a:r>
              <a:rPr lang="en-US" sz="2400" baseline="-25000"/>
              <a:t>2</a:t>
            </a:r>
            <a:r>
              <a:rPr lang="en-US" sz="2400"/>
              <a:t> and c</a:t>
            </a:r>
            <a:r>
              <a:rPr lang="en-US" sz="2400" baseline="-25000"/>
              <a:t>3</a:t>
            </a:r>
            <a:r>
              <a:rPr lang="en-US" sz="2400"/>
              <a:t> </a:t>
            </a:r>
          </a:p>
          <a:p>
            <a:endParaRPr lang="en-US" sz="2400"/>
          </a:p>
          <a:p>
            <a:r>
              <a:rPr lang="en-US" sz="2400"/>
              <a:t>Two non-control points in xyz-space will be called </a:t>
            </a:r>
            <a:r>
              <a:rPr lang="en-US" sz="2400" i="1">
                <a:solidFill>
                  <a:schemeClr val="accent2"/>
                </a:solidFill>
              </a:rPr>
              <a:t>weakly related </a:t>
            </a:r>
            <a:r>
              <a:rPr lang="en-US" sz="2400"/>
              <a:t>if their Cartesian coordinates yield the same values for the quantities c</a:t>
            </a:r>
            <a:r>
              <a:rPr lang="en-US" sz="2400" baseline="-25000"/>
              <a:t>1</a:t>
            </a:r>
            <a:r>
              <a:rPr lang="en-US" sz="2400" baseline="30000"/>
              <a:t>2</a:t>
            </a:r>
            <a:r>
              <a:rPr lang="en-US" sz="2400" baseline="-25000"/>
              <a:t> </a:t>
            </a:r>
            <a:r>
              <a:rPr lang="en-US" sz="2400"/>
              <a:t>, c</a:t>
            </a:r>
            <a:r>
              <a:rPr lang="en-US" sz="2400" baseline="-25000"/>
              <a:t>2</a:t>
            </a:r>
            <a:r>
              <a:rPr lang="en-US" sz="2400" baseline="30000"/>
              <a:t>2</a:t>
            </a:r>
            <a:r>
              <a:rPr lang="en-US" sz="2400"/>
              <a:t>, c</a:t>
            </a:r>
            <a:r>
              <a:rPr lang="en-US" sz="2400" baseline="-25000"/>
              <a:t>3</a:t>
            </a:r>
            <a:r>
              <a:rPr lang="en-US" sz="2400" baseline="30000"/>
              <a:t>2 </a:t>
            </a:r>
            <a:r>
              <a:rPr lang="en-US" sz="2400"/>
              <a:t> and c</a:t>
            </a:r>
            <a:r>
              <a:rPr lang="en-US" sz="2400" baseline="-25000"/>
              <a:t>1 </a:t>
            </a:r>
            <a:r>
              <a:rPr lang="en-US" sz="2400"/>
              <a:t>c</a:t>
            </a:r>
            <a:r>
              <a:rPr lang="en-US" sz="2400" baseline="-25000"/>
              <a:t>2</a:t>
            </a:r>
            <a:r>
              <a:rPr lang="en-US" sz="2400"/>
              <a:t> c</a:t>
            </a:r>
            <a:r>
              <a:rPr lang="en-US" sz="2400" baseline="-25000"/>
              <a:t>3</a:t>
            </a:r>
            <a:r>
              <a:rPr lang="en-US" sz="2400"/>
              <a:t> ;  in other words, they have the same values for |c</a:t>
            </a:r>
            <a:r>
              <a:rPr lang="en-US" sz="2400" baseline="-25000"/>
              <a:t>1</a:t>
            </a:r>
            <a:r>
              <a:rPr lang="en-US" sz="2400"/>
              <a:t>|, |c</a:t>
            </a:r>
            <a:r>
              <a:rPr lang="en-US" sz="2400" baseline="-25000"/>
              <a:t>2</a:t>
            </a:r>
            <a:r>
              <a:rPr lang="en-US" sz="2400"/>
              <a:t>| and |c</a:t>
            </a:r>
            <a:r>
              <a:rPr lang="en-US" sz="2400" baseline="-25000"/>
              <a:t>3</a:t>
            </a:r>
            <a:r>
              <a:rPr lang="en-US" sz="2400"/>
              <a:t>|, and disagree in an even number (0 or 2) of the signs of the cosines </a:t>
            </a:r>
          </a:p>
          <a:p>
            <a:endParaRPr lang="en-US" sz="2400"/>
          </a:p>
          <a:p>
            <a:r>
              <a:rPr lang="en-US" sz="2400"/>
              <a:t>       </a:t>
            </a:r>
            <a:r>
              <a:rPr lang="en-US" sz="2400" i="1"/>
              <a:t>Important:</a:t>
            </a:r>
            <a:r>
              <a:rPr lang="en-US" sz="2400"/>
              <a:t>  strongly related implies weakly related </a:t>
            </a:r>
          </a:p>
        </p:txBody>
      </p:sp>
      <p:sp>
        <p:nvSpPr>
          <p:cNvPr id="4" name="TextBox 3">
            <a:extLst>
              <a:ext uri="{FF2B5EF4-FFF2-40B4-BE49-F238E27FC236}">
                <a16:creationId xmlns:a16="http://schemas.microsoft.com/office/drawing/2014/main" id="{688047EC-F5FC-0A47-9000-7A98393DD892}"/>
              </a:ext>
            </a:extLst>
          </p:cNvPr>
          <p:cNvSpPr txBox="1"/>
          <p:nvPr/>
        </p:nvSpPr>
        <p:spPr>
          <a:xfrm>
            <a:off x="3518167" y="374887"/>
            <a:ext cx="5316264" cy="523220"/>
          </a:xfrm>
          <a:prstGeom prst="rect">
            <a:avLst/>
          </a:prstGeom>
          <a:noFill/>
        </p:spPr>
        <p:txBody>
          <a:bodyPr wrap="none" rtlCol="0">
            <a:spAutoFit/>
          </a:bodyPr>
          <a:lstStyle/>
          <a:p>
            <a:r>
              <a:rPr lang="en-US" sz="2800">
                <a:solidFill>
                  <a:schemeClr val="bg1">
                    <a:lumMod val="85000"/>
                  </a:schemeClr>
                </a:solidFill>
              </a:rPr>
              <a:t>Strongly and Weakly Related Points</a:t>
            </a:r>
          </a:p>
        </p:txBody>
      </p:sp>
    </p:spTree>
    <p:extLst>
      <p:ext uri="{BB962C8B-B14F-4D97-AF65-F5344CB8AC3E}">
        <p14:creationId xmlns:p14="http://schemas.microsoft.com/office/powerpoint/2010/main" val="2732229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p:tgtEl>
                                          <p:spTgt spid="8">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8">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p:tgtEl>
                                          <p:spTgt spid="8">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8">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 calcmode="lin" valueType="num">
                                      <p:cBhvr additive="base">
                                        <p:cTn id="19" dur="500"/>
                                        <p:tgtEl>
                                          <p:spTgt spid="8">
                                            <p:txEl>
                                              <p:pRg st="4" end="4"/>
                                            </p:txEl>
                                          </p:spTgt>
                                        </p:tgtEl>
                                        <p:attrNameLst>
                                          <p:attrName>ppt_y</p:attrName>
                                        </p:attrNameLst>
                                      </p:cBhvr>
                                      <p:tavLst>
                                        <p:tav tm="0">
                                          <p:val>
                                            <p:strVal val="#ppt_y+#ppt_h*1.125000"/>
                                          </p:val>
                                        </p:tav>
                                        <p:tav tm="100000">
                                          <p:val>
                                            <p:strVal val="#ppt_y"/>
                                          </p:val>
                                        </p:tav>
                                      </p:tavLst>
                                    </p:anim>
                                    <p:animEffect transition="in" filter="wipe(up)">
                                      <p:cBhvr>
                                        <p:cTn id="2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7F52404-80CD-2A4C-BC04-B7F77E24C038}"/>
              </a:ext>
            </a:extLst>
          </p:cNvPr>
          <p:cNvSpPr txBox="1"/>
          <p:nvPr/>
        </p:nvSpPr>
        <p:spPr>
          <a:xfrm>
            <a:off x="721361" y="963679"/>
            <a:ext cx="11257279" cy="2936701"/>
          </a:xfrm>
          <a:prstGeom prst="rect">
            <a:avLst/>
          </a:prstGeom>
          <a:noFill/>
        </p:spPr>
        <p:txBody>
          <a:bodyPr wrap="square" rtlCol="0">
            <a:spAutoFit/>
          </a:bodyPr>
          <a:lstStyle/>
          <a:p>
            <a:r>
              <a:rPr lang="en-US" sz="2400"/>
              <a:t>Consider two non-control points P and Q</a:t>
            </a:r>
          </a:p>
          <a:p>
            <a:pPr>
              <a:lnSpc>
                <a:spcPts val="2080"/>
              </a:lnSpc>
            </a:pPr>
            <a:endParaRPr lang="en-US" sz="2400"/>
          </a:p>
          <a:p>
            <a:pPr>
              <a:lnSpc>
                <a:spcPts val="680"/>
              </a:lnSpc>
            </a:pPr>
            <a:endParaRPr lang="en-US" sz="2400"/>
          </a:p>
          <a:p>
            <a:r>
              <a:rPr lang="en-US" sz="2400"/>
              <a:t>P and Q are strongly related if and only if the configuration of three rays from P to a control points can be rigidly moved</a:t>
            </a:r>
            <a:r>
              <a:rPr lang="en-US" sz="2400" baseline="30000"/>
              <a:t>*</a:t>
            </a:r>
            <a:r>
              <a:rPr lang="en-US" sz="2400"/>
              <a:t> to the corresponding configuration of rays from Q </a:t>
            </a:r>
          </a:p>
          <a:p>
            <a:pPr>
              <a:lnSpc>
                <a:spcPts val="2080"/>
              </a:lnSpc>
            </a:pPr>
            <a:endParaRPr lang="en-US" sz="2400" dirty="0"/>
          </a:p>
          <a:p>
            <a:r>
              <a:rPr lang="en-US" sz="2400" dirty="0"/>
              <a:t>P and Q are weakly related if and only if the configuration of the three lines through P and a control points can be rigidly moved</a:t>
            </a:r>
            <a:r>
              <a:rPr lang="en-US" sz="2400" baseline="30000" dirty="0"/>
              <a:t>*</a:t>
            </a:r>
            <a:r>
              <a:rPr lang="en-US" sz="2400" dirty="0"/>
              <a:t> to the corresponding configuration of lines through Q </a:t>
            </a:r>
          </a:p>
        </p:txBody>
      </p:sp>
      <p:sp>
        <p:nvSpPr>
          <p:cNvPr id="6" name="TextBox 5">
            <a:extLst>
              <a:ext uri="{FF2B5EF4-FFF2-40B4-BE49-F238E27FC236}">
                <a16:creationId xmlns:a16="http://schemas.microsoft.com/office/drawing/2014/main" id="{D7D9A885-2BE9-EF4B-9C78-0D73F3676066}"/>
              </a:ext>
            </a:extLst>
          </p:cNvPr>
          <p:cNvSpPr txBox="1"/>
          <p:nvPr/>
        </p:nvSpPr>
        <p:spPr>
          <a:xfrm>
            <a:off x="3518167" y="374887"/>
            <a:ext cx="5316264" cy="523220"/>
          </a:xfrm>
          <a:prstGeom prst="rect">
            <a:avLst/>
          </a:prstGeom>
          <a:noFill/>
        </p:spPr>
        <p:txBody>
          <a:bodyPr wrap="none" rtlCol="0">
            <a:spAutoFit/>
          </a:bodyPr>
          <a:lstStyle/>
          <a:p>
            <a:r>
              <a:rPr lang="en-US" sz="2800">
                <a:solidFill>
                  <a:schemeClr val="bg1">
                    <a:lumMod val="85000"/>
                  </a:schemeClr>
                </a:solidFill>
              </a:rPr>
              <a:t>Strongly and Weakly Related Points</a:t>
            </a:r>
          </a:p>
        </p:txBody>
      </p:sp>
      <p:sp>
        <p:nvSpPr>
          <p:cNvPr id="2" name="TextBox 1">
            <a:extLst>
              <a:ext uri="{FF2B5EF4-FFF2-40B4-BE49-F238E27FC236}">
                <a16:creationId xmlns:a16="http://schemas.microsoft.com/office/drawing/2014/main" id="{6442AABF-456A-C545-B041-A42EEA0620F4}"/>
              </a:ext>
            </a:extLst>
          </p:cNvPr>
          <p:cNvSpPr txBox="1"/>
          <p:nvPr/>
        </p:nvSpPr>
        <p:spPr>
          <a:xfrm>
            <a:off x="3563590" y="5242560"/>
            <a:ext cx="4578176" cy="646331"/>
          </a:xfrm>
          <a:prstGeom prst="rect">
            <a:avLst/>
          </a:prstGeom>
          <a:noFill/>
        </p:spPr>
        <p:txBody>
          <a:bodyPr wrap="none" rtlCol="0">
            <a:spAutoFit/>
          </a:bodyPr>
          <a:lstStyle/>
          <a:p>
            <a:r>
              <a:rPr lang="en-US"/>
              <a:t>*  Translated and/or rotated, but I should also </a:t>
            </a:r>
          </a:p>
          <a:p>
            <a:r>
              <a:rPr lang="en-US"/>
              <a:t>    allow for a possible reflection here  </a:t>
            </a:r>
          </a:p>
        </p:txBody>
      </p:sp>
    </p:spTree>
    <p:extLst>
      <p:ext uri="{BB962C8B-B14F-4D97-AF65-F5344CB8AC3E}">
        <p14:creationId xmlns:p14="http://schemas.microsoft.com/office/powerpoint/2010/main" val="13202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4">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p:tgtEl>
                                          <p:spTgt spid="4">
                                            <p:txEl>
                                              <p:pRg st="3" end="3"/>
                                            </p:txEl>
                                          </p:spTgt>
                                        </p:tgtEl>
                                        <p:attrNameLst>
                                          <p:attrName>ppt_y</p:attrName>
                                        </p:attrNameLst>
                                      </p:cBhvr>
                                      <p:tavLst>
                                        <p:tav tm="0">
                                          <p:val>
                                            <p:strVal val="#ppt_y+#ppt_h*1.125000"/>
                                          </p:val>
                                        </p:tav>
                                        <p:tav tm="100000">
                                          <p:val>
                                            <p:strVal val="#ppt_y"/>
                                          </p:val>
                                        </p:tav>
                                      </p:tavLst>
                                    </p:anim>
                                    <p:animEffect transition="in" filter="wipe(up)">
                                      <p:cBhvr>
                                        <p:cTn id="14" dur="500"/>
                                        <p:tgtEl>
                                          <p:spTgt spid="4">
                                            <p:txEl>
                                              <p:pRg st="3" end="3"/>
                                            </p:txEl>
                                          </p:spTgt>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 calcmode="lin" valueType="num">
                                      <p:cBhvr additive="base">
                                        <p:cTn id="22" dur="500"/>
                                        <p:tgtEl>
                                          <p:spTgt spid="4">
                                            <p:txEl>
                                              <p:pRg st="5" end="5"/>
                                            </p:txEl>
                                          </p:spTgt>
                                        </p:tgtEl>
                                        <p:attrNameLst>
                                          <p:attrName>ppt_y</p:attrName>
                                        </p:attrNameLst>
                                      </p:cBhvr>
                                      <p:tavLst>
                                        <p:tav tm="0">
                                          <p:val>
                                            <p:strVal val="#ppt_y+#ppt_h*1.125000"/>
                                          </p:val>
                                        </p:tav>
                                        <p:tav tm="100000">
                                          <p:val>
                                            <p:strVal val="#ppt_y"/>
                                          </p:val>
                                        </p:tav>
                                      </p:tavLst>
                                    </p:anim>
                                    <p:animEffect transition="in" filter="wipe(up)">
                                      <p:cBhvr>
                                        <p:cTn id="23"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A2E5E96-5597-8D48-8EA6-74023A5D078D}"/>
              </a:ext>
            </a:extLst>
          </p:cNvPr>
          <p:cNvSpPr txBox="1"/>
          <p:nvPr/>
        </p:nvSpPr>
        <p:spPr>
          <a:xfrm>
            <a:off x="1186274" y="1008333"/>
            <a:ext cx="10609485" cy="2885405"/>
          </a:xfrm>
          <a:prstGeom prst="rect">
            <a:avLst/>
          </a:prstGeom>
          <a:noFill/>
        </p:spPr>
        <p:txBody>
          <a:bodyPr wrap="square" rtlCol="0">
            <a:spAutoFit/>
          </a:bodyPr>
          <a:lstStyle/>
          <a:p>
            <a:r>
              <a:rPr lang="en-US" sz="2400"/>
              <a:t>For given values of c</a:t>
            </a:r>
            <a:r>
              <a:rPr lang="en-US" sz="2400" baseline="-25000"/>
              <a:t>1</a:t>
            </a:r>
            <a:r>
              <a:rPr lang="en-US" sz="2400"/>
              <a:t>, c</a:t>
            </a:r>
            <a:r>
              <a:rPr lang="en-US" sz="2400" baseline="-25000"/>
              <a:t>2</a:t>
            </a:r>
            <a:r>
              <a:rPr lang="en-US" sz="2400"/>
              <a:t> and c</a:t>
            </a:r>
            <a:r>
              <a:rPr lang="en-US" sz="2400" baseline="-25000"/>
              <a:t>3</a:t>
            </a:r>
            <a:r>
              <a:rPr lang="en-US" sz="2400"/>
              <a:t>, there can be up to </a:t>
            </a:r>
            <a:r>
              <a:rPr lang="en-US" sz="2400" i="1"/>
              <a:t>eight</a:t>
            </a:r>
            <a:r>
              <a:rPr lang="en-US" sz="2400"/>
              <a:t> points in real xyz-space with these cosine values (they are strongly related; they have the same view angles)  </a:t>
            </a:r>
          </a:p>
          <a:p>
            <a:pPr>
              <a:lnSpc>
                <a:spcPts val="2280"/>
              </a:lnSpc>
            </a:pPr>
            <a:endParaRPr lang="en-US" sz="2400"/>
          </a:p>
          <a:p>
            <a:r>
              <a:rPr lang="en-US" sz="2400"/>
              <a:t>However, two points that are mirror images of each other, across the xy-plane, are strongly related, so in a sense, “eight” is double counting </a:t>
            </a:r>
          </a:p>
          <a:p>
            <a:pPr>
              <a:lnSpc>
                <a:spcPts val="2180"/>
              </a:lnSpc>
            </a:pPr>
            <a:endParaRPr lang="en-US" sz="2400"/>
          </a:p>
          <a:p>
            <a:r>
              <a:rPr lang="en-US" sz="2400"/>
              <a:t>Often, it is desirable to focus only on the points in the upper half-space (z &gt; 0), and ignore their reflections in the lower half-space (z &lt; 0) </a:t>
            </a:r>
          </a:p>
        </p:txBody>
      </p:sp>
      <p:sp>
        <p:nvSpPr>
          <p:cNvPr id="4" name="TextBox 3">
            <a:extLst>
              <a:ext uri="{FF2B5EF4-FFF2-40B4-BE49-F238E27FC236}">
                <a16:creationId xmlns:a16="http://schemas.microsoft.com/office/drawing/2014/main" id="{8E4C52E2-E1C0-584F-9E8E-67B6AD343DC2}"/>
              </a:ext>
            </a:extLst>
          </p:cNvPr>
          <p:cNvSpPr txBox="1"/>
          <p:nvPr/>
        </p:nvSpPr>
        <p:spPr>
          <a:xfrm>
            <a:off x="3518167" y="374887"/>
            <a:ext cx="5316264" cy="523220"/>
          </a:xfrm>
          <a:prstGeom prst="rect">
            <a:avLst/>
          </a:prstGeom>
          <a:noFill/>
        </p:spPr>
        <p:txBody>
          <a:bodyPr wrap="none" rtlCol="0">
            <a:spAutoFit/>
          </a:bodyPr>
          <a:lstStyle/>
          <a:p>
            <a:r>
              <a:rPr lang="en-US" sz="2800">
                <a:solidFill>
                  <a:schemeClr val="bg1">
                    <a:lumMod val="85000"/>
                  </a:schemeClr>
                </a:solidFill>
              </a:rPr>
              <a:t>Strongly and Weakly Related Points</a:t>
            </a:r>
          </a:p>
        </p:txBody>
      </p:sp>
    </p:spTree>
    <p:extLst>
      <p:ext uri="{BB962C8B-B14F-4D97-AF65-F5344CB8AC3E}">
        <p14:creationId xmlns:p14="http://schemas.microsoft.com/office/powerpoint/2010/main" val="2932976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p:tgtEl>
                                          <p:spTgt spid="8">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8">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p:tgtEl>
                                          <p:spTgt spid="8">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8">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 calcmode="lin" valueType="num">
                                      <p:cBhvr additive="base">
                                        <p:cTn id="19" dur="500"/>
                                        <p:tgtEl>
                                          <p:spTgt spid="8">
                                            <p:txEl>
                                              <p:pRg st="4" end="4"/>
                                            </p:txEl>
                                          </p:spTgt>
                                        </p:tgtEl>
                                        <p:attrNameLst>
                                          <p:attrName>ppt_y</p:attrName>
                                        </p:attrNameLst>
                                      </p:cBhvr>
                                      <p:tavLst>
                                        <p:tav tm="0">
                                          <p:val>
                                            <p:strVal val="#ppt_y+#ppt_h*1.125000"/>
                                          </p:val>
                                        </p:tav>
                                        <p:tav tm="100000">
                                          <p:val>
                                            <p:strVal val="#ppt_y"/>
                                          </p:val>
                                        </p:tav>
                                      </p:tavLst>
                                    </p:anim>
                                    <p:animEffect transition="in" filter="wipe(up)">
                                      <p:cBhvr>
                                        <p:cTn id="2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18718</TotalTime>
  <Words>5299</Words>
  <Application>Microsoft Macintosh PowerPoint</Application>
  <PresentationFormat>Widescreen</PresentationFormat>
  <Paragraphs>440</Paragraphs>
  <Slides>57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57</vt:i4>
      </vt:variant>
    </vt:vector>
  </HeadingPairs>
  <TitlesOfParts>
    <vt:vector size="67" baseType="lpstr">
      <vt:lpstr>等线</vt:lpstr>
      <vt:lpstr>游ゴシック</vt:lpstr>
      <vt:lpstr>Arial</vt:lpstr>
      <vt:lpstr>Calibri</vt:lpstr>
      <vt:lpstr>Calibri Light</vt:lpstr>
      <vt:lpstr>Courier</vt:lpstr>
      <vt:lpstr>Helvetica Light</vt:lpstr>
      <vt:lpstr>Lucida Calligraphy</vt:lpstr>
      <vt:lpstr>Savoye LET Plain</vt:lpstr>
      <vt:lpstr>Office Theme</vt:lpstr>
      <vt:lpstr>Blowing up Control Points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3024</cp:revision>
  <cp:lastPrinted>2020-09-16T15:59:28Z</cp:lastPrinted>
  <dcterms:created xsi:type="dcterms:W3CDTF">2020-01-17T15:47:17Z</dcterms:created>
  <dcterms:modified xsi:type="dcterms:W3CDTF">2020-09-18T16:13:59Z</dcterms:modified>
</cp:coreProperties>
</file>