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30"/>
  </p:handoutMasterIdLst>
  <p:sldIdLst>
    <p:sldId id="257" r:id="rId2"/>
    <p:sldId id="520" r:id="rId3"/>
    <p:sldId id="357" r:id="rId4"/>
    <p:sldId id="259" r:id="rId5"/>
    <p:sldId id="473" r:id="rId6"/>
    <p:sldId id="296" r:id="rId7"/>
    <p:sldId id="415" r:id="rId8"/>
    <p:sldId id="416" r:id="rId9"/>
    <p:sldId id="484" r:id="rId10"/>
    <p:sldId id="417" r:id="rId11"/>
    <p:sldId id="418" r:id="rId12"/>
    <p:sldId id="419" r:id="rId13"/>
    <p:sldId id="420" r:id="rId14"/>
    <p:sldId id="421" r:id="rId15"/>
    <p:sldId id="264" r:id="rId16"/>
    <p:sldId id="422" r:id="rId17"/>
    <p:sldId id="440" r:id="rId18"/>
    <p:sldId id="414" r:id="rId19"/>
    <p:sldId id="433" r:id="rId20"/>
    <p:sldId id="298" r:id="rId21"/>
    <p:sldId id="474" r:id="rId22"/>
    <p:sldId id="434" r:id="rId23"/>
    <p:sldId id="435" r:id="rId24"/>
    <p:sldId id="438" r:id="rId25"/>
    <p:sldId id="437" r:id="rId26"/>
    <p:sldId id="441" r:id="rId27"/>
    <p:sldId id="423" r:id="rId28"/>
    <p:sldId id="358" r:id="rId29"/>
    <p:sldId id="467" r:id="rId30"/>
    <p:sldId id="472" r:id="rId31"/>
    <p:sldId id="468" r:id="rId32"/>
    <p:sldId id="529" r:id="rId33"/>
    <p:sldId id="524" r:id="rId34"/>
    <p:sldId id="530" r:id="rId35"/>
    <p:sldId id="531" r:id="rId36"/>
    <p:sldId id="461" r:id="rId37"/>
    <p:sldId id="480" r:id="rId38"/>
    <p:sldId id="465" r:id="rId39"/>
    <p:sldId id="466" r:id="rId40"/>
    <p:sldId id="301" r:id="rId41"/>
    <p:sldId id="463" r:id="rId42"/>
    <p:sldId id="442" r:id="rId43"/>
    <p:sldId id="476" r:id="rId44"/>
    <p:sldId id="294" r:id="rId45"/>
    <p:sldId id="261" r:id="rId46"/>
    <p:sldId id="303" r:id="rId47"/>
    <p:sldId id="304" r:id="rId48"/>
    <p:sldId id="305" r:id="rId49"/>
    <p:sldId id="262" r:id="rId50"/>
    <p:sldId id="266" r:id="rId51"/>
    <p:sldId id="267" r:id="rId52"/>
    <p:sldId id="268" r:id="rId53"/>
    <p:sldId id="408" r:id="rId54"/>
    <p:sldId id="356" r:id="rId55"/>
    <p:sldId id="447" r:id="rId56"/>
    <p:sldId id="518" r:id="rId57"/>
    <p:sldId id="519" r:id="rId58"/>
    <p:sldId id="469" r:id="rId59"/>
    <p:sldId id="470" r:id="rId60"/>
    <p:sldId id="471" r:id="rId61"/>
    <p:sldId id="488" r:id="rId62"/>
    <p:sldId id="354" r:id="rId63"/>
    <p:sldId id="352" r:id="rId64"/>
    <p:sldId id="348" r:id="rId65"/>
    <p:sldId id="521" r:id="rId66"/>
    <p:sldId id="523" r:id="rId67"/>
    <p:sldId id="522" r:id="rId68"/>
    <p:sldId id="487" r:id="rId69"/>
    <p:sldId id="309" r:id="rId70"/>
    <p:sldId id="451" r:id="rId71"/>
    <p:sldId id="452" r:id="rId72"/>
    <p:sldId id="310" r:id="rId73"/>
    <p:sldId id="409" r:id="rId74"/>
    <p:sldId id="410" r:id="rId75"/>
    <p:sldId id="499" r:id="rId76"/>
    <p:sldId id="500" r:id="rId77"/>
    <p:sldId id="501" r:id="rId78"/>
    <p:sldId id="502" r:id="rId79"/>
    <p:sldId id="411" r:id="rId80"/>
    <p:sldId id="413" r:id="rId81"/>
    <p:sldId id="453" r:id="rId82"/>
    <p:sldId id="454" r:id="rId83"/>
    <p:sldId id="269" r:id="rId84"/>
    <p:sldId id="455" r:id="rId85"/>
    <p:sldId id="483" r:id="rId86"/>
    <p:sldId id="503" r:id="rId87"/>
    <p:sldId id="481" r:id="rId88"/>
    <p:sldId id="464" r:id="rId89"/>
    <p:sldId id="482" r:id="rId90"/>
    <p:sldId id="489" r:id="rId91"/>
    <p:sldId id="491" r:id="rId92"/>
    <p:sldId id="494" r:id="rId93"/>
    <p:sldId id="493" r:id="rId94"/>
    <p:sldId id="495" r:id="rId95"/>
    <p:sldId id="497" r:id="rId96"/>
    <p:sldId id="498" r:id="rId97"/>
    <p:sldId id="496" r:id="rId98"/>
    <p:sldId id="492" r:id="rId99"/>
    <p:sldId id="327" r:id="rId100"/>
    <p:sldId id="450" r:id="rId101"/>
    <p:sldId id="271" r:id="rId102"/>
    <p:sldId id="514" r:id="rId103"/>
    <p:sldId id="511" r:id="rId104"/>
    <p:sldId id="270" r:id="rId105"/>
    <p:sldId id="328" r:id="rId106"/>
    <p:sldId id="512" r:id="rId107"/>
    <p:sldId id="295" r:id="rId108"/>
    <p:sldId id="373" r:id="rId109"/>
    <p:sldId id="272" r:id="rId110"/>
    <p:sldId id="273" r:id="rId111"/>
    <p:sldId id="456" r:id="rId112"/>
    <p:sldId id="338" r:id="rId113"/>
    <p:sldId id="339" r:id="rId114"/>
    <p:sldId id="517" r:id="rId115"/>
    <p:sldId id="277" r:id="rId116"/>
    <p:sldId id="516" r:id="rId117"/>
    <p:sldId id="458" r:id="rId118"/>
    <p:sldId id="276" r:id="rId119"/>
    <p:sldId id="510" r:id="rId120"/>
    <p:sldId id="485" r:id="rId121"/>
    <p:sldId id="504" r:id="rId122"/>
    <p:sldId id="506" r:id="rId123"/>
    <p:sldId id="508" r:id="rId124"/>
    <p:sldId id="509" r:id="rId125"/>
    <p:sldId id="515" r:id="rId126"/>
    <p:sldId id="513" r:id="rId127"/>
    <p:sldId id="347" r:id="rId128"/>
    <p:sldId id="283" r:id="rId12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68F3D9-F76A-F449-93E8-F3929D579389}">
          <p14:sldIdLst>
            <p14:sldId id="257"/>
            <p14:sldId id="520"/>
          </p14:sldIdLst>
        </p14:section>
        <p14:section name="An Introduction to the P3P Problem" id="{DC1B9601-5D9A-DA46-9EDF-FC23AE83ABDE}">
          <p14:sldIdLst>
            <p14:sldId id="357"/>
            <p14:sldId id="259"/>
            <p14:sldId id="473"/>
            <p14:sldId id="296"/>
            <p14:sldId id="415"/>
            <p14:sldId id="416"/>
            <p14:sldId id="484"/>
            <p14:sldId id="417"/>
            <p14:sldId id="418"/>
            <p14:sldId id="419"/>
            <p14:sldId id="420"/>
            <p14:sldId id="421"/>
            <p14:sldId id="264"/>
            <p14:sldId id="422"/>
            <p14:sldId id="440"/>
            <p14:sldId id="414"/>
          </p14:sldIdLst>
        </p14:section>
        <p14:section name="Toroids" id="{5488384A-FB1E-A842-879E-4A6D6B40DA0C}">
          <p14:sldIdLst>
            <p14:sldId id="433"/>
            <p14:sldId id="298"/>
            <p14:sldId id="474"/>
            <p14:sldId id="434"/>
            <p14:sldId id="435"/>
            <p14:sldId id="438"/>
            <p14:sldId id="437"/>
            <p14:sldId id="441"/>
            <p14:sldId id="423"/>
            <p14:sldId id="358"/>
            <p14:sldId id="467"/>
            <p14:sldId id="472"/>
            <p14:sldId id="468"/>
            <p14:sldId id="529"/>
            <p14:sldId id="524"/>
            <p14:sldId id="530"/>
            <p14:sldId id="531"/>
            <p14:sldId id="461"/>
            <p14:sldId id="480"/>
            <p14:sldId id="465"/>
            <p14:sldId id="466"/>
          </p14:sldIdLst>
        </p14:section>
        <p14:section name="The Limiting Case of the P3P Problem" id="{B42FA334-53AF-5741-AFF4-024EC0832049}">
          <p14:sldIdLst>
            <p14:sldId id="301"/>
            <p14:sldId id="463"/>
            <p14:sldId id="442"/>
            <p14:sldId id="476"/>
            <p14:sldId id="294"/>
          </p14:sldIdLst>
        </p14:section>
        <p14:section name="The Danger Cylinder and its Companion Surface" id="{865FB044-7571-DA48-97B0-088DB050DE8D}">
          <p14:sldIdLst>
            <p14:sldId id="261"/>
            <p14:sldId id="303"/>
            <p14:sldId id="304"/>
            <p14:sldId id="305"/>
            <p14:sldId id="262"/>
            <p14:sldId id="266"/>
            <p14:sldId id="267"/>
            <p14:sldId id="268"/>
            <p14:sldId id="408"/>
          </p14:sldIdLst>
        </p14:section>
        <p14:section name="Intersecting Surfaces" id="{09273ACF-0E65-0647-B703-4B45763D59FD}">
          <p14:sldIdLst>
            <p14:sldId id="356"/>
            <p14:sldId id="447"/>
            <p14:sldId id="518"/>
            <p14:sldId id="519"/>
            <p14:sldId id="469"/>
            <p14:sldId id="470"/>
            <p14:sldId id="471"/>
            <p14:sldId id="488"/>
            <p14:sldId id="354"/>
            <p14:sldId id="352"/>
            <p14:sldId id="348"/>
            <p14:sldId id="521"/>
            <p14:sldId id="523"/>
            <p14:sldId id="522"/>
            <p14:sldId id="487"/>
          </p14:sldIdLst>
        </p14:section>
        <p14:section name="Applying Basic Algebraic Geometry" id="{2FA9B189-5693-DD45-A4D6-52C4312D3A3F}">
          <p14:sldIdLst>
            <p14:sldId id="309"/>
            <p14:sldId id="451"/>
            <p14:sldId id="452"/>
            <p14:sldId id="310"/>
            <p14:sldId id="409"/>
            <p14:sldId id="410"/>
            <p14:sldId id="499"/>
            <p14:sldId id="500"/>
            <p14:sldId id="501"/>
            <p14:sldId id="502"/>
            <p14:sldId id="411"/>
            <p14:sldId id="413"/>
            <p14:sldId id="453"/>
            <p14:sldId id="454"/>
            <p14:sldId id="269"/>
            <p14:sldId id="455"/>
            <p14:sldId id="483"/>
            <p14:sldId id="503"/>
            <p14:sldId id="481"/>
            <p14:sldId id="464"/>
            <p14:sldId id="482"/>
            <p14:sldId id="489"/>
            <p14:sldId id="491"/>
            <p14:sldId id="494"/>
            <p14:sldId id="493"/>
            <p14:sldId id="495"/>
            <p14:sldId id="497"/>
            <p14:sldId id="498"/>
            <p14:sldId id="496"/>
            <p14:sldId id="492"/>
          </p14:sldIdLst>
        </p14:section>
        <p14:section name="A Family of Special Space Curves" id="{CF4EE955-CE71-D546-82BB-C26F8BFB6E09}">
          <p14:sldIdLst>
            <p14:sldId id="327"/>
            <p14:sldId id="450"/>
            <p14:sldId id="271"/>
            <p14:sldId id="514"/>
            <p14:sldId id="511"/>
            <p14:sldId id="270"/>
            <p14:sldId id="328"/>
            <p14:sldId id="512"/>
            <p14:sldId id="295"/>
            <p14:sldId id="373"/>
            <p14:sldId id="272"/>
            <p14:sldId id="273"/>
          </p14:sldIdLst>
        </p14:section>
        <p14:section name="A Curious Birational Transformation" id="{319875E8-36F9-854D-A481-59F23E8B66E9}">
          <p14:sldIdLst>
            <p14:sldId id="456"/>
            <p14:sldId id="338"/>
            <p14:sldId id="339"/>
            <p14:sldId id="517"/>
            <p14:sldId id="277"/>
            <p14:sldId id="516"/>
            <p14:sldId id="458"/>
            <p14:sldId id="276"/>
            <p14:sldId id="510"/>
            <p14:sldId id="485"/>
            <p14:sldId id="504"/>
            <p14:sldId id="506"/>
            <p14:sldId id="508"/>
            <p14:sldId id="509"/>
          </p14:sldIdLst>
        </p14:section>
        <p14:section name="Some Closing Questins" id="{3CA321BA-2B67-404E-ABCD-D2B61539270A}">
          <p14:sldIdLst>
            <p14:sldId id="515"/>
            <p14:sldId id="513"/>
          </p14:sldIdLst>
        </p14:section>
        <p14:section name="References" id="{AC0F212D-1366-7448-991B-639E7D636693}">
          <p14:sldIdLst>
            <p14:sldId id="347"/>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26" autoAdjust="0"/>
    <p:restoredTop sz="86385"/>
  </p:normalViewPr>
  <p:slideViewPr>
    <p:cSldViewPr snapToGrid="0" snapToObjects="1">
      <p:cViewPr varScale="1">
        <p:scale>
          <a:sx n="79" d="100"/>
          <a:sy n="79" d="100"/>
        </p:scale>
        <p:origin x="240" y="832"/>
      </p:cViewPr>
      <p:guideLst/>
    </p:cSldViewPr>
  </p:slideViewPr>
  <p:outlineViewPr>
    <p:cViewPr>
      <p:scale>
        <a:sx n="33" d="100"/>
        <a:sy n="33" d="100"/>
      </p:scale>
      <p:origin x="0" y="-162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2DFEB2-5AA8-564E-A39E-6FD0EBD1FD4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CEC7E8-97D1-264B-B1ED-5CBE824DECB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EEF061C-95A1-264F-9B02-04013A9DEC54}" type="datetimeFigureOut">
              <a:t>9/11/20</a:t>
            </a:fld>
            <a:endParaRPr lang="en-US"/>
          </a:p>
        </p:txBody>
      </p:sp>
      <p:sp>
        <p:nvSpPr>
          <p:cNvPr id="4" name="Footer Placeholder 3">
            <a:extLst>
              <a:ext uri="{FF2B5EF4-FFF2-40B4-BE49-F238E27FC236}">
                <a16:creationId xmlns:a16="http://schemas.microsoft.com/office/drawing/2014/main" id="{FCE77ED6-77A3-0F41-89B2-7A9E40E2FCF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8BD4E6-748D-BA4C-98DA-3557E08C088A}"/>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9F11B0D-5D83-204D-BEBE-3463EA992B5E}" type="slidenum">
              <a:t>‹#›</a:t>
            </a:fld>
            <a:endParaRPr lang="en-US"/>
          </a:p>
        </p:txBody>
      </p:sp>
    </p:spTree>
    <p:extLst>
      <p:ext uri="{BB962C8B-B14F-4D97-AF65-F5344CB8AC3E}">
        <p14:creationId xmlns:p14="http://schemas.microsoft.com/office/powerpoint/2010/main" val="97706797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94EE-5F4E-254A-A7ED-64925AA00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8DDC27-B414-5C4D-9D96-98B6FAEE68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B78EA-B9FF-1E48-BC20-36215BD5952E}"/>
              </a:ext>
            </a:extLst>
          </p:cNvPr>
          <p:cNvSpPr>
            <a:spLocks noGrp="1"/>
          </p:cNvSpPr>
          <p:nvPr>
            <p:ph type="dt" sz="half" idx="10"/>
          </p:nvPr>
        </p:nvSpPr>
        <p:spPr/>
        <p:txBody>
          <a:bodyPr/>
          <a:lstStyle/>
          <a:p>
            <a:fld id="{36AF45A2-648B-5447-BBDB-FE4C78945C72}" type="datetimeFigureOut">
              <a:t>9/11/20</a:t>
            </a:fld>
            <a:endParaRPr lang="en-US"/>
          </a:p>
        </p:txBody>
      </p:sp>
      <p:sp>
        <p:nvSpPr>
          <p:cNvPr id="5" name="Footer Placeholder 4">
            <a:extLst>
              <a:ext uri="{FF2B5EF4-FFF2-40B4-BE49-F238E27FC236}">
                <a16:creationId xmlns:a16="http://schemas.microsoft.com/office/drawing/2014/main" id="{E636D062-F1B3-314E-AA3A-2C973135C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96C08-BF1F-2847-A430-CBADAB5BE877}"/>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3411492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86FFC-4897-8B48-98FD-82351F898C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BB593B-F84C-AB4C-A99E-B51303E175B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7FBA8-4889-4548-805C-F0E4E68B282E}"/>
              </a:ext>
            </a:extLst>
          </p:cNvPr>
          <p:cNvSpPr>
            <a:spLocks noGrp="1"/>
          </p:cNvSpPr>
          <p:nvPr>
            <p:ph type="dt" sz="half" idx="10"/>
          </p:nvPr>
        </p:nvSpPr>
        <p:spPr/>
        <p:txBody>
          <a:bodyPr/>
          <a:lstStyle/>
          <a:p>
            <a:fld id="{36AF45A2-648B-5447-BBDB-FE4C78945C72}" type="datetimeFigureOut">
              <a:t>9/11/20</a:t>
            </a:fld>
            <a:endParaRPr lang="en-US"/>
          </a:p>
        </p:txBody>
      </p:sp>
      <p:sp>
        <p:nvSpPr>
          <p:cNvPr id="5" name="Footer Placeholder 4">
            <a:extLst>
              <a:ext uri="{FF2B5EF4-FFF2-40B4-BE49-F238E27FC236}">
                <a16:creationId xmlns:a16="http://schemas.microsoft.com/office/drawing/2014/main" id="{F478C55C-69E0-0645-9337-644EE7E62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5553B-4566-9845-BA2D-2AFA92B86EF5}"/>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159349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1232E1-38FE-D049-B87B-98FCF7B688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AE1411-F330-9D4A-84AD-1F921A4F5F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A22F1-E8C3-6247-A87C-5D48AC1C1BEF}"/>
              </a:ext>
            </a:extLst>
          </p:cNvPr>
          <p:cNvSpPr>
            <a:spLocks noGrp="1"/>
          </p:cNvSpPr>
          <p:nvPr>
            <p:ph type="dt" sz="half" idx="10"/>
          </p:nvPr>
        </p:nvSpPr>
        <p:spPr/>
        <p:txBody>
          <a:bodyPr/>
          <a:lstStyle/>
          <a:p>
            <a:fld id="{36AF45A2-648B-5447-BBDB-FE4C78945C72}" type="datetimeFigureOut">
              <a:t>9/11/20</a:t>
            </a:fld>
            <a:endParaRPr lang="en-US"/>
          </a:p>
        </p:txBody>
      </p:sp>
      <p:sp>
        <p:nvSpPr>
          <p:cNvPr id="5" name="Footer Placeholder 4">
            <a:extLst>
              <a:ext uri="{FF2B5EF4-FFF2-40B4-BE49-F238E27FC236}">
                <a16:creationId xmlns:a16="http://schemas.microsoft.com/office/drawing/2014/main" id="{47408A85-5B0D-D142-941E-73B094A2B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9ACF2-52C7-7743-8ECB-77620C349FED}"/>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391592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C96B-16F0-0A43-AC77-6EC4B0C33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989BF-0F87-5B41-9E2D-7320FC8062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DDEB7-0A48-6048-80EC-A9E8FE3511DB}"/>
              </a:ext>
            </a:extLst>
          </p:cNvPr>
          <p:cNvSpPr>
            <a:spLocks noGrp="1"/>
          </p:cNvSpPr>
          <p:nvPr>
            <p:ph type="dt" sz="half" idx="10"/>
          </p:nvPr>
        </p:nvSpPr>
        <p:spPr/>
        <p:txBody>
          <a:bodyPr/>
          <a:lstStyle/>
          <a:p>
            <a:fld id="{36AF45A2-648B-5447-BBDB-FE4C78945C72}" type="datetimeFigureOut">
              <a:t>9/11/20</a:t>
            </a:fld>
            <a:endParaRPr lang="en-US"/>
          </a:p>
        </p:txBody>
      </p:sp>
      <p:sp>
        <p:nvSpPr>
          <p:cNvPr id="5" name="Footer Placeholder 4">
            <a:extLst>
              <a:ext uri="{FF2B5EF4-FFF2-40B4-BE49-F238E27FC236}">
                <a16:creationId xmlns:a16="http://schemas.microsoft.com/office/drawing/2014/main" id="{7EC52898-08FA-F34B-BAE7-D354D6037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E6BBA-B1D5-9944-BF09-4ED1A4B4BC48}"/>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211727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7223-4D52-1E4D-B8E7-22776842E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257FC-2B09-224D-9EE6-46A8E7B9A5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5AB3AE-C4EF-394D-96D7-7562405DCAAE}"/>
              </a:ext>
            </a:extLst>
          </p:cNvPr>
          <p:cNvSpPr>
            <a:spLocks noGrp="1"/>
          </p:cNvSpPr>
          <p:nvPr>
            <p:ph type="dt" sz="half" idx="10"/>
          </p:nvPr>
        </p:nvSpPr>
        <p:spPr/>
        <p:txBody>
          <a:bodyPr/>
          <a:lstStyle/>
          <a:p>
            <a:fld id="{36AF45A2-648B-5447-BBDB-FE4C78945C72}" type="datetimeFigureOut">
              <a:t>9/11/20</a:t>
            </a:fld>
            <a:endParaRPr lang="en-US"/>
          </a:p>
        </p:txBody>
      </p:sp>
      <p:sp>
        <p:nvSpPr>
          <p:cNvPr id="5" name="Footer Placeholder 4">
            <a:extLst>
              <a:ext uri="{FF2B5EF4-FFF2-40B4-BE49-F238E27FC236}">
                <a16:creationId xmlns:a16="http://schemas.microsoft.com/office/drawing/2014/main" id="{52BD7C8F-B90E-0F41-9EF5-4C1EADF68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A431C-4F3E-6940-9DCB-188C41F2EB72}"/>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31507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E1F6-1AA4-9146-997F-14B44B755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A949B-6629-E544-9D55-4D5C695062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EB8D94-42AB-764B-83CB-5A362537ED2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E9D7A9-CF04-4242-8803-F891AA6BD0A3}"/>
              </a:ext>
            </a:extLst>
          </p:cNvPr>
          <p:cNvSpPr>
            <a:spLocks noGrp="1"/>
          </p:cNvSpPr>
          <p:nvPr>
            <p:ph type="dt" sz="half" idx="10"/>
          </p:nvPr>
        </p:nvSpPr>
        <p:spPr/>
        <p:txBody>
          <a:bodyPr/>
          <a:lstStyle/>
          <a:p>
            <a:fld id="{36AF45A2-648B-5447-BBDB-FE4C78945C72}" type="datetimeFigureOut">
              <a:t>9/11/20</a:t>
            </a:fld>
            <a:endParaRPr lang="en-US"/>
          </a:p>
        </p:txBody>
      </p:sp>
      <p:sp>
        <p:nvSpPr>
          <p:cNvPr id="6" name="Footer Placeholder 5">
            <a:extLst>
              <a:ext uri="{FF2B5EF4-FFF2-40B4-BE49-F238E27FC236}">
                <a16:creationId xmlns:a16="http://schemas.microsoft.com/office/drawing/2014/main" id="{6B898FF9-9702-F043-9834-AFB2E7B96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FD1DF-E6E3-2F43-AAD6-77460757E248}"/>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166697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D359-D1F6-B040-8940-A7757E5D77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B3C3F2-E12E-0A49-A9B5-51F29D0D2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202A23-8E9E-9B43-BF8A-57A8971CBA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50DCD7-3F9A-4C42-81F9-AFC9468DE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2CD588-67C3-6243-8069-EEB3DA4C9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F74056-1ACF-6241-BD3F-E4296DE8BD88}"/>
              </a:ext>
            </a:extLst>
          </p:cNvPr>
          <p:cNvSpPr>
            <a:spLocks noGrp="1"/>
          </p:cNvSpPr>
          <p:nvPr>
            <p:ph type="dt" sz="half" idx="10"/>
          </p:nvPr>
        </p:nvSpPr>
        <p:spPr/>
        <p:txBody>
          <a:bodyPr/>
          <a:lstStyle/>
          <a:p>
            <a:fld id="{36AF45A2-648B-5447-BBDB-FE4C78945C72}" type="datetimeFigureOut">
              <a:t>9/11/20</a:t>
            </a:fld>
            <a:endParaRPr lang="en-US"/>
          </a:p>
        </p:txBody>
      </p:sp>
      <p:sp>
        <p:nvSpPr>
          <p:cNvPr id="8" name="Footer Placeholder 7">
            <a:extLst>
              <a:ext uri="{FF2B5EF4-FFF2-40B4-BE49-F238E27FC236}">
                <a16:creationId xmlns:a16="http://schemas.microsoft.com/office/drawing/2014/main" id="{A81BA933-7C51-7C4B-82AB-BC1444905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C7C13-03D0-CA49-9AF7-57BFBF6CBBFC}"/>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4081080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9B0D1-9932-DF4E-91F2-C959C3A41C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8C6EE-9D80-6A43-A5F0-00B5D16E0F48}"/>
              </a:ext>
            </a:extLst>
          </p:cNvPr>
          <p:cNvSpPr>
            <a:spLocks noGrp="1"/>
          </p:cNvSpPr>
          <p:nvPr>
            <p:ph type="dt" sz="half" idx="10"/>
          </p:nvPr>
        </p:nvSpPr>
        <p:spPr/>
        <p:txBody>
          <a:bodyPr/>
          <a:lstStyle/>
          <a:p>
            <a:fld id="{36AF45A2-648B-5447-BBDB-FE4C78945C72}" type="datetimeFigureOut">
              <a:t>9/11/20</a:t>
            </a:fld>
            <a:endParaRPr lang="en-US"/>
          </a:p>
        </p:txBody>
      </p:sp>
      <p:sp>
        <p:nvSpPr>
          <p:cNvPr id="4" name="Footer Placeholder 3">
            <a:extLst>
              <a:ext uri="{FF2B5EF4-FFF2-40B4-BE49-F238E27FC236}">
                <a16:creationId xmlns:a16="http://schemas.microsoft.com/office/drawing/2014/main" id="{C7CA3695-D0F6-214B-837D-02A0232256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A3812-F4DA-2140-97C8-720318355613}"/>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75613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581E2-622B-D94B-A5F2-A93E8802A98F}"/>
              </a:ext>
            </a:extLst>
          </p:cNvPr>
          <p:cNvSpPr>
            <a:spLocks noGrp="1"/>
          </p:cNvSpPr>
          <p:nvPr>
            <p:ph type="dt" sz="half" idx="10"/>
          </p:nvPr>
        </p:nvSpPr>
        <p:spPr/>
        <p:txBody>
          <a:bodyPr/>
          <a:lstStyle/>
          <a:p>
            <a:fld id="{36AF45A2-648B-5447-BBDB-FE4C78945C72}" type="datetimeFigureOut">
              <a:t>9/11/20</a:t>
            </a:fld>
            <a:endParaRPr lang="en-US"/>
          </a:p>
        </p:txBody>
      </p:sp>
      <p:sp>
        <p:nvSpPr>
          <p:cNvPr id="3" name="Footer Placeholder 2">
            <a:extLst>
              <a:ext uri="{FF2B5EF4-FFF2-40B4-BE49-F238E27FC236}">
                <a16:creationId xmlns:a16="http://schemas.microsoft.com/office/drawing/2014/main" id="{FE5139E3-7ABC-CA4C-8FEB-30969C32A8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DC9102-B702-034C-9DBC-36A62147ED28}"/>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19979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94AD-1935-B647-BB74-EBBD2D287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4DDCC9-F80D-E84F-B1C2-A97A5EBFB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18FA0F-DD38-A542-96EA-6EE3A2297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86D2E6-3383-C047-A353-EE5B394E6660}"/>
              </a:ext>
            </a:extLst>
          </p:cNvPr>
          <p:cNvSpPr>
            <a:spLocks noGrp="1"/>
          </p:cNvSpPr>
          <p:nvPr>
            <p:ph type="dt" sz="half" idx="10"/>
          </p:nvPr>
        </p:nvSpPr>
        <p:spPr/>
        <p:txBody>
          <a:bodyPr/>
          <a:lstStyle/>
          <a:p>
            <a:fld id="{36AF45A2-648B-5447-BBDB-FE4C78945C72}" type="datetimeFigureOut">
              <a:t>9/11/20</a:t>
            </a:fld>
            <a:endParaRPr lang="en-US"/>
          </a:p>
        </p:txBody>
      </p:sp>
      <p:sp>
        <p:nvSpPr>
          <p:cNvPr id="6" name="Footer Placeholder 5">
            <a:extLst>
              <a:ext uri="{FF2B5EF4-FFF2-40B4-BE49-F238E27FC236}">
                <a16:creationId xmlns:a16="http://schemas.microsoft.com/office/drawing/2014/main" id="{C21E90BE-9916-8A45-8829-CF5D483929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A70CC-3585-1B46-BDD9-D001A52B3E6D}"/>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375563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388E-5CA6-B94A-B95D-7897C0FCC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A7724A-E506-B245-8E5D-FE403379B7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759C0C-ECB3-DF4D-B988-0CEFF84E6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A5115C-6B66-F14B-BEE5-1138CBC97839}"/>
              </a:ext>
            </a:extLst>
          </p:cNvPr>
          <p:cNvSpPr>
            <a:spLocks noGrp="1"/>
          </p:cNvSpPr>
          <p:nvPr>
            <p:ph type="dt" sz="half" idx="10"/>
          </p:nvPr>
        </p:nvSpPr>
        <p:spPr/>
        <p:txBody>
          <a:bodyPr/>
          <a:lstStyle/>
          <a:p>
            <a:fld id="{36AF45A2-648B-5447-BBDB-FE4C78945C72}" type="datetimeFigureOut">
              <a:t>9/11/20</a:t>
            </a:fld>
            <a:endParaRPr lang="en-US"/>
          </a:p>
        </p:txBody>
      </p:sp>
      <p:sp>
        <p:nvSpPr>
          <p:cNvPr id="6" name="Footer Placeholder 5">
            <a:extLst>
              <a:ext uri="{FF2B5EF4-FFF2-40B4-BE49-F238E27FC236}">
                <a16:creationId xmlns:a16="http://schemas.microsoft.com/office/drawing/2014/main" id="{D7288113-6559-9041-9ADB-CDC77859B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BB86D-1F9B-B342-9E2C-2B289A799EAF}"/>
              </a:ext>
            </a:extLst>
          </p:cNvPr>
          <p:cNvSpPr>
            <a:spLocks noGrp="1"/>
          </p:cNvSpPr>
          <p:nvPr>
            <p:ph type="sldNum" sz="quarter" idx="12"/>
          </p:nvPr>
        </p:nvSpPr>
        <p:spPr/>
        <p:txBody>
          <a:bodyPr/>
          <a:lstStyle/>
          <a:p>
            <a:fld id="{1DB18147-40ED-914B-B324-25487A58625C}" type="slidenum">
              <a:t>‹#›</a:t>
            </a:fld>
            <a:endParaRPr lang="en-US"/>
          </a:p>
        </p:txBody>
      </p:sp>
    </p:spTree>
    <p:extLst>
      <p:ext uri="{BB962C8B-B14F-4D97-AF65-F5344CB8AC3E}">
        <p14:creationId xmlns:p14="http://schemas.microsoft.com/office/powerpoint/2010/main" val="335558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8C83E6-0DD3-8240-8728-79341020C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75BBFB-9234-BB40-A42F-A37FDA208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25A37-3603-A646-B3EF-FBB44363DF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F45A2-648B-5447-BBDB-FE4C78945C72}" type="datetimeFigureOut">
              <a:t>9/11/20</a:t>
            </a:fld>
            <a:endParaRPr lang="en-US"/>
          </a:p>
        </p:txBody>
      </p:sp>
      <p:sp>
        <p:nvSpPr>
          <p:cNvPr id="5" name="Footer Placeholder 4">
            <a:extLst>
              <a:ext uri="{FF2B5EF4-FFF2-40B4-BE49-F238E27FC236}">
                <a16:creationId xmlns:a16="http://schemas.microsoft.com/office/drawing/2014/main" id="{ABC3DDEF-AB21-3B46-A144-D3D49E303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A179E8-C7AB-244E-8743-93AE9C5A3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8147-40ED-914B-B324-25487A58625C}" type="slidenum">
              <a:t>‹#›</a:t>
            </a:fld>
            <a:endParaRPr lang="en-US"/>
          </a:p>
        </p:txBody>
      </p:sp>
    </p:spTree>
    <p:extLst>
      <p:ext uri="{BB962C8B-B14F-4D97-AF65-F5344CB8AC3E}">
        <p14:creationId xmlns:p14="http://schemas.microsoft.com/office/powerpoint/2010/main" val="3793530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hyperlink" Target="http://mqrieck.com/P3P/P3P_Solutions.html" TargetMode="Externa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84EECC-C509-0942-A368-A98253FDDD3B}"/>
              </a:ext>
            </a:extLst>
          </p:cNvPr>
          <p:cNvSpPr>
            <a:spLocks noGrp="1"/>
          </p:cNvSpPr>
          <p:nvPr>
            <p:ph type="subTitle" idx="1"/>
          </p:nvPr>
        </p:nvSpPr>
        <p:spPr>
          <a:xfrm>
            <a:off x="1317475" y="2663342"/>
            <a:ext cx="9144000" cy="2438706"/>
          </a:xfrm>
        </p:spPr>
        <p:txBody>
          <a:bodyPr>
            <a:normAutofit fontScale="85000" lnSpcReduction="20000"/>
          </a:bodyPr>
          <a:lstStyle/>
          <a:p>
            <a:r>
              <a:rPr lang="en-US">
                <a:solidFill>
                  <a:srgbClr val="00B0F0"/>
                </a:solidFill>
              </a:rPr>
              <a:t>Algebric Geometry and Topology Applied</a:t>
            </a:r>
          </a:p>
          <a:p>
            <a:r>
              <a:rPr lang="en-US">
                <a:solidFill>
                  <a:srgbClr val="00B0F0"/>
                </a:solidFill>
              </a:rPr>
              <a:t>to the Perspective Three-Point Problem</a:t>
            </a:r>
          </a:p>
          <a:p>
            <a:r>
              <a:rPr lang="en-US">
                <a:solidFill>
                  <a:srgbClr val="00B0F0"/>
                </a:solidFill>
              </a:rPr>
              <a:t>by</a:t>
            </a:r>
          </a:p>
          <a:p>
            <a:r>
              <a:rPr lang="en-US">
                <a:solidFill>
                  <a:srgbClr val="00B0F0"/>
                </a:solidFill>
              </a:rPr>
              <a:t>Michael Q. Rieck, Drake University</a:t>
            </a:r>
          </a:p>
          <a:p>
            <a:r>
              <a:rPr lang="en-US">
                <a:solidFill>
                  <a:srgbClr val="00B0F0"/>
                </a:solidFill>
              </a:rPr>
              <a:t>and</a:t>
            </a:r>
          </a:p>
          <a:p>
            <a:r>
              <a:rPr lang="en-US">
                <a:solidFill>
                  <a:srgbClr val="00B0F0"/>
                </a:solidFill>
              </a:rPr>
              <a:t>Bo Wang (</a:t>
            </a:r>
            <a:r>
              <a:rPr lang="ja-JP" altLang="en-US">
                <a:solidFill>
                  <a:srgbClr val="00B0F0"/>
                </a:solidFill>
              </a:rPr>
              <a:t>王波</a:t>
            </a:r>
            <a:r>
              <a:rPr lang="en-US">
                <a:solidFill>
                  <a:srgbClr val="00B0F0"/>
                </a:solidFill>
              </a:rPr>
              <a:t>), Institute of Automation, </a:t>
            </a:r>
          </a:p>
          <a:p>
            <a:r>
              <a:rPr lang="en-US">
                <a:solidFill>
                  <a:srgbClr val="00B0F0"/>
                </a:solidFill>
              </a:rPr>
              <a:t>Chinese Academy of Sciences </a:t>
            </a:r>
          </a:p>
        </p:txBody>
      </p:sp>
      <p:sp>
        <p:nvSpPr>
          <p:cNvPr id="4" name="Title 1">
            <a:extLst>
              <a:ext uri="{FF2B5EF4-FFF2-40B4-BE49-F238E27FC236}">
                <a16:creationId xmlns:a16="http://schemas.microsoft.com/office/drawing/2014/main" id="{B96AFB12-74E0-FA4B-8856-CBC324B698EA}"/>
              </a:ext>
            </a:extLst>
          </p:cNvPr>
          <p:cNvSpPr>
            <a:spLocks noGrp="1"/>
          </p:cNvSpPr>
          <p:nvPr>
            <p:ph type="ctrTitle"/>
          </p:nvPr>
        </p:nvSpPr>
        <p:spPr>
          <a:xfrm>
            <a:off x="1453662" y="1048870"/>
            <a:ext cx="9144000" cy="1092545"/>
          </a:xfrm>
        </p:spPr>
        <p:txBody>
          <a:bodyPr/>
          <a:lstStyle/>
          <a:p>
            <a:r>
              <a:rPr lang="en-US" b="1">
                <a:solidFill>
                  <a:srgbClr val="0070C0"/>
                </a:solidFill>
              </a:rPr>
              <a:t>Blowing up Control Points</a:t>
            </a:r>
          </a:p>
        </p:txBody>
      </p:sp>
    </p:spTree>
    <p:extLst>
      <p:ext uri="{BB962C8B-B14F-4D97-AF65-F5344CB8AC3E}">
        <p14:creationId xmlns:p14="http://schemas.microsoft.com/office/powerpoint/2010/main" val="2730208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44749" y="1089199"/>
            <a:ext cx="10676691" cy="2677656"/>
          </a:xfrm>
          <a:prstGeom prst="rect">
            <a:avLst/>
          </a:prstGeom>
          <a:noFill/>
        </p:spPr>
        <p:txBody>
          <a:bodyPr wrap="square" rtlCol="0">
            <a:spAutoFit/>
          </a:bodyPr>
          <a:lstStyle/>
          <a:p>
            <a:r>
              <a:rPr lang="en-US" sz="2400"/>
              <a:t>Each point P in space, having Cartesian coordinates (x, y, z), except for the control points, is such that if the camera’s pinhole happens to be at P, then the angles </a:t>
            </a:r>
            <a:r>
              <a:rPr lang="el-GR" sz="2400"/>
              <a:t>α</a:t>
            </a:r>
            <a:r>
              <a:rPr lang="en-US" sz="2400"/>
              <a:t>, </a:t>
            </a:r>
            <a:r>
              <a:rPr lang="el-GR" sz="2400"/>
              <a:t>β</a:t>
            </a:r>
            <a:r>
              <a:rPr lang="en-US" sz="2400"/>
              <a:t>, </a:t>
            </a:r>
            <a:r>
              <a:rPr lang="el-GR" sz="2400"/>
              <a:t>γ</a:t>
            </a:r>
            <a:r>
              <a:rPr lang="en-US" sz="2400"/>
              <a:t>, and the cosines c</a:t>
            </a:r>
            <a:r>
              <a:rPr lang="en-US" sz="2400" baseline="-25000"/>
              <a:t>1 </a:t>
            </a:r>
            <a:r>
              <a:rPr lang="en-US" sz="2400"/>
              <a:t>, c</a:t>
            </a:r>
            <a:r>
              <a:rPr lang="en-US" sz="2400" baseline="-25000"/>
              <a:t>2</a:t>
            </a:r>
            <a:r>
              <a:rPr lang="en-US" sz="2400"/>
              <a:t> , c</a:t>
            </a:r>
            <a:r>
              <a:rPr lang="en-US" sz="2400" baseline="-25000"/>
              <a:t>3</a:t>
            </a:r>
            <a:r>
              <a:rPr lang="en-US" sz="2400"/>
              <a:t> can easily be expressed in terms of x, y and z</a:t>
            </a:r>
          </a:p>
          <a:p>
            <a:endParaRPr lang="en-US" sz="2400"/>
          </a:p>
          <a:p>
            <a:r>
              <a:rPr lang="en-US" sz="2400"/>
              <a:t>In this way, it is often useful to regard </a:t>
            </a:r>
            <a:r>
              <a:rPr lang="el-GR" sz="2400"/>
              <a:t>α</a:t>
            </a:r>
            <a:r>
              <a:rPr lang="en-US" sz="2400"/>
              <a:t>, </a:t>
            </a:r>
            <a:r>
              <a:rPr lang="el-GR" sz="2400"/>
              <a:t>β</a:t>
            </a:r>
            <a:r>
              <a:rPr lang="en-US" sz="2400"/>
              <a:t>, </a:t>
            </a:r>
            <a:r>
              <a:rPr lang="el-GR" sz="2400"/>
              <a:t>γ</a:t>
            </a:r>
            <a:r>
              <a:rPr lang="en-US" sz="2400"/>
              <a:t>, c</a:t>
            </a:r>
            <a:r>
              <a:rPr lang="en-US" sz="2400" baseline="-25000"/>
              <a:t>1 </a:t>
            </a:r>
            <a:r>
              <a:rPr lang="en-US" sz="2400"/>
              <a:t>, c</a:t>
            </a:r>
            <a:r>
              <a:rPr lang="en-US" sz="2400" baseline="-25000"/>
              <a:t>2</a:t>
            </a:r>
            <a:r>
              <a:rPr lang="en-US" sz="2400"/>
              <a:t> and c</a:t>
            </a:r>
            <a:r>
              <a:rPr lang="en-US" sz="2400" baseline="-25000"/>
              <a:t>3</a:t>
            </a:r>
            <a:r>
              <a:rPr lang="en-US" sz="2400"/>
              <a:t> as being given by functions of the Cartesian coordinates, x, y and z, for analytic purposes, even though x, y and z  are unknown in the P3P Problem </a:t>
            </a:r>
          </a:p>
        </p:txBody>
      </p:sp>
      <p:sp>
        <p:nvSpPr>
          <p:cNvPr id="4" name="TextBox 3">
            <a:extLst>
              <a:ext uri="{FF2B5EF4-FFF2-40B4-BE49-F238E27FC236}">
                <a16:creationId xmlns:a16="http://schemas.microsoft.com/office/drawing/2014/main" id="{DCA4630D-7255-7D42-85EF-AB42D2D9EDEA}"/>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26273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256857" y="959744"/>
            <a:ext cx="9631276" cy="3416320"/>
          </a:xfrm>
          <a:prstGeom prst="rect">
            <a:avLst/>
          </a:prstGeom>
          <a:noFill/>
        </p:spPr>
        <p:txBody>
          <a:bodyPr wrap="square" rtlCol="0">
            <a:spAutoFit/>
          </a:bodyPr>
          <a:lstStyle/>
          <a:p>
            <a:r>
              <a:rPr lang="en-US" sz="2400"/>
              <a:t>The points that have a specified value of x</a:t>
            </a:r>
            <a:r>
              <a:rPr lang="en-US" sz="2400" baseline="-25000"/>
              <a:t>L </a:t>
            </a:r>
            <a:r>
              <a:rPr lang="en-US" sz="2400"/>
              <a:t>and a specified value of y</a:t>
            </a:r>
            <a:r>
              <a:rPr lang="en-US" sz="2400" baseline="-25000"/>
              <a:t>L </a:t>
            </a:r>
            <a:r>
              <a:rPr lang="en-US" sz="2400"/>
              <a:t>form an algebraic curve (variety of dimension one) in xyz-space</a:t>
            </a:r>
          </a:p>
          <a:p>
            <a:endParaRPr lang="en-US" sz="2400"/>
          </a:p>
          <a:p>
            <a:r>
              <a:rPr lang="en-US" sz="2400"/>
              <a:t>We say “curve” here though this variety need not be connected in xyz-space  </a:t>
            </a:r>
          </a:p>
          <a:p>
            <a:endParaRPr lang="en-US" sz="2400"/>
          </a:p>
          <a:p>
            <a:r>
              <a:rPr lang="en-US" sz="2400"/>
              <a:t>These are the special space curves that have been helpful in analzing P3P</a:t>
            </a:r>
          </a:p>
          <a:p>
            <a:endParaRPr lang="en-US" sz="2400"/>
          </a:p>
          <a:p>
            <a:r>
              <a:rPr lang="en-US" sz="2400"/>
              <a:t>The union of the space curves for which (9 + 12 x</a:t>
            </a:r>
            <a:r>
              <a:rPr lang="en-US" sz="2400" baseline="-25000"/>
              <a:t>L</a:t>
            </a:r>
            <a:r>
              <a:rPr lang="en-US" sz="2400"/>
              <a:t> + x</a:t>
            </a:r>
            <a:r>
              <a:rPr lang="en-US" sz="2400" baseline="-25000"/>
              <a:t>L</a:t>
            </a:r>
            <a:r>
              <a:rPr lang="en-US" sz="2400" baseline="30000"/>
              <a:t>2</a:t>
            </a:r>
            <a:r>
              <a:rPr lang="en-US" sz="2400"/>
              <a:t> + y</a:t>
            </a:r>
            <a:r>
              <a:rPr lang="en-US" sz="2400" baseline="-25000"/>
              <a:t>L</a:t>
            </a:r>
            <a:r>
              <a:rPr lang="en-US" sz="2400" baseline="30000"/>
              <a:t>2</a:t>
            </a:r>
            <a:r>
              <a:rPr lang="en-US" sz="2400"/>
              <a:t>)</a:t>
            </a:r>
            <a:r>
              <a:rPr lang="en-US" sz="2400" baseline="30000"/>
              <a:t>2</a:t>
            </a:r>
            <a:r>
              <a:rPr lang="en-US" sz="2400"/>
              <a:t>  =  4 (3+2x</a:t>
            </a:r>
            <a:r>
              <a:rPr lang="en-US" sz="2400" baseline="-25000"/>
              <a:t>L</a:t>
            </a:r>
            <a:r>
              <a:rPr lang="en-US" sz="2400"/>
              <a:t>)</a:t>
            </a:r>
            <a:r>
              <a:rPr lang="en-US" sz="2400" baseline="30000"/>
              <a:t>3</a:t>
            </a:r>
            <a:r>
              <a:rPr lang="en-US" sz="2400"/>
              <a:t>  </a:t>
            </a:r>
          </a:p>
          <a:p>
            <a:r>
              <a:rPr lang="en-US" sz="2400"/>
              <a:t>        is just the surface </a:t>
            </a:r>
            <a:r>
              <a:rPr lang="en-US" sz="2400" i="1"/>
              <a:t>DC</a:t>
            </a:r>
            <a:r>
              <a:rPr lang="en-US" sz="2400"/>
              <a:t> ⋃ </a:t>
            </a:r>
            <a:r>
              <a:rPr lang="en-US" sz="2400" i="1"/>
              <a:t>CSDC</a:t>
            </a:r>
            <a:r>
              <a:rPr lang="en-US" sz="2400"/>
              <a:t>  </a:t>
            </a:r>
            <a:r>
              <a:rPr lang="en-US" sz="2400" baseline="30000"/>
              <a:t>   </a:t>
            </a:r>
            <a:endParaRPr lang="en-US" sz="2400"/>
          </a:p>
        </p:txBody>
      </p:sp>
      <p:sp>
        <p:nvSpPr>
          <p:cNvPr id="4" name="TextBox 3">
            <a:extLst>
              <a:ext uri="{FF2B5EF4-FFF2-40B4-BE49-F238E27FC236}">
                <a16:creationId xmlns:a16="http://schemas.microsoft.com/office/drawing/2014/main" id="{6ADFDB2B-9E75-DD4F-92B3-36846E989470}"/>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spTree>
    <p:extLst>
      <p:ext uri="{BB962C8B-B14F-4D97-AF65-F5344CB8AC3E}">
        <p14:creationId xmlns:p14="http://schemas.microsoft.com/office/powerpoint/2010/main" val="342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D2C1FE-8B06-A049-B5DD-9DADE00EC4D0}"/>
              </a:ext>
            </a:extLst>
          </p:cNvPr>
          <p:cNvPicPr>
            <a:picLocks noChangeAspect="1"/>
          </p:cNvPicPr>
          <p:nvPr/>
        </p:nvPicPr>
        <p:blipFill>
          <a:blip r:embed="rId2"/>
          <a:stretch>
            <a:fillRect/>
          </a:stretch>
        </p:blipFill>
        <p:spPr>
          <a:xfrm>
            <a:off x="1231090" y="973441"/>
            <a:ext cx="5043493" cy="5310627"/>
          </a:xfrm>
          <a:prstGeom prst="rect">
            <a:avLst/>
          </a:prstGeom>
        </p:spPr>
      </p:pic>
      <p:sp>
        <p:nvSpPr>
          <p:cNvPr id="6" name="TextBox 5">
            <a:extLst>
              <a:ext uri="{FF2B5EF4-FFF2-40B4-BE49-F238E27FC236}">
                <a16:creationId xmlns:a16="http://schemas.microsoft.com/office/drawing/2014/main" id="{DB51E937-9B6E-7E4E-BE57-9BC3D6CD8B47}"/>
              </a:ext>
            </a:extLst>
          </p:cNvPr>
          <p:cNvSpPr txBox="1"/>
          <p:nvPr/>
        </p:nvSpPr>
        <p:spPr>
          <a:xfrm>
            <a:off x="6356229" y="1237781"/>
            <a:ext cx="5508670" cy="4524315"/>
          </a:xfrm>
          <a:prstGeom prst="rect">
            <a:avLst/>
          </a:prstGeom>
          <a:noFill/>
        </p:spPr>
        <p:txBody>
          <a:bodyPr wrap="square" rtlCol="0">
            <a:spAutoFit/>
          </a:bodyPr>
          <a:lstStyle/>
          <a:p>
            <a:r>
              <a:rPr lang="en-US" sz="2400"/>
              <a:t>Ignoring the circumcircle, we would be inclined to say that we see several black “curves” in this image</a:t>
            </a:r>
          </a:p>
          <a:p>
            <a:endParaRPr lang="en-US" sz="2400"/>
          </a:p>
          <a:p>
            <a:r>
              <a:rPr lang="en-US" sz="2400"/>
              <a:t>However, though they are not connected, together with their reflections in the xy-plane, these “curves” constitute a single algebraic curve (one-dimensional variety)</a:t>
            </a:r>
          </a:p>
          <a:p>
            <a:endParaRPr lang="en-US" sz="2400"/>
          </a:p>
          <a:p>
            <a:r>
              <a:rPr lang="en-US" sz="2400"/>
              <a:t>The colored surfaces here are contours for certain linear combinations of x</a:t>
            </a:r>
            <a:r>
              <a:rPr lang="en-US" sz="2400" baseline="-25000"/>
              <a:t>L</a:t>
            </a:r>
            <a:r>
              <a:rPr lang="en-US" sz="2400"/>
              <a:t> and y</a:t>
            </a:r>
            <a:r>
              <a:rPr lang="en-US" sz="2400" baseline="-25000"/>
              <a:t>L  </a:t>
            </a:r>
            <a:r>
              <a:rPr lang="en-US" sz="2400"/>
              <a:t>that arise naturally</a:t>
            </a:r>
          </a:p>
        </p:txBody>
      </p:sp>
      <p:sp>
        <p:nvSpPr>
          <p:cNvPr id="7" name="TextBox 6">
            <a:extLst>
              <a:ext uri="{FF2B5EF4-FFF2-40B4-BE49-F238E27FC236}">
                <a16:creationId xmlns:a16="http://schemas.microsoft.com/office/drawing/2014/main" id="{A35B3649-CC4A-C044-BD59-9C4387FBEA40}"/>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spTree>
    <p:extLst>
      <p:ext uri="{BB962C8B-B14F-4D97-AF65-F5344CB8AC3E}">
        <p14:creationId xmlns:p14="http://schemas.microsoft.com/office/powerpoint/2010/main" val="3578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51E937-9B6E-7E4E-BE57-9BC3D6CD8B47}"/>
              </a:ext>
            </a:extLst>
          </p:cNvPr>
          <p:cNvSpPr txBox="1"/>
          <p:nvPr/>
        </p:nvSpPr>
        <p:spPr>
          <a:xfrm>
            <a:off x="6178506" y="1103969"/>
            <a:ext cx="5708694" cy="5262979"/>
          </a:xfrm>
          <a:prstGeom prst="rect">
            <a:avLst/>
          </a:prstGeom>
          <a:noFill/>
        </p:spPr>
        <p:txBody>
          <a:bodyPr wrap="square" rtlCol="0">
            <a:spAutoFit/>
          </a:bodyPr>
          <a:lstStyle/>
          <a:p>
            <a:r>
              <a:rPr lang="en-US" sz="2400"/>
              <a:t>Some claims concerning the intersection of any special space curve and the xy-plane: </a:t>
            </a:r>
          </a:p>
          <a:p>
            <a:endParaRPr lang="en-US" sz="2400"/>
          </a:p>
          <a:p>
            <a:pPr marL="457200" indent="-457200">
              <a:buAutoNum type="arabicPeriod"/>
            </a:pPr>
            <a:r>
              <a:rPr lang="en-US" sz="2400"/>
              <a:t>Can pass through a vertex (control point) from any direction </a:t>
            </a:r>
          </a:p>
          <a:p>
            <a:pPr marL="457200" indent="-457200">
              <a:buAutoNum type="arabicPeriod"/>
            </a:pPr>
            <a:r>
              <a:rPr lang="en-US" sz="2400"/>
              <a:t>Can go through other points on the  circumcircle, but will always be tangent to a tangent plane of the danger cylinder (typically does this one or three times) </a:t>
            </a:r>
          </a:p>
          <a:p>
            <a:pPr marL="457200" indent="-457200">
              <a:buAutoNum type="arabicPeriod"/>
            </a:pPr>
            <a:r>
              <a:rPr lang="en-US" sz="2400"/>
              <a:t>Always passes through the orthocenter exactly one time and always vertically (different curvatures) </a:t>
            </a:r>
          </a:p>
          <a:p>
            <a:pPr marL="457200" indent="-457200">
              <a:buAutoNum type="arabicPeriod"/>
            </a:pPr>
            <a:r>
              <a:rPr lang="en-US" sz="2400"/>
              <a:t>No other possible intersections with the xy-plane </a:t>
            </a:r>
          </a:p>
        </p:txBody>
      </p:sp>
      <p:sp>
        <p:nvSpPr>
          <p:cNvPr id="7" name="TextBox 6">
            <a:extLst>
              <a:ext uri="{FF2B5EF4-FFF2-40B4-BE49-F238E27FC236}">
                <a16:creationId xmlns:a16="http://schemas.microsoft.com/office/drawing/2014/main" id="{A35B3649-CC4A-C044-BD59-9C4387FBEA40}"/>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pic>
        <p:nvPicPr>
          <p:cNvPr id="3" name="Picture 2">
            <a:extLst>
              <a:ext uri="{FF2B5EF4-FFF2-40B4-BE49-F238E27FC236}">
                <a16:creationId xmlns:a16="http://schemas.microsoft.com/office/drawing/2014/main" id="{607E9C74-A44F-4245-871D-7E40090AB06B}"/>
              </a:ext>
            </a:extLst>
          </p:cNvPr>
          <p:cNvPicPr>
            <a:picLocks noChangeAspect="1"/>
          </p:cNvPicPr>
          <p:nvPr/>
        </p:nvPicPr>
        <p:blipFill>
          <a:blip r:embed="rId2"/>
          <a:stretch>
            <a:fillRect/>
          </a:stretch>
        </p:blipFill>
        <p:spPr>
          <a:xfrm>
            <a:off x="197833" y="974905"/>
            <a:ext cx="5686815" cy="5244386"/>
          </a:xfrm>
          <a:prstGeom prst="rect">
            <a:avLst/>
          </a:prstGeom>
        </p:spPr>
      </p:pic>
      <p:sp>
        <p:nvSpPr>
          <p:cNvPr id="4" name="TextBox 3">
            <a:extLst>
              <a:ext uri="{FF2B5EF4-FFF2-40B4-BE49-F238E27FC236}">
                <a16:creationId xmlns:a16="http://schemas.microsoft.com/office/drawing/2014/main" id="{388BAF99-0DEE-E74D-BDDA-D8B8973098F9}"/>
              </a:ext>
            </a:extLst>
          </p:cNvPr>
          <p:cNvSpPr txBox="1"/>
          <p:nvPr/>
        </p:nvSpPr>
        <p:spPr>
          <a:xfrm>
            <a:off x="1266356" y="6344024"/>
            <a:ext cx="3869777" cy="338554"/>
          </a:xfrm>
          <a:prstGeom prst="rect">
            <a:avLst/>
          </a:prstGeom>
          <a:noFill/>
        </p:spPr>
        <p:txBody>
          <a:bodyPr wrap="none" rtlCol="0">
            <a:spAutoFit/>
          </a:bodyPr>
          <a:lstStyle/>
          <a:p>
            <a:r>
              <a:rPr lang="en-US" sz="1600"/>
              <a:t>(ignore a rendering issue near circumcircle)</a:t>
            </a:r>
          </a:p>
        </p:txBody>
      </p:sp>
    </p:spTree>
    <p:extLst>
      <p:ext uri="{BB962C8B-B14F-4D97-AF65-F5344CB8AC3E}">
        <p14:creationId xmlns:p14="http://schemas.microsoft.com/office/powerpoint/2010/main" val="19065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51E937-9B6E-7E4E-BE57-9BC3D6CD8B47}"/>
              </a:ext>
            </a:extLst>
          </p:cNvPr>
          <p:cNvSpPr txBox="1"/>
          <p:nvPr/>
        </p:nvSpPr>
        <p:spPr>
          <a:xfrm>
            <a:off x="6390094" y="997540"/>
            <a:ext cx="5736185" cy="5262979"/>
          </a:xfrm>
          <a:prstGeom prst="rect">
            <a:avLst/>
          </a:prstGeom>
          <a:noFill/>
        </p:spPr>
        <p:txBody>
          <a:bodyPr wrap="square" rtlCol="0">
            <a:spAutoFit/>
          </a:bodyPr>
          <a:lstStyle/>
          <a:p>
            <a:r>
              <a:rPr lang="en-US" sz="2400"/>
              <a:t>In a sense, the example here is the simplest of all the non-trivial special space curves</a:t>
            </a:r>
          </a:p>
          <a:p>
            <a:endParaRPr lang="en-US" sz="2400"/>
          </a:p>
          <a:p>
            <a:r>
              <a:rPr lang="en-US" sz="2400"/>
              <a:t>It is for the equilateral triangle case, </a:t>
            </a:r>
            <a:r>
              <a:rPr lang="en-US" sz="2400" i="1"/>
              <a:t>i.e. </a:t>
            </a:r>
            <a:r>
              <a:rPr lang="en-US" sz="2400"/>
              <a:t>when x</a:t>
            </a:r>
            <a:r>
              <a:rPr lang="en-US" sz="2400" baseline="-25000"/>
              <a:t>H</a:t>
            </a:r>
            <a:r>
              <a:rPr lang="en-US" sz="2400"/>
              <a:t> = y</a:t>
            </a:r>
            <a:r>
              <a:rPr lang="en-US" sz="2400" baseline="-25000"/>
              <a:t>H</a:t>
            </a:r>
            <a:r>
              <a:rPr lang="en-US" sz="2400"/>
              <a:t> = 0</a:t>
            </a:r>
          </a:p>
          <a:p>
            <a:endParaRPr lang="en-US" sz="2400"/>
          </a:p>
          <a:p>
            <a:r>
              <a:rPr lang="en-US" sz="2400"/>
              <a:t>It also uses parameter values x</a:t>
            </a:r>
            <a:r>
              <a:rPr lang="en-US" sz="2400" baseline="-25000"/>
              <a:t>L</a:t>
            </a:r>
            <a:r>
              <a:rPr lang="en-US" sz="2400"/>
              <a:t> = y</a:t>
            </a:r>
            <a:r>
              <a:rPr lang="en-US" sz="2400" baseline="-25000"/>
              <a:t>L</a:t>
            </a:r>
            <a:r>
              <a:rPr lang="en-US" sz="2400"/>
              <a:t> = 0</a:t>
            </a:r>
          </a:p>
          <a:p>
            <a:endParaRPr lang="en-US" sz="2400"/>
          </a:p>
          <a:p>
            <a:r>
              <a:rPr lang="en-US" sz="2400"/>
              <a:t>There are four connected components for this curve, including the z-axis </a:t>
            </a:r>
          </a:p>
          <a:p>
            <a:endParaRPr lang="en-US" sz="2400"/>
          </a:p>
          <a:p>
            <a:r>
              <a:rPr lang="en-US" sz="2400"/>
              <a:t>The limiting points as |z| goes to infinity project onto these points in the xy-plane: </a:t>
            </a:r>
          </a:p>
          <a:p>
            <a:r>
              <a:rPr lang="en-US" sz="2400"/>
              <a:t>(0, 0), (2, 0) , (-1, √3) , (-1, -√3)</a:t>
            </a:r>
          </a:p>
        </p:txBody>
      </p:sp>
      <p:sp>
        <p:nvSpPr>
          <p:cNvPr id="7" name="TextBox 6">
            <a:extLst>
              <a:ext uri="{FF2B5EF4-FFF2-40B4-BE49-F238E27FC236}">
                <a16:creationId xmlns:a16="http://schemas.microsoft.com/office/drawing/2014/main" id="{A35B3649-CC4A-C044-BD59-9C4387FBEA40}"/>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pic>
        <p:nvPicPr>
          <p:cNvPr id="3" name="Picture 2">
            <a:extLst>
              <a:ext uri="{FF2B5EF4-FFF2-40B4-BE49-F238E27FC236}">
                <a16:creationId xmlns:a16="http://schemas.microsoft.com/office/drawing/2014/main" id="{2667DDB2-D227-5E4E-A080-79237CEB45E3}"/>
              </a:ext>
            </a:extLst>
          </p:cNvPr>
          <p:cNvPicPr>
            <a:picLocks noChangeAspect="1"/>
          </p:cNvPicPr>
          <p:nvPr/>
        </p:nvPicPr>
        <p:blipFill>
          <a:blip r:embed="rId2"/>
          <a:stretch>
            <a:fillRect/>
          </a:stretch>
        </p:blipFill>
        <p:spPr>
          <a:xfrm>
            <a:off x="399082" y="878653"/>
            <a:ext cx="5957146" cy="5966723"/>
          </a:xfrm>
          <a:prstGeom prst="rect">
            <a:avLst/>
          </a:prstGeom>
        </p:spPr>
      </p:pic>
    </p:spTree>
    <p:extLst>
      <p:ext uri="{BB962C8B-B14F-4D97-AF65-F5344CB8AC3E}">
        <p14:creationId xmlns:p14="http://schemas.microsoft.com/office/powerpoint/2010/main" val="416695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8" end="8"/>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 calcmode="lin" valueType="num">
                                      <p:cBhvr additive="base">
                                        <p:cTn id="29" dur="500"/>
                                        <p:tgtEl>
                                          <p:spTgt spid="6">
                                            <p:txEl>
                                              <p:pRg st="9" end="9"/>
                                            </p:txEl>
                                          </p:spTgt>
                                        </p:tgtEl>
                                        <p:attrNameLst>
                                          <p:attrName>ppt_y</p:attrName>
                                        </p:attrNameLst>
                                      </p:cBhvr>
                                      <p:tavLst>
                                        <p:tav tm="0">
                                          <p:val>
                                            <p:strVal val="#ppt_y+#ppt_h*1.125000"/>
                                          </p:val>
                                        </p:tav>
                                        <p:tav tm="100000">
                                          <p:val>
                                            <p:strVal val="#ppt_y"/>
                                          </p:val>
                                        </p:tav>
                                      </p:tavLst>
                                    </p:anim>
                                    <p:animEffect transition="in" filter="wipe(up)">
                                      <p:cBhvr>
                                        <p:cTn id="30"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79FA9A-00B4-D84E-B45A-437FA6558F77}"/>
              </a:ext>
            </a:extLst>
          </p:cNvPr>
          <p:cNvSpPr txBox="1"/>
          <p:nvPr/>
        </p:nvSpPr>
        <p:spPr>
          <a:xfrm>
            <a:off x="6305987" y="1719918"/>
            <a:ext cx="5581216" cy="3046988"/>
          </a:xfrm>
          <a:prstGeom prst="rect">
            <a:avLst/>
          </a:prstGeom>
          <a:noFill/>
        </p:spPr>
        <p:txBody>
          <a:bodyPr wrap="square" rtlCol="0">
            <a:spAutoFit/>
          </a:bodyPr>
          <a:lstStyle/>
          <a:p>
            <a:r>
              <a:rPr lang="en-US" sz="2400"/>
              <a:t>This figure gives some sense of the claim that </a:t>
            </a:r>
            <a:r>
              <a:rPr lang="en-US" sz="2400" i="1"/>
              <a:t>CS</a:t>
            </a:r>
            <a:r>
              <a:rPr lang="en-US" sz="2400"/>
              <a:t> ⋃ </a:t>
            </a:r>
            <a:r>
              <a:rPr lang="en-US" sz="2400" i="1"/>
              <a:t>CSDC</a:t>
            </a:r>
            <a:r>
              <a:rPr lang="en-US" sz="2400"/>
              <a:t> can be decomposed as a disjoint union of some of the special space curves</a:t>
            </a:r>
          </a:p>
          <a:p>
            <a:endParaRPr lang="en-US" sz="2400"/>
          </a:p>
          <a:p>
            <a:r>
              <a:rPr lang="en-US" sz="2400"/>
              <a:t>The DC portion of these curves are just vertical lines along the DC, but these are not shown in this figure   </a:t>
            </a:r>
          </a:p>
        </p:txBody>
      </p:sp>
      <p:sp>
        <p:nvSpPr>
          <p:cNvPr id="7" name="TextBox 6">
            <a:extLst>
              <a:ext uri="{FF2B5EF4-FFF2-40B4-BE49-F238E27FC236}">
                <a16:creationId xmlns:a16="http://schemas.microsoft.com/office/drawing/2014/main" id="{D954CCA1-3F78-E949-AF0C-2E66DB8045FB}"/>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pic>
        <p:nvPicPr>
          <p:cNvPr id="4" name="Picture 3">
            <a:extLst>
              <a:ext uri="{FF2B5EF4-FFF2-40B4-BE49-F238E27FC236}">
                <a16:creationId xmlns:a16="http://schemas.microsoft.com/office/drawing/2014/main" id="{C016F420-1AA6-1947-8434-3A010EA9EDAC}"/>
              </a:ext>
            </a:extLst>
          </p:cNvPr>
          <p:cNvPicPr>
            <a:picLocks noChangeAspect="1"/>
          </p:cNvPicPr>
          <p:nvPr/>
        </p:nvPicPr>
        <p:blipFill>
          <a:blip r:embed="rId2"/>
          <a:stretch>
            <a:fillRect/>
          </a:stretch>
        </p:blipFill>
        <p:spPr>
          <a:xfrm>
            <a:off x="886546" y="938771"/>
            <a:ext cx="5016817" cy="5537200"/>
          </a:xfrm>
          <a:prstGeom prst="rect">
            <a:avLst/>
          </a:prstGeom>
        </p:spPr>
      </p:pic>
    </p:spTree>
    <p:extLst>
      <p:ext uri="{BB962C8B-B14F-4D97-AF65-F5344CB8AC3E}">
        <p14:creationId xmlns:p14="http://schemas.microsoft.com/office/powerpoint/2010/main" val="301343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160166" y="935874"/>
            <a:ext cx="10355559" cy="3046988"/>
          </a:xfrm>
          <a:prstGeom prst="rect">
            <a:avLst/>
          </a:prstGeom>
          <a:noFill/>
        </p:spPr>
        <p:txBody>
          <a:bodyPr wrap="square" rtlCol="0">
            <a:spAutoFit/>
          </a:bodyPr>
          <a:lstStyle/>
          <a:p>
            <a:r>
              <a:rPr lang="en-US" sz="2400"/>
              <a:t>Alright, the points along any of the special space curves share the same values of x</a:t>
            </a:r>
            <a:r>
              <a:rPr lang="en-US" sz="2400" baseline="-25000"/>
              <a:t>L</a:t>
            </a:r>
            <a:r>
              <a:rPr lang="en-US" sz="2400"/>
              <a:t> and y</a:t>
            </a:r>
            <a:r>
              <a:rPr lang="en-US" sz="2400" baseline="-25000"/>
              <a:t>L</a:t>
            </a:r>
            <a:r>
              <a:rPr lang="en-US" sz="2400"/>
              <a:t> , but what does this mean geometrically; how do we characterize these points geometrically? </a:t>
            </a:r>
          </a:p>
          <a:p>
            <a:endParaRPr lang="en-US" sz="2400"/>
          </a:p>
          <a:p>
            <a:r>
              <a:rPr lang="en-US" sz="2400"/>
              <a:t>It is not yet clear </a:t>
            </a:r>
          </a:p>
          <a:p>
            <a:endParaRPr lang="en-US" sz="2400"/>
          </a:p>
          <a:p>
            <a:r>
              <a:rPr lang="en-US" sz="2400"/>
              <a:t>Now, the projections of the special space curves onto the xy-plane are quite interesting and straightforward to describe </a:t>
            </a:r>
          </a:p>
        </p:txBody>
      </p:sp>
      <p:sp>
        <p:nvSpPr>
          <p:cNvPr id="4" name="TextBox 3">
            <a:extLst>
              <a:ext uri="{FF2B5EF4-FFF2-40B4-BE49-F238E27FC236}">
                <a16:creationId xmlns:a16="http://schemas.microsoft.com/office/drawing/2014/main" id="{F8680EA9-A871-894A-8DD7-ECE0984679A4}"/>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spTree>
    <p:extLst>
      <p:ext uri="{BB962C8B-B14F-4D97-AF65-F5344CB8AC3E}">
        <p14:creationId xmlns:p14="http://schemas.microsoft.com/office/powerpoint/2010/main" val="382388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17291" y="1021599"/>
            <a:ext cx="10743785" cy="4426853"/>
          </a:xfrm>
          <a:prstGeom prst="rect">
            <a:avLst/>
          </a:prstGeom>
          <a:noFill/>
        </p:spPr>
        <p:txBody>
          <a:bodyPr wrap="square" rtlCol="0">
            <a:spAutoFit/>
          </a:bodyPr>
          <a:lstStyle/>
          <a:p>
            <a:r>
              <a:rPr lang="en-US" sz="2400"/>
              <a:t>It turns out that the natural (algebraic) extension of each such planar curve is given by a cubic polynomial in x and y, whose coefficients are simple polynomials in x</a:t>
            </a:r>
            <a:r>
              <a:rPr lang="en-US" sz="2400" baseline="-25000"/>
              <a:t>H</a:t>
            </a:r>
            <a:r>
              <a:rPr lang="en-US" sz="2400"/>
              <a:t>, y</a:t>
            </a:r>
            <a:r>
              <a:rPr lang="en-US" sz="2400" baseline="-25000"/>
              <a:t>H</a:t>
            </a:r>
            <a:r>
              <a:rPr lang="en-US" sz="2400"/>
              <a:t>, x</a:t>
            </a:r>
            <a:r>
              <a:rPr lang="en-US" sz="2400" baseline="-25000"/>
              <a:t>L</a:t>
            </a:r>
            <a:r>
              <a:rPr lang="en-US" sz="2400"/>
              <a:t> and y</a:t>
            </a:r>
            <a:r>
              <a:rPr lang="en-US" sz="2400" baseline="-25000"/>
              <a:t>L</a:t>
            </a:r>
          </a:p>
          <a:p>
            <a:pPr>
              <a:lnSpc>
                <a:spcPts val="2480"/>
              </a:lnSpc>
            </a:pPr>
            <a:endParaRPr lang="en-US" sz="2400"/>
          </a:p>
          <a:p>
            <a:r>
              <a:rPr lang="en-US" sz="2400"/>
              <a:t>These cubic curves pass through each of the three triangle vertices (A, B, C) and also through the triangle’s orthocenter H;  we call these the </a:t>
            </a:r>
            <a:r>
              <a:rPr lang="en-US" sz="2400" i="1">
                <a:solidFill>
                  <a:schemeClr val="accent2"/>
                </a:solidFill>
              </a:rPr>
              <a:t>circum-cubic curves</a:t>
            </a:r>
            <a:r>
              <a:rPr lang="en-US" sz="2400"/>
              <a:t> </a:t>
            </a:r>
          </a:p>
          <a:p>
            <a:pPr>
              <a:lnSpc>
                <a:spcPts val="2480"/>
              </a:lnSpc>
            </a:pPr>
            <a:endParaRPr lang="en-US" sz="2400"/>
          </a:p>
          <a:p>
            <a:r>
              <a:rPr lang="en-US" sz="2400"/>
              <a:t>They also have asymptotes that are parallel to the triangle’s altitude lines</a:t>
            </a:r>
          </a:p>
          <a:p>
            <a:endParaRPr lang="en-US" sz="2400"/>
          </a:p>
          <a:p>
            <a:r>
              <a:rPr lang="en-US" sz="2400"/>
              <a:t>            Why should there things be so? </a:t>
            </a:r>
          </a:p>
          <a:p>
            <a:endParaRPr lang="en-US" sz="2400"/>
          </a:p>
          <a:p>
            <a:r>
              <a:rPr lang="en-US" sz="2400"/>
              <a:t>                   It is not yet clear</a:t>
            </a:r>
          </a:p>
        </p:txBody>
      </p:sp>
      <p:sp>
        <p:nvSpPr>
          <p:cNvPr id="4" name="TextBox 3">
            <a:extLst>
              <a:ext uri="{FF2B5EF4-FFF2-40B4-BE49-F238E27FC236}">
                <a16:creationId xmlns:a16="http://schemas.microsoft.com/office/drawing/2014/main" id="{F8680EA9-A871-894A-8DD7-ECE0984679A4}"/>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spTree>
    <p:extLst>
      <p:ext uri="{BB962C8B-B14F-4D97-AF65-F5344CB8AC3E}">
        <p14:creationId xmlns:p14="http://schemas.microsoft.com/office/powerpoint/2010/main" val="9985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E4B28-9DB2-E145-93BB-342B44E685A3}"/>
              </a:ext>
            </a:extLst>
          </p:cNvPr>
          <p:cNvPicPr>
            <a:picLocks noChangeAspect="1"/>
          </p:cNvPicPr>
          <p:nvPr/>
        </p:nvPicPr>
        <p:blipFill>
          <a:blip r:embed="rId2"/>
          <a:stretch>
            <a:fillRect/>
          </a:stretch>
        </p:blipFill>
        <p:spPr>
          <a:xfrm>
            <a:off x="688981" y="878653"/>
            <a:ext cx="5672919" cy="5710488"/>
          </a:xfrm>
          <a:prstGeom prst="rect">
            <a:avLst/>
          </a:prstGeom>
        </p:spPr>
      </p:pic>
      <p:sp>
        <p:nvSpPr>
          <p:cNvPr id="4" name="TextBox 3">
            <a:extLst>
              <a:ext uri="{FF2B5EF4-FFF2-40B4-BE49-F238E27FC236}">
                <a16:creationId xmlns:a16="http://schemas.microsoft.com/office/drawing/2014/main" id="{694DE34A-44D5-ED44-870F-86D8EAB93289}"/>
              </a:ext>
            </a:extLst>
          </p:cNvPr>
          <p:cNvSpPr txBox="1"/>
          <p:nvPr/>
        </p:nvSpPr>
        <p:spPr>
          <a:xfrm>
            <a:off x="6817901" y="796785"/>
            <a:ext cx="4965803" cy="5673348"/>
          </a:xfrm>
          <a:prstGeom prst="rect">
            <a:avLst/>
          </a:prstGeom>
          <a:noFill/>
        </p:spPr>
        <p:txBody>
          <a:bodyPr wrap="square" rtlCol="0">
            <a:spAutoFit/>
          </a:bodyPr>
          <a:lstStyle/>
          <a:p>
            <a:endParaRPr lang="en-US"/>
          </a:p>
          <a:p>
            <a:r>
              <a:rPr lang="en-US" b="1"/>
              <a:t>Various Examples of the Circum-cubic Curves for Various Control Point Positions </a:t>
            </a:r>
          </a:p>
          <a:p>
            <a:pPr>
              <a:lnSpc>
                <a:spcPts val="1660"/>
              </a:lnSpc>
            </a:pPr>
            <a:endParaRPr lang="en-US"/>
          </a:p>
          <a:p>
            <a:r>
              <a:rPr lang="en-US"/>
              <a:t>(Wait for animation) </a:t>
            </a:r>
          </a:p>
          <a:p>
            <a:pPr>
              <a:lnSpc>
                <a:spcPts val="1660"/>
              </a:lnSpc>
            </a:pPr>
            <a:endParaRPr lang="en-US"/>
          </a:p>
          <a:p>
            <a:r>
              <a:rPr lang="en-US"/>
              <a:t>The blue curve is the natural extension of the projection of one of the special space curves onto the xy-plane (the plane containing A, B and C) </a:t>
            </a:r>
            <a:endParaRPr lang="en-US" i="1"/>
          </a:p>
          <a:p>
            <a:pPr>
              <a:lnSpc>
                <a:spcPts val="1660"/>
              </a:lnSpc>
            </a:pPr>
            <a:endParaRPr lang="en-US"/>
          </a:p>
          <a:p>
            <a:r>
              <a:rPr lang="en-US"/>
              <a:t>This curve is given by a third-degree polynomial in x any y</a:t>
            </a:r>
          </a:p>
          <a:p>
            <a:pPr>
              <a:lnSpc>
                <a:spcPts val="1660"/>
              </a:lnSpc>
            </a:pPr>
            <a:endParaRPr lang="en-US"/>
          </a:p>
          <a:p>
            <a:r>
              <a:rPr lang="en-US"/>
              <a:t>The curve always passes through the triangle’s vertices (black dots), its orthocenter (orange dot), and three points at infinity corresponding to the directions of the triangle’s altitude lines (orange dashed lines)</a:t>
            </a:r>
          </a:p>
          <a:p>
            <a:pPr>
              <a:lnSpc>
                <a:spcPts val="1660"/>
              </a:lnSpc>
            </a:pPr>
            <a:endParaRPr lang="en-US"/>
          </a:p>
          <a:p>
            <a:r>
              <a:rPr lang="en-US"/>
              <a:t>This leaves two degrees of freedom in the possible curves, corresponding to the choices of x</a:t>
            </a:r>
            <a:r>
              <a:rPr lang="en-US" baseline="-25000"/>
              <a:t>L</a:t>
            </a:r>
            <a:r>
              <a:rPr lang="en-US"/>
              <a:t> and y</a:t>
            </a:r>
            <a:r>
              <a:rPr lang="en-US" baseline="-25000"/>
              <a:t>L</a:t>
            </a:r>
          </a:p>
        </p:txBody>
      </p:sp>
      <p:sp>
        <p:nvSpPr>
          <p:cNvPr id="5" name="TextBox 4">
            <a:extLst>
              <a:ext uri="{FF2B5EF4-FFF2-40B4-BE49-F238E27FC236}">
                <a16:creationId xmlns:a16="http://schemas.microsoft.com/office/drawing/2014/main" id="{0B663ACD-86BD-784C-9EA1-132FA2458A0A}"/>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spTree>
    <p:extLst>
      <p:ext uri="{BB962C8B-B14F-4D97-AF65-F5344CB8AC3E}">
        <p14:creationId xmlns:p14="http://schemas.microsoft.com/office/powerpoint/2010/main" val="314586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5" end="5"/>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 calcmode="lin" valueType="num">
                                      <p:cBhvr additive="base">
                                        <p:cTn id="13" dur="5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7" end="7"/>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 calcmode="lin" valueType="num">
                                      <p:cBhvr additive="base">
                                        <p:cTn id="19" dur="500"/>
                                        <p:tgtEl>
                                          <p:spTgt spid="4">
                                            <p:txEl>
                                              <p:pRg st="9" end="9"/>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anim calcmode="lin" valueType="num">
                                      <p:cBhvr additive="base">
                                        <p:cTn id="25" dur="500"/>
                                        <p:tgtEl>
                                          <p:spTgt spid="4">
                                            <p:txEl>
                                              <p:pRg st="11" end="11"/>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75429" y="909887"/>
            <a:ext cx="10734186" cy="3785652"/>
          </a:xfrm>
          <a:prstGeom prst="rect">
            <a:avLst/>
          </a:prstGeom>
          <a:noFill/>
        </p:spPr>
        <p:txBody>
          <a:bodyPr wrap="square" rtlCol="0">
            <a:spAutoFit/>
          </a:bodyPr>
          <a:lstStyle/>
          <a:p>
            <a:r>
              <a:rPr lang="en-US" sz="2400"/>
              <a:t>It has also been helpful to realize the special space curves as the integral curves of a vector field that is well behaved outside of the unit sphere, but rather irratic inside the unit sphere</a:t>
            </a:r>
          </a:p>
          <a:p>
            <a:endParaRPr lang="en-US" sz="2400"/>
          </a:p>
          <a:p>
            <a:r>
              <a:rPr lang="en-US" sz="2400"/>
              <a:t>The next slide is an animation that shows the tangents for this vector field, but not the magnitudes and directions, which are irrelevant </a:t>
            </a:r>
          </a:p>
          <a:p>
            <a:endParaRPr lang="en-US" sz="2400"/>
          </a:p>
          <a:p>
            <a:r>
              <a:rPr lang="en-US" sz="2400"/>
              <a:t>This is followed by a slide that shows what the vector field looks like in the xy-plane </a:t>
            </a:r>
          </a:p>
          <a:p>
            <a:endParaRPr lang="en-US" sz="2400"/>
          </a:p>
          <a:p>
            <a:endParaRPr lang="en-US" sz="2400"/>
          </a:p>
        </p:txBody>
      </p:sp>
      <p:sp>
        <p:nvSpPr>
          <p:cNvPr id="4" name="TextBox 3">
            <a:extLst>
              <a:ext uri="{FF2B5EF4-FFF2-40B4-BE49-F238E27FC236}">
                <a16:creationId xmlns:a16="http://schemas.microsoft.com/office/drawing/2014/main" id="{398C8DC3-87FD-564E-9B8B-60D8CA97213D}"/>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spTree>
    <p:extLst>
      <p:ext uri="{BB962C8B-B14F-4D97-AF65-F5344CB8AC3E}">
        <p14:creationId xmlns:p14="http://schemas.microsoft.com/office/powerpoint/2010/main" val="306287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EBDC30-7C0D-624E-AF66-6449182DB17A}"/>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sp>
        <p:nvSpPr>
          <p:cNvPr id="6" name="TextBox 5">
            <a:extLst>
              <a:ext uri="{FF2B5EF4-FFF2-40B4-BE49-F238E27FC236}">
                <a16:creationId xmlns:a16="http://schemas.microsoft.com/office/drawing/2014/main" id="{1B5192E4-6A55-C945-95E1-DDDFEBC83D3C}"/>
              </a:ext>
            </a:extLst>
          </p:cNvPr>
          <p:cNvSpPr txBox="1"/>
          <p:nvPr/>
        </p:nvSpPr>
        <p:spPr>
          <a:xfrm>
            <a:off x="6717912" y="1212520"/>
            <a:ext cx="5024909" cy="5078313"/>
          </a:xfrm>
          <a:prstGeom prst="rect">
            <a:avLst/>
          </a:prstGeom>
          <a:noFill/>
        </p:spPr>
        <p:txBody>
          <a:bodyPr wrap="square" rtlCol="0">
            <a:spAutoFit/>
          </a:bodyPr>
          <a:lstStyle/>
          <a:p>
            <a:r>
              <a:rPr lang="en-US" b="1"/>
              <a:t>A normalized vector field </a:t>
            </a:r>
          </a:p>
          <a:p>
            <a:endParaRPr lang="en-US"/>
          </a:p>
          <a:p>
            <a:r>
              <a:rPr lang="en-US"/>
              <a:t>This vector field is obtained by normalizing the cross product of the gradient fields of x</a:t>
            </a:r>
            <a:r>
              <a:rPr lang="en-US" baseline="-25000"/>
              <a:t>L</a:t>
            </a:r>
            <a:r>
              <a:rPr lang="en-US"/>
              <a:t> and y</a:t>
            </a:r>
            <a:r>
              <a:rPr lang="en-US" baseline="-25000"/>
              <a:t>L</a:t>
            </a:r>
            <a:r>
              <a:rPr lang="en-US"/>
              <a:t> </a:t>
            </a:r>
          </a:p>
          <a:p>
            <a:endParaRPr lang="en-US"/>
          </a:p>
          <a:p>
            <a:r>
              <a:rPr lang="en-US"/>
              <a:t>The integral curves of this field are the special space curves on which x</a:t>
            </a:r>
            <a:r>
              <a:rPr lang="en-US" baseline="-25000"/>
              <a:t>L</a:t>
            </a:r>
            <a:r>
              <a:rPr lang="en-US"/>
              <a:t> and y</a:t>
            </a:r>
            <a:r>
              <a:rPr lang="en-US" baseline="-25000"/>
              <a:t>L</a:t>
            </a:r>
            <a:r>
              <a:rPr lang="en-US"/>
              <a:t> are constant </a:t>
            </a:r>
          </a:p>
          <a:p>
            <a:endParaRPr lang="en-US"/>
          </a:p>
          <a:p>
            <a:r>
              <a:rPr lang="en-US"/>
              <a:t>The sphere for which the circumcircle of </a:t>
            </a:r>
            <a:r>
              <a:rPr lang="el-GR"/>
              <a:t>Δ</a:t>
            </a:r>
            <a:r>
              <a:rPr lang="en-US"/>
              <a:t>ABC is a diameter (</a:t>
            </a:r>
            <a:r>
              <a:rPr lang="en-US" i="1"/>
              <a:t>i.e.</a:t>
            </a:r>
            <a:r>
              <a:rPr lang="en-US"/>
              <a:t> the unit sphere in the xyz-coordinate system) is such that the vector field is quite well behaved outside this sphere </a:t>
            </a:r>
          </a:p>
          <a:p>
            <a:endParaRPr lang="en-US"/>
          </a:p>
          <a:p>
            <a:r>
              <a:rPr lang="en-US" i="1"/>
              <a:t>Not so inside the sphere! </a:t>
            </a:r>
          </a:p>
          <a:p>
            <a:endParaRPr lang="en-US"/>
          </a:p>
          <a:p>
            <a:r>
              <a:rPr lang="en-US"/>
              <a:t>We call the sphere the </a:t>
            </a:r>
            <a:r>
              <a:rPr lang="en-US" i="1">
                <a:solidFill>
                  <a:schemeClr val="accent2"/>
                </a:solidFill>
              </a:rPr>
              <a:t>turbulence sphere</a:t>
            </a:r>
            <a:r>
              <a:rPr lang="en-US"/>
              <a:t> due to the irratic behavior of the vector field and the special space curves inside the sphere</a:t>
            </a:r>
          </a:p>
        </p:txBody>
      </p:sp>
      <p:pic>
        <p:nvPicPr>
          <p:cNvPr id="3" name="Picture 2">
            <a:extLst>
              <a:ext uri="{FF2B5EF4-FFF2-40B4-BE49-F238E27FC236}">
                <a16:creationId xmlns:a16="http://schemas.microsoft.com/office/drawing/2014/main" id="{CDCB0411-7E2F-3D42-9464-311BCDDC30B8}"/>
              </a:ext>
            </a:extLst>
          </p:cNvPr>
          <p:cNvPicPr>
            <a:picLocks noChangeAspect="1"/>
          </p:cNvPicPr>
          <p:nvPr/>
        </p:nvPicPr>
        <p:blipFill>
          <a:blip r:embed="rId2"/>
          <a:stretch>
            <a:fillRect/>
          </a:stretch>
        </p:blipFill>
        <p:spPr>
          <a:xfrm>
            <a:off x="510673" y="830527"/>
            <a:ext cx="5645323" cy="5875074"/>
          </a:xfrm>
          <a:prstGeom prst="rect">
            <a:avLst/>
          </a:prstGeom>
        </p:spPr>
      </p:pic>
    </p:spTree>
    <p:extLst>
      <p:ext uri="{BB962C8B-B14F-4D97-AF65-F5344CB8AC3E}">
        <p14:creationId xmlns:p14="http://schemas.microsoft.com/office/powerpoint/2010/main" val="34968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 calcmode="lin" valueType="num">
                                      <p:cBhvr additive="base">
                                        <p:cTn id="31" dur="500"/>
                                        <p:tgtEl>
                                          <p:spTgt spid="6">
                                            <p:txEl>
                                              <p:pRg st="10" end="1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198052" y="934147"/>
            <a:ext cx="9942173" cy="4154984"/>
          </a:xfrm>
          <a:prstGeom prst="rect">
            <a:avLst/>
          </a:prstGeom>
          <a:noFill/>
        </p:spPr>
        <p:txBody>
          <a:bodyPr wrap="square" rtlCol="0">
            <a:spAutoFit/>
          </a:bodyPr>
          <a:lstStyle/>
          <a:p>
            <a:r>
              <a:rPr lang="en-US" sz="2400"/>
              <a:t>Two non-control points in xyz-space will be called </a:t>
            </a:r>
            <a:r>
              <a:rPr lang="en-US" sz="2400" i="1">
                <a:solidFill>
                  <a:schemeClr val="accent2"/>
                </a:solidFill>
              </a:rPr>
              <a:t>strongly related </a:t>
            </a:r>
            <a:r>
              <a:rPr lang="en-US" sz="2400"/>
              <a:t>if their Cartesian coordinates yield the same values for the c</a:t>
            </a:r>
            <a:r>
              <a:rPr lang="en-US" sz="2400" baseline="-25000"/>
              <a:t>1 </a:t>
            </a:r>
            <a:r>
              <a:rPr lang="en-US" sz="2400"/>
              <a:t>, c</a:t>
            </a:r>
            <a:r>
              <a:rPr lang="en-US" sz="2400" baseline="-25000"/>
              <a:t>2</a:t>
            </a:r>
            <a:r>
              <a:rPr lang="en-US" sz="2400"/>
              <a:t> and c</a:t>
            </a:r>
            <a:r>
              <a:rPr lang="en-US" sz="2400" baseline="-25000"/>
              <a:t>3</a:t>
            </a:r>
            <a:r>
              <a:rPr lang="en-US" sz="2400"/>
              <a:t> </a:t>
            </a:r>
          </a:p>
          <a:p>
            <a:endParaRPr lang="en-US" sz="2400"/>
          </a:p>
          <a:p>
            <a:r>
              <a:rPr lang="en-US" sz="2400"/>
              <a:t>Two non-control points in xyz-space will be called </a:t>
            </a:r>
            <a:r>
              <a:rPr lang="en-US" sz="2400" i="1">
                <a:solidFill>
                  <a:schemeClr val="accent2"/>
                </a:solidFill>
              </a:rPr>
              <a:t>weakly related </a:t>
            </a:r>
            <a:r>
              <a:rPr lang="en-US" sz="2400"/>
              <a:t>if their Cartesian coordinates yield the same values for the quantities c</a:t>
            </a:r>
            <a:r>
              <a:rPr lang="en-US" sz="2400" baseline="-25000"/>
              <a:t>1</a:t>
            </a:r>
            <a:r>
              <a:rPr lang="en-US" sz="2400" baseline="30000"/>
              <a:t>2</a:t>
            </a:r>
            <a:r>
              <a:rPr lang="en-US" sz="2400" baseline="-25000"/>
              <a:t> </a:t>
            </a:r>
            <a:r>
              <a:rPr lang="en-US" sz="2400"/>
              <a:t>, c</a:t>
            </a:r>
            <a:r>
              <a:rPr lang="en-US" sz="2400" baseline="-25000"/>
              <a:t>2</a:t>
            </a:r>
            <a:r>
              <a:rPr lang="en-US" sz="2400" baseline="30000"/>
              <a:t>2</a:t>
            </a:r>
            <a:r>
              <a:rPr lang="en-US" sz="2400"/>
              <a:t>, c</a:t>
            </a:r>
            <a:r>
              <a:rPr lang="en-US" sz="2400" baseline="-25000"/>
              <a:t>3</a:t>
            </a:r>
            <a:r>
              <a:rPr lang="en-US" sz="2400" baseline="30000"/>
              <a:t>2 </a:t>
            </a:r>
            <a:r>
              <a:rPr lang="en-US" sz="2400"/>
              <a:t> and c</a:t>
            </a:r>
            <a:r>
              <a:rPr lang="en-US" sz="2400" baseline="-25000"/>
              <a:t>1 </a:t>
            </a:r>
            <a:r>
              <a:rPr lang="en-US" sz="2400"/>
              <a:t>c</a:t>
            </a:r>
            <a:r>
              <a:rPr lang="en-US" sz="2400" baseline="-25000"/>
              <a:t>2</a:t>
            </a:r>
            <a:r>
              <a:rPr lang="en-US" sz="2400"/>
              <a:t> c</a:t>
            </a:r>
            <a:r>
              <a:rPr lang="en-US" sz="2400" baseline="-25000"/>
              <a:t>3</a:t>
            </a:r>
            <a:r>
              <a:rPr lang="en-US" sz="2400"/>
              <a:t> ;  in other words, they have the same values for |c</a:t>
            </a:r>
            <a:r>
              <a:rPr lang="en-US" sz="2400" baseline="-25000"/>
              <a:t>1</a:t>
            </a:r>
            <a:r>
              <a:rPr lang="en-US" sz="2400"/>
              <a:t>|, |c</a:t>
            </a:r>
            <a:r>
              <a:rPr lang="en-US" sz="2400" baseline="-25000"/>
              <a:t>2</a:t>
            </a:r>
            <a:r>
              <a:rPr lang="en-US" sz="2400"/>
              <a:t>| and |c</a:t>
            </a:r>
            <a:r>
              <a:rPr lang="en-US" sz="2400" baseline="-25000"/>
              <a:t>3</a:t>
            </a:r>
            <a:r>
              <a:rPr lang="en-US" sz="2400"/>
              <a:t>|, and disagree in an even number (0 or 2) of the signs of the cosines </a:t>
            </a:r>
          </a:p>
          <a:p>
            <a:endParaRPr lang="en-US" sz="2400" i="1">
              <a:solidFill>
                <a:schemeClr val="accent2"/>
              </a:solidFill>
            </a:endParaRPr>
          </a:p>
          <a:p>
            <a:r>
              <a:rPr lang="en-US" sz="2400" i="1">
                <a:solidFill>
                  <a:schemeClr val="accent2"/>
                </a:solidFill>
              </a:rPr>
              <a:t>      Strict weakly related </a:t>
            </a:r>
            <a:r>
              <a:rPr lang="en-US" sz="2400"/>
              <a:t>means weakly related but not strongly related</a:t>
            </a:r>
          </a:p>
          <a:p>
            <a:endParaRPr lang="en-US" sz="2400"/>
          </a:p>
          <a:p>
            <a:r>
              <a:rPr lang="en-US" sz="2400"/>
              <a:t>           </a:t>
            </a:r>
            <a:r>
              <a:rPr lang="en-US" sz="2400" i="1"/>
              <a:t>Important:</a:t>
            </a:r>
            <a:r>
              <a:rPr lang="en-US" sz="2400"/>
              <a:t>  strongly related implies weakly related </a:t>
            </a:r>
          </a:p>
        </p:txBody>
      </p:sp>
      <p:sp>
        <p:nvSpPr>
          <p:cNvPr id="5" name="TextBox 4">
            <a:extLst>
              <a:ext uri="{FF2B5EF4-FFF2-40B4-BE49-F238E27FC236}">
                <a16:creationId xmlns:a16="http://schemas.microsoft.com/office/drawing/2014/main" id="{C3DA5F95-A1EF-B142-B94B-7F9029E0C4A2}"/>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27322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ADFA4-0337-964E-828D-9D0714F132D9}"/>
              </a:ext>
            </a:extLst>
          </p:cNvPr>
          <p:cNvPicPr>
            <a:picLocks noChangeAspect="1"/>
          </p:cNvPicPr>
          <p:nvPr/>
        </p:nvPicPr>
        <p:blipFill>
          <a:blip r:embed="rId2"/>
          <a:stretch>
            <a:fillRect/>
          </a:stretch>
        </p:blipFill>
        <p:spPr>
          <a:xfrm>
            <a:off x="1130078" y="963484"/>
            <a:ext cx="5617563" cy="5636350"/>
          </a:xfrm>
          <a:prstGeom prst="rect">
            <a:avLst/>
          </a:prstGeom>
        </p:spPr>
      </p:pic>
      <p:sp>
        <p:nvSpPr>
          <p:cNvPr id="5" name="TextBox 4">
            <a:extLst>
              <a:ext uri="{FF2B5EF4-FFF2-40B4-BE49-F238E27FC236}">
                <a16:creationId xmlns:a16="http://schemas.microsoft.com/office/drawing/2014/main" id="{66277D79-9F6C-4C43-A92D-EF19ED610ADC}"/>
              </a:ext>
            </a:extLst>
          </p:cNvPr>
          <p:cNvSpPr txBox="1"/>
          <p:nvPr/>
        </p:nvSpPr>
        <p:spPr>
          <a:xfrm>
            <a:off x="7263342" y="1132309"/>
            <a:ext cx="3758886" cy="1754326"/>
          </a:xfrm>
          <a:prstGeom prst="rect">
            <a:avLst/>
          </a:prstGeom>
          <a:noFill/>
        </p:spPr>
        <p:txBody>
          <a:bodyPr wrap="square" rtlCol="0">
            <a:spAutoFit/>
          </a:bodyPr>
          <a:lstStyle/>
          <a:p>
            <a:r>
              <a:rPr lang="en-US" b="1"/>
              <a:t>The vector field in the xy-plane </a:t>
            </a:r>
          </a:p>
          <a:p>
            <a:endParaRPr lang="en-US"/>
          </a:p>
          <a:p>
            <a:r>
              <a:rPr lang="en-US"/>
              <a:t>The orange dots are the control points (triangle vertices)</a:t>
            </a:r>
          </a:p>
          <a:p>
            <a:endParaRPr lang="en-US"/>
          </a:p>
          <a:p>
            <a:r>
              <a:rPr lang="en-US"/>
              <a:t>The purple dot is the orthocenter </a:t>
            </a:r>
          </a:p>
        </p:txBody>
      </p:sp>
      <p:sp>
        <p:nvSpPr>
          <p:cNvPr id="7" name="TextBox 6">
            <a:extLst>
              <a:ext uri="{FF2B5EF4-FFF2-40B4-BE49-F238E27FC236}">
                <a16:creationId xmlns:a16="http://schemas.microsoft.com/office/drawing/2014/main" id="{B9077466-E31B-D943-9EF2-4BFFE4B2373E}"/>
              </a:ext>
            </a:extLst>
          </p:cNvPr>
          <p:cNvSpPr txBox="1"/>
          <p:nvPr/>
        </p:nvSpPr>
        <p:spPr>
          <a:xfrm>
            <a:off x="3952942" y="355433"/>
            <a:ext cx="3799245" cy="523220"/>
          </a:xfrm>
          <a:prstGeom prst="rect">
            <a:avLst/>
          </a:prstGeom>
          <a:noFill/>
        </p:spPr>
        <p:txBody>
          <a:bodyPr wrap="none" rtlCol="0">
            <a:spAutoFit/>
          </a:bodyPr>
          <a:lstStyle/>
          <a:p>
            <a:r>
              <a:rPr lang="en-US" sz="2800">
                <a:solidFill>
                  <a:schemeClr val="bg1">
                    <a:lumMod val="85000"/>
                  </a:schemeClr>
                </a:solidFill>
              </a:rPr>
              <a:t>A Family of Space Curves</a:t>
            </a:r>
          </a:p>
        </p:txBody>
      </p:sp>
    </p:spTree>
    <p:extLst>
      <p:ext uri="{BB962C8B-B14F-4D97-AF65-F5344CB8AC3E}">
        <p14:creationId xmlns:p14="http://schemas.microsoft.com/office/powerpoint/2010/main" val="415246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61371" y="965034"/>
            <a:ext cx="10826571" cy="3511218"/>
          </a:xfrm>
          <a:prstGeom prst="rect">
            <a:avLst/>
          </a:prstGeom>
          <a:noFill/>
        </p:spPr>
        <p:txBody>
          <a:bodyPr wrap="square" rtlCol="0">
            <a:spAutoFit/>
          </a:bodyPr>
          <a:lstStyle/>
          <a:p>
            <a:r>
              <a:rPr lang="en-US" sz="2400"/>
              <a:t>While working to simplify the formulas for x</a:t>
            </a:r>
            <a:r>
              <a:rPr lang="en-US" sz="2400" baseline="-25000"/>
              <a:t>L</a:t>
            </a:r>
            <a:r>
              <a:rPr lang="en-US" sz="2400"/>
              <a:t> and y</a:t>
            </a:r>
            <a:r>
              <a:rPr lang="en-US" sz="2400" baseline="-25000"/>
              <a:t>L </a:t>
            </a:r>
            <a:r>
              <a:rPr lang="en-US" sz="2400"/>
              <a:t>, a certain family (parameterized by x</a:t>
            </a:r>
            <a:r>
              <a:rPr lang="en-US" sz="2400" baseline="-25000"/>
              <a:t>H</a:t>
            </a:r>
            <a:r>
              <a:rPr lang="en-US" sz="2400"/>
              <a:t> and y</a:t>
            </a:r>
            <a:r>
              <a:rPr lang="en-US" sz="2400" baseline="-25000"/>
              <a:t>H</a:t>
            </a:r>
            <a:r>
              <a:rPr lang="en-US" sz="2400"/>
              <a:t>) of </a:t>
            </a:r>
            <a:r>
              <a:rPr lang="en-US" sz="2400" i="1">
                <a:solidFill>
                  <a:schemeClr val="accent2"/>
                </a:solidFill>
              </a:rPr>
              <a:t>birational transformation </a:t>
            </a:r>
            <a:r>
              <a:rPr lang="en-US" sz="2400"/>
              <a:t>popped up that not only simplifies these formulas, but that also have some interesting geometric properties </a:t>
            </a:r>
          </a:p>
          <a:p>
            <a:pPr>
              <a:lnSpc>
                <a:spcPts val="2480"/>
              </a:lnSpc>
            </a:pPr>
            <a:endParaRPr lang="en-US" sz="2400"/>
          </a:p>
          <a:p>
            <a:r>
              <a:rPr lang="en-US" sz="2400"/>
              <a:t>They are transformations between x, y and z</a:t>
            </a:r>
            <a:r>
              <a:rPr lang="en-US" sz="2400" baseline="30000"/>
              <a:t>2</a:t>
            </a:r>
            <a:r>
              <a:rPr lang="en-US" sz="2400"/>
              <a:t>, and quantities </a:t>
            </a:r>
            <a:r>
              <a:rPr lang="el-GR" sz="2400"/>
              <a:t>μ</a:t>
            </a:r>
            <a:r>
              <a:rPr lang="en-US" sz="2400"/>
              <a:t>, </a:t>
            </a:r>
            <a:r>
              <a:rPr lang="el-GR" sz="2400"/>
              <a:t>ν</a:t>
            </a:r>
            <a:r>
              <a:rPr lang="en-US" sz="2400"/>
              <a:t> and </a:t>
            </a:r>
            <a:r>
              <a:rPr lang="el-GR" sz="2400"/>
              <a:t>ξ</a:t>
            </a:r>
            <a:r>
              <a:rPr lang="en-US" sz="2400"/>
              <a:t> , </a:t>
            </a:r>
          </a:p>
          <a:p>
            <a:pPr>
              <a:lnSpc>
                <a:spcPts val="2080"/>
              </a:lnSpc>
            </a:pPr>
            <a:endParaRPr lang="en-US" sz="2400"/>
          </a:p>
          <a:p>
            <a:r>
              <a:rPr lang="en-US" sz="2400"/>
              <a:t>                                                       ( x, y, z</a:t>
            </a:r>
            <a:r>
              <a:rPr lang="en-US" sz="2400" baseline="30000"/>
              <a:t>2</a:t>
            </a:r>
            <a:r>
              <a:rPr lang="en-US" sz="2400"/>
              <a:t> )    ⟷    ( </a:t>
            </a:r>
            <a:r>
              <a:rPr lang="el-GR" sz="2400"/>
              <a:t>μ</a:t>
            </a:r>
            <a:r>
              <a:rPr lang="en-US" sz="2400"/>
              <a:t>, </a:t>
            </a:r>
            <a:r>
              <a:rPr lang="el-GR" sz="2400"/>
              <a:t>ν</a:t>
            </a:r>
            <a:r>
              <a:rPr lang="en-US" sz="2400"/>
              <a:t>, </a:t>
            </a:r>
            <a:r>
              <a:rPr lang="el-GR" sz="2400"/>
              <a:t>ξ</a:t>
            </a:r>
            <a:r>
              <a:rPr lang="en-US" sz="2400"/>
              <a:t> )</a:t>
            </a:r>
          </a:p>
          <a:p>
            <a:pPr>
              <a:lnSpc>
                <a:spcPts val="1880"/>
              </a:lnSpc>
            </a:pPr>
            <a:endParaRPr lang="en-US" sz="2400"/>
          </a:p>
          <a:p>
            <a:r>
              <a:rPr lang="en-US" sz="2400"/>
              <a:t>where either set of variables can be expressed rationally in terms of the other set of </a:t>
            </a:r>
          </a:p>
          <a:p>
            <a:r>
              <a:rPr lang="en-US" sz="2400"/>
              <a:t>                variables </a:t>
            </a:r>
          </a:p>
        </p:txBody>
      </p:sp>
      <p:sp>
        <p:nvSpPr>
          <p:cNvPr id="2" name="TextBox 1">
            <a:extLst>
              <a:ext uri="{FF2B5EF4-FFF2-40B4-BE49-F238E27FC236}">
                <a16:creationId xmlns:a16="http://schemas.microsoft.com/office/drawing/2014/main" id="{1F3B6A22-618D-4547-8901-0CCAE253A580}"/>
              </a:ext>
            </a:extLst>
          </p:cNvPr>
          <p:cNvSpPr txBox="1"/>
          <p:nvPr/>
        </p:nvSpPr>
        <p:spPr>
          <a:xfrm>
            <a:off x="2809086" y="386861"/>
            <a:ext cx="6902787" cy="523220"/>
          </a:xfrm>
          <a:prstGeom prst="rect">
            <a:avLst/>
          </a:prstGeom>
          <a:noFill/>
        </p:spPr>
        <p:txBody>
          <a:bodyPr wrap="none" rtlCol="0">
            <a:spAutoFit/>
          </a:bodyPr>
          <a:lstStyle/>
          <a:p>
            <a:r>
              <a:rPr lang="en-US" sz="2800">
                <a:solidFill>
                  <a:schemeClr val="tx1">
                    <a:lumMod val="75000"/>
                    <a:lumOff val="25000"/>
                  </a:schemeClr>
                </a:solidFill>
              </a:rPr>
              <a:t>A Curious Family of Birational Transformations</a:t>
            </a:r>
          </a:p>
        </p:txBody>
      </p:sp>
    </p:spTree>
    <p:extLst>
      <p:ext uri="{BB962C8B-B14F-4D97-AF65-F5344CB8AC3E}">
        <p14:creationId xmlns:p14="http://schemas.microsoft.com/office/powerpoint/2010/main" val="185757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4" end="4"/>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 calcmode="lin" valueType="num">
                                      <p:cBhvr additive="base">
                                        <p:cTn id="21"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2" dur="500"/>
                                        <p:tgtEl>
                                          <p:spTgt spid="8">
                                            <p:txEl>
                                              <p:pRg st="6" end="6"/>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 calcmode="lin" valueType="num">
                                      <p:cBhvr additive="base">
                                        <p:cTn id="25"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EC7DD9-7BE8-B244-A35A-95A463E3AE9B}"/>
              </a:ext>
            </a:extLst>
          </p:cNvPr>
          <p:cNvPicPr>
            <a:picLocks noChangeAspect="1"/>
          </p:cNvPicPr>
          <p:nvPr/>
        </p:nvPicPr>
        <p:blipFill>
          <a:blip r:embed="rId2"/>
          <a:stretch>
            <a:fillRect/>
          </a:stretch>
        </p:blipFill>
        <p:spPr>
          <a:xfrm>
            <a:off x="2613423" y="3012141"/>
            <a:ext cx="6360723" cy="2344287"/>
          </a:xfrm>
          <a:prstGeom prst="rect">
            <a:avLst/>
          </a:prstGeom>
        </p:spPr>
      </p:pic>
      <p:pic>
        <p:nvPicPr>
          <p:cNvPr id="6" name="Picture 5">
            <a:extLst>
              <a:ext uri="{FF2B5EF4-FFF2-40B4-BE49-F238E27FC236}">
                <a16:creationId xmlns:a16="http://schemas.microsoft.com/office/drawing/2014/main" id="{1BC1DCFE-8262-9A40-B1A9-70405E491CD2}"/>
              </a:ext>
            </a:extLst>
          </p:cNvPr>
          <p:cNvPicPr>
            <a:picLocks noChangeAspect="1"/>
          </p:cNvPicPr>
          <p:nvPr/>
        </p:nvPicPr>
        <p:blipFill>
          <a:blip r:embed="rId3"/>
          <a:stretch>
            <a:fillRect/>
          </a:stretch>
        </p:blipFill>
        <p:spPr>
          <a:xfrm>
            <a:off x="2870112" y="1213857"/>
            <a:ext cx="5467064" cy="2007139"/>
          </a:xfrm>
          <a:prstGeom prst="rect">
            <a:avLst/>
          </a:prstGeom>
        </p:spPr>
      </p:pic>
      <p:sp>
        <p:nvSpPr>
          <p:cNvPr id="5" name="TextBox 4">
            <a:extLst>
              <a:ext uri="{FF2B5EF4-FFF2-40B4-BE49-F238E27FC236}">
                <a16:creationId xmlns:a16="http://schemas.microsoft.com/office/drawing/2014/main" id="{A3D56DEB-E9F9-354F-9753-8B816BE280F7}"/>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
        <p:nvSpPr>
          <p:cNvPr id="2" name="TextBox 1">
            <a:extLst>
              <a:ext uri="{FF2B5EF4-FFF2-40B4-BE49-F238E27FC236}">
                <a16:creationId xmlns:a16="http://schemas.microsoft.com/office/drawing/2014/main" id="{B3140708-F53D-E945-B9A7-EF51CFB379AC}"/>
              </a:ext>
            </a:extLst>
          </p:cNvPr>
          <p:cNvSpPr txBox="1"/>
          <p:nvPr/>
        </p:nvSpPr>
        <p:spPr>
          <a:xfrm>
            <a:off x="3977403" y="5532850"/>
            <a:ext cx="3677160" cy="646331"/>
          </a:xfrm>
          <a:prstGeom prst="rect">
            <a:avLst/>
          </a:prstGeom>
          <a:noFill/>
        </p:spPr>
        <p:txBody>
          <a:bodyPr wrap="none" rtlCol="0">
            <a:spAutoFit/>
          </a:bodyPr>
          <a:lstStyle/>
          <a:p>
            <a:r>
              <a:rPr lang="en-US"/>
              <a:t>(from Rieck 2018; the capital X and Y </a:t>
            </a:r>
          </a:p>
          <a:p>
            <a:r>
              <a:rPr lang="en-US"/>
              <a:t>      here should be lowercase)</a:t>
            </a:r>
          </a:p>
        </p:txBody>
      </p:sp>
    </p:spTree>
    <p:extLst>
      <p:ext uri="{BB962C8B-B14F-4D97-AF65-F5344CB8AC3E}">
        <p14:creationId xmlns:p14="http://schemas.microsoft.com/office/powerpoint/2010/main" val="2479127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76003" y="1159552"/>
            <a:ext cx="10820146" cy="2677656"/>
          </a:xfrm>
          <a:prstGeom prst="rect">
            <a:avLst/>
          </a:prstGeom>
          <a:noFill/>
        </p:spPr>
        <p:txBody>
          <a:bodyPr wrap="square" rtlCol="0">
            <a:spAutoFit/>
          </a:bodyPr>
          <a:lstStyle/>
          <a:p>
            <a:r>
              <a:rPr lang="en-US" sz="2400"/>
              <a:t>Note that  (x</a:t>
            </a:r>
            <a:r>
              <a:rPr lang="en-US" sz="2400" baseline="30000"/>
              <a:t>2</a:t>
            </a:r>
            <a:r>
              <a:rPr lang="en-US" sz="2400"/>
              <a:t>+y</a:t>
            </a:r>
            <a:r>
              <a:rPr lang="en-US" sz="2400" baseline="30000"/>
              <a:t>2</a:t>
            </a:r>
            <a:r>
              <a:rPr lang="en-US" sz="2400"/>
              <a:t>+z</a:t>
            </a:r>
            <a:r>
              <a:rPr lang="en-US" sz="2400" baseline="30000"/>
              <a:t>2</a:t>
            </a:r>
            <a:r>
              <a:rPr lang="en-US" sz="2400"/>
              <a:t>-1) / z</a:t>
            </a:r>
            <a:r>
              <a:rPr lang="en-US" sz="2400" baseline="30000"/>
              <a:t>2</a:t>
            </a:r>
            <a:r>
              <a:rPr lang="en-US" sz="2400"/>
              <a:t> = (1+</a:t>
            </a:r>
            <a:r>
              <a:rPr lang="el-GR" sz="2400"/>
              <a:t>ξ</a:t>
            </a:r>
            <a:r>
              <a:rPr lang="en-US" sz="2400"/>
              <a:t>) / (1-</a:t>
            </a:r>
            <a:r>
              <a:rPr lang="el-GR" sz="2400"/>
              <a:t>ξ</a:t>
            </a:r>
            <a:r>
              <a:rPr lang="en-US" sz="2400"/>
              <a:t>)  and  (x</a:t>
            </a:r>
            <a:r>
              <a:rPr lang="en-US" sz="2400" baseline="30000"/>
              <a:t>2</a:t>
            </a:r>
            <a:r>
              <a:rPr lang="en-US" sz="2400"/>
              <a:t>+y</a:t>
            </a:r>
            <a:r>
              <a:rPr lang="en-US" sz="2400" baseline="30000"/>
              <a:t>2</a:t>
            </a:r>
            <a:r>
              <a:rPr lang="en-US" sz="2400"/>
              <a:t>-1) / z</a:t>
            </a:r>
            <a:r>
              <a:rPr lang="en-US" sz="2400" baseline="30000"/>
              <a:t>2</a:t>
            </a:r>
            <a:r>
              <a:rPr lang="en-US" sz="2400"/>
              <a:t> = 2 </a:t>
            </a:r>
            <a:r>
              <a:rPr lang="el-GR" sz="2400"/>
              <a:t>ξ</a:t>
            </a:r>
            <a:r>
              <a:rPr lang="en-US" sz="2400"/>
              <a:t> / (1-</a:t>
            </a:r>
            <a:r>
              <a:rPr lang="el-GR" sz="2400"/>
              <a:t>ξ</a:t>
            </a:r>
            <a:r>
              <a:rPr lang="en-US" sz="2400"/>
              <a:t>) </a:t>
            </a:r>
          </a:p>
          <a:p>
            <a:endParaRPr lang="en-US" sz="2400"/>
          </a:p>
          <a:p>
            <a:r>
              <a:rPr lang="en-US" sz="2400"/>
              <a:t>Consequently: </a:t>
            </a:r>
          </a:p>
          <a:p>
            <a:endParaRPr lang="en-US" sz="2400"/>
          </a:p>
          <a:p>
            <a:r>
              <a:rPr lang="en-US" sz="2400"/>
              <a:t>         |</a:t>
            </a:r>
            <a:r>
              <a:rPr lang="el-GR" sz="2400"/>
              <a:t>ξ</a:t>
            </a:r>
            <a:r>
              <a:rPr lang="en-US" sz="2400"/>
              <a:t>|  &gt;  1         ⇒      (x,y,z) is inside the unit sphere</a:t>
            </a:r>
          </a:p>
          <a:p>
            <a:r>
              <a:rPr lang="en-US" sz="2400"/>
              <a:t>        -1  &lt;  </a:t>
            </a:r>
            <a:r>
              <a:rPr lang="el-GR" sz="2400"/>
              <a:t>ξ</a:t>
            </a:r>
            <a:r>
              <a:rPr lang="en-US" sz="2400"/>
              <a:t>  &lt;  0    ⇒      (x,y,z) is outside the unit sphere but inside the danger cylinder </a:t>
            </a:r>
          </a:p>
          <a:p>
            <a:r>
              <a:rPr lang="en-US" sz="2400"/>
              <a:t>         0  &lt;  </a:t>
            </a:r>
            <a:r>
              <a:rPr lang="el-GR" sz="2400"/>
              <a:t>ξ</a:t>
            </a:r>
            <a:r>
              <a:rPr lang="en-US" sz="2400"/>
              <a:t>  &lt;  1    ⇒      (x,y,z) is outside the danger cylinder</a:t>
            </a:r>
          </a:p>
        </p:txBody>
      </p:sp>
      <p:sp>
        <p:nvSpPr>
          <p:cNvPr id="5" name="TextBox 4">
            <a:extLst>
              <a:ext uri="{FF2B5EF4-FFF2-40B4-BE49-F238E27FC236}">
                <a16:creationId xmlns:a16="http://schemas.microsoft.com/office/drawing/2014/main" id="{9830705A-D11D-804F-9F61-21C128CE762D}"/>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188372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8">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 calcmode="lin" valueType="num">
                                      <p:cBhvr additive="base">
                                        <p:cTn id="15"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8">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922675" y="1159552"/>
            <a:ext cx="10507325" cy="3046988"/>
          </a:xfrm>
          <a:prstGeom prst="rect">
            <a:avLst/>
          </a:prstGeom>
          <a:noFill/>
        </p:spPr>
        <p:txBody>
          <a:bodyPr wrap="square" rtlCol="0">
            <a:spAutoFit/>
          </a:bodyPr>
          <a:lstStyle/>
          <a:p>
            <a:r>
              <a:rPr lang="en-US" sz="2400"/>
              <a:t>The simpler formulas for x</a:t>
            </a:r>
            <a:r>
              <a:rPr lang="en-US" sz="2400" baseline="-25000"/>
              <a:t>L</a:t>
            </a:r>
            <a:r>
              <a:rPr lang="en-US" sz="2400"/>
              <a:t> and y</a:t>
            </a:r>
            <a:r>
              <a:rPr lang="en-US" sz="2400" baseline="-25000"/>
              <a:t>L </a:t>
            </a:r>
            <a:r>
              <a:rPr lang="en-US" sz="2400"/>
              <a:t>are just these:</a:t>
            </a:r>
          </a:p>
          <a:p>
            <a:endParaRPr lang="en-US" sz="2400"/>
          </a:p>
          <a:p>
            <a:r>
              <a:rPr lang="en-US" sz="2400"/>
              <a:t>                     x</a:t>
            </a:r>
            <a:r>
              <a:rPr lang="en-US" sz="2400" baseline="-25000"/>
              <a:t>L  </a:t>
            </a:r>
            <a:r>
              <a:rPr lang="en-US" sz="2400"/>
              <a:t> = </a:t>
            </a:r>
            <a:r>
              <a:rPr lang="el-GR" sz="2400"/>
              <a:t>[ </a:t>
            </a:r>
            <a:r>
              <a:rPr lang="en-US" sz="2400"/>
              <a:t> </a:t>
            </a:r>
            <a:r>
              <a:rPr lang="el-GR" sz="2400"/>
              <a:t>μ</a:t>
            </a:r>
            <a:r>
              <a:rPr lang="el-GR" sz="2400" baseline="30000"/>
              <a:t>2</a:t>
            </a:r>
            <a:r>
              <a:rPr lang="el-GR" sz="2400"/>
              <a:t> </a:t>
            </a:r>
            <a:r>
              <a:rPr lang="en-US" sz="2400"/>
              <a:t>-</a:t>
            </a:r>
            <a:r>
              <a:rPr lang="el-GR" sz="2400"/>
              <a:t> 2μ - ν</a:t>
            </a:r>
            <a:r>
              <a:rPr lang="el-GR" sz="2400" baseline="30000"/>
              <a:t>2  </a:t>
            </a:r>
            <a:r>
              <a:rPr lang="el-GR" sz="2400"/>
              <a:t>- (</a:t>
            </a:r>
            <a:r>
              <a:rPr lang="en-US" sz="2400"/>
              <a:t>x</a:t>
            </a:r>
            <a:r>
              <a:rPr lang="en-US" sz="2400" baseline="-25000"/>
              <a:t>H</a:t>
            </a:r>
            <a:r>
              <a:rPr lang="en-US" sz="2400" baseline="30000"/>
              <a:t>2</a:t>
            </a:r>
            <a:r>
              <a:rPr lang="en-US" sz="2400"/>
              <a:t> - 2x</a:t>
            </a:r>
            <a:r>
              <a:rPr lang="en-US" sz="2400" baseline="-25000"/>
              <a:t>H</a:t>
            </a:r>
            <a:r>
              <a:rPr lang="en-US" sz="2400"/>
              <a:t> - 2y</a:t>
            </a:r>
            <a:r>
              <a:rPr lang="en-US" sz="2400" baseline="-25000"/>
              <a:t>H</a:t>
            </a:r>
            <a:r>
              <a:rPr lang="en-US" sz="2400"/>
              <a:t>) </a:t>
            </a:r>
            <a:r>
              <a:rPr lang="el-GR" sz="2400"/>
              <a:t>ξ</a:t>
            </a:r>
            <a:r>
              <a:rPr lang="en-US" sz="2400" baseline="30000"/>
              <a:t>2 </a:t>
            </a:r>
            <a:r>
              <a:rPr lang="el-GR" sz="2400"/>
              <a:t> ]  /</a:t>
            </a:r>
            <a:r>
              <a:rPr lang="en-US" sz="2400"/>
              <a:t>  [ 1 - </a:t>
            </a:r>
            <a:r>
              <a:rPr lang="el-GR" sz="2400"/>
              <a:t>ξ</a:t>
            </a:r>
            <a:r>
              <a:rPr lang="en-US" sz="2400" baseline="30000"/>
              <a:t>2 </a:t>
            </a:r>
            <a:r>
              <a:rPr lang="el-GR" sz="2400"/>
              <a:t> ] </a:t>
            </a:r>
            <a:r>
              <a:rPr lang="en-US" sz="2400"/>
              <a:t> </a:t>
            </a:r>
          </a:p>
          <a:p>
            <a:r>
              <a:rPr lang="en-US" sz="2400"/>
              <a:t>                     y</a:t>
            </a:r>
            <a:r>
              <a:rPr lang="en-US" sz="2400" baseline="-25000"/>
              <a:t>L  </a:t>
            </a:r>
            <a:r>
              <a:rPr lang="en-US" sz="2400"/>
              <a:t> = </a:t>
            </a:r>
            <a:r>
              <a:rPr lang="el-GR" sz="2400"/>
              <a:t>[ </a:t>
            </a:r>
            <a:r>
              <a:rPr lang="en-US" sz="2400"/>
              <a:t> 2(</a:t>
            </a:r>
            <a:r>
              <a:rPr lang="el-GR" sz="2400"/>
              <a:t>μ</a:t>
            </a:r>
            <a:r>
              <a:rPr lang="en-US" sz="2400"/>
              <a:t> + 1) </a:t>
            </a:r>
            <a:r>
              <a:rPr lang="el-GR" sz="2400"/>
              <a:t>ν</a:t>
            </a:r>
            <a:r>
              <a:rPr lang="el-GR" sz="2400" baseline="30000"/>
              <a:t>  </a:t>
            </a:r>
            <a:r>
              <a:rPr lang="el-GR" sz="2400"/>
              <a:t>- </a:t>
            </a:r>
            <a:r>
              <a:rPr lang="en-US" sz="2400"/>
              <a:t>2</a:t>
            </a:r>
            <a:r>
              <a:rPr lang="el-GR" sz="2400"/>
              <a:t>(</a:t>
            </a:r>
            <a:r>
              <a:rPr lang="en-US" sz="2400"/>
              <a:t>x</a:t>
            </a:r>
            <a:r>
              <a:rPr lang="en-US" sz="2400" baseline="-25000"/>
              <a:t>H </a:t>
            </a:r>
            <a:r>
              <a:rPr lang="en-US" sz="2400"/>
              <a:t>+ 1) y</a:t>
            </a:r>
            <a:r>
              <a:rPr lang="en-US" sz="2400" baseline="-25000"/>
              <a:t>H</a:t>
            </a:r>
            <a:r>
              <a:rPr lang="en-US" sz="2400"/>
              <a:t> </a:t>
            </a:r>
            <a:r>
              <a:rPr lang="el-GR" sz="2400"/>
              <a:t>ξ</a:t>
            </a:r>
            <a:r>
              <a:rPr lang="en-US" sz="2400" baseline="30000"/>
              <a:t>2 </a:t>
            </a:r>
            <a:r>
              <a:rPr lang="el-GR" sz="2400"/>
              <a:t> ]  /</a:t>
            </a:r>
            <a:r>
              <a:rPr lang="en-US" sz="2400"/>
              <a:t>  [ 1 - </a:t>
            </a:r>
            <a:r>
              <a:rPr lang="el-GR" sz="2400"/>
              <a:t>ξ</a:t>
            </a:r>
            <a:r>
              <a:rPr lang="en-US" sz="2400" baseline="30000"/>
              <a:t>2 </a:t>
            </a:r>
            <a:r>
              <a:rPr lang="el-GR" sz="2400"/>
              <a:t> ]</a:t>
            </a:r>
            <a:endParaRPr lang="en-US" sz="2400"/>
          </a:p>
          <a:p>
            <a:endParaRPr lang="en-US" sz="2400"/>
          </a:p>
          <a:p>
            <a:r>
              <a:rPr lang="en-US" sz="2400"/>
              <a:t>While that is somewhat interesting, more interesting perhaps is the fact that the special curves in xyz-space transform to curves in </a:t>
            </a:r>
            <a:r>
              <a:rPr lang="el-GR" sz="2400"/>
              <a:t>μνξ</a:t>
            </a:r>
            <a:r>
              <a:rPr lang="en-US" sz="2400"/>
              <a:t>-space whose projections </a:t>
            </a:r>
          </a:p>
          <a:p>
            <a:r>
              <a:rPr lang="en-US" sz="2400"/>
              <a:t>        onto the </a:t>
            </a:r>
            <a:r>
              <a:rPr lang="el-GR" sz="2400"/>
              <a:t>μν</a:t>
            </a:r>
            <a:r>
              <a:rPr lang="en-US" sz="2400"/>
              <a:t>-plane are just rectangular hyperbolas (degree-two curves) </a:t>
            </a:r>
            <a:endParaRPr lang="en-US" sz="2400" baseline="-25000"/>
          </a:p>
        </p:txBody>
      </p:sp>
      <p:sp>
        <p:nvSpPr>
          <p:cNvPr id="5" name="TextBox 4">
            <a:extLst>
              <a:ext uri="{FF2B5EF4-FFF2-40B4-BE49-F238E27FC236}">
                <a16:creationId xmlns:a16="http://schemas.microsoft.com/office/drawing/2014/main" id="{9830705A-D11D-804F-9F61-21C128CE762D}"/>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18144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8">
                                            <p:txEl>
                                              <p:pRg st="2" end="2"/>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 calcmode="lin" valueType="num">
                                      <p:cBhvr additive="base">
                                        <p:cTn id="21"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2" dur="500"/>
                                        <p:tgtEl>
                                          <p:spTgt spid="8">
                                            <p:txEl>
                                              <p:pRg st="5" end="5"/>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DFB94-B16C-EA41-A12F-1EED60ADC9E3}"/>
              </a:ext>
            </a:extLst>
          </p:cNvPr>
          <p:cNvPicPr>
            <a:picLocks noChangeAspect="1"/>
          </p:cNvPicPr>
          <p:nvPr/>
        </p:nvPicPr>
        <p:blipFill>
          <a:blip r:embed="rId2"/>
          <a:stretch>
            <a:fillRect/>
          </a:stretch>
        </p:blipFill>
        <p:spPr>
          <a:xfrm>
            <a:off x="78719" y="939517"/>
            <a:ext cx="7470843" cy="5659207"/>
          </a:xfrm>
          <a:prstGeom prst="rect">
            <a:avLst/>
          </a:prstGeom>
        </p:spPr>
      </p:pic>
      <p:sp>
        <p:nvSpPr>
          <p:cNvPr id="5" name="TextBox 4">
            <a:extLst>
              <a:ext uri="{FF2B5EF4-FFF2-40B4-BE49-F238E27FC236}">
                <a16:creationId xmlns:a16="http://schemas.microsoft.com/office/drawing/2014/main" id="{D8AA56CF-184C-A748-8993-1153DD8CA8E0}"/>
              </a:ext>
            </a:extLst>
          </p:cNvPr>
          <p:cNvSpPr txBox="1"/>
          <p:nvPr/>
        </p:nvSpPr>
        <p:spPr>
          <a:xfrm>
            <a:off x="7668537" y="1569417"/>
            <a:ext cx="4304388" cy="4154984"/>
          </a:xfrm>
          <a:prstGeom prst="rect">
            <a:avLst/>
          </a:prstGeom>
          <a:noFill/>
        </p:spPr>
        <p:txBody>
          <a:bodyPr wrap="square" rtlCol="0">
            <a:spAutoFit/>
          </a:bodyPr>
          <a:lstStyle/>
          <a:p>
            <a:r>
              <a:rPr lang="en-US" sz="2200" b="1"/>
              <a:t>The special space curves realized in</a:t>
            </a:r>
            <a:r>
              <a:rPr lang="el-GR" sz="2200" b="1"/>
              <a:t> μνξ</a:t>
            </a:r>
            <a:r>
              <a:rPr lang="en-US" sz="2200" b="1"/>
              <a:t>-space</a:t>
            </a:r>
          </a:p>
          <a:p>
            <a:endParaRPr lang="en-US" sz="2200"/>
          </a:p>
          <a:p>
            <a:r>
              <a:rPr lang="en-US" sz="2200"/>
              <a:t>(Wait for animation) </a:t>
            </a:r>
          </a:p>
          <a:p>
            <a:endParaRPr lang="en-US" sz="2200"/>
          </a:p>
          <a:p>
            <a:r>
              <a:rPr lang="en-US" sz="2200"/>
              <a:t>These (green) curves in </a:t>
            </a:r>
            <a:r>
              <a:rPr lang="el-GR" sz="2200"/>
              <a:t>μνξ</a:t>
            </a:r>
            <a:r>
              <a:rPr lang="en-US" sz="2200"/>
              <a:t>-space are simpler than the corresponding curves in xyz-space</a:t>
            </a:r>
          </a:p>
          <a:p>
            <a:endParaRPr lang="en-US" sz="2200"/>
          </a:p>
          <a:p>
            <a:r>
              <a:rPr lang="en-US" sz="2200"/>
              <a:t>The projections of these onto the </a:t>
            </a:r>
            <a:r>
              <a:rPr lang="el-GR" sz="2200"/>
              <a:t>μν</a:t>
            </a:r>
            <a:r>
              <a:rPr lang="en-US" sz="2200"/>
              <a:t>-plane are rectangular hyperbolas (gray curves)  </a:t>
            </a:r>
          </a:p>
        </p:txBody>
      </p:sp>
      <p:sp>
        <p:nvSpPr>
          <p:cNvPr id="7" name="TextBox 6">
            <a:extLst>
              <a:ext uri="{FF2B5EF4-FFF2-40B4-BE49-F238E27FC236}">
                <a16:creationId xmlns:a16="http://schemas.microsoft.com/office/drawing/2014/main" id="{20E47D00-2FAA-DE41-9DA8-DB4CE1A5512F}"/>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111206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4" end="4"/>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 calcmode="lin" valueType="num">
                                      <p:cBhvr additive="base">
                                        <p:cTn id="13"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C66072-E220-A549-8BBA-F60A9EB4A648}"/>
              </a:ext>
            </a:extLst>
          </p:cNvPr>
          <p:cNvSpPr txBox="1"/>
          <p:nvPr/>
        </p:nvSpPr>
        <p:spPr>
          <a:xfrm>
            <a:off x="5569804" y="1040588"/>
            <a:ext cx="6379732" cy="5493812"/>
          </a:xfrm>
          <a:prstGeom prst="rect">
            <a:avLst/>
          </a:prstGeom>
          <a:noFill/>
        </p:spPr>
        <p:txBody>
          <a:bodyPr wrap="square" rtlCol="0">
            <a:spAutoFit/>
          </a:bodyPr>
          <a:lstStyle/>
          <a:p>
            <a:r>
              <a:rPr lang="en-US" sz="2200" b="1"/>
              <a:t>The vector field in </a:t>
            </a:r>
            <a:r>
              <a:rPr lang="el-GR" sz="2200" b="1"/>
              <a:t>μνξ</a:t>
            </a:r>
            <a:r>
              <a:rPr lang="en-US" sz="2200" b="1"/>
              <a:t>-space</a:t>
            </a:r>
          </a:p>
          <a:p>
            <a:pPr>
              <a:lnSpc>
                <a:spcPts val="2040"/>
              </a:lnSpc>
            </a:pPr>
            <a:endParaRPr lang="en-US" sz="2200"/>
          </a:p>
          <a:p>
            <a:pPr>
              <a:lnSpc>
                <a:spcPts val="2240"/>
              </a:lnSpc>
            </a:pPr>
            <a:r>
              <a:rPr lang="en-US" sz="2200"/>
              <a:t>(Wait for animation)</a:t>
            </a:r>
          </a:p>
          <a:p>
            <a:pPr>
              <a:lnSpc>
                <a:spcPts val="2040"/>
              </a:lnSpc>
            </a:pPr>
            <a:endParaRPr lang="en-US" sz="2200"/>
          </a:p>
          <a:p>
            <a:r>
              <a:rPr lang="en-US" sz="2200"/>
              <a:t>The vector field for the special </a:t>
            </a:r>
            <a:r>
              <a:rPr lang="el-GR" sz="2200"/>
              <a:t>μνξ-</a:t>
            </a:r>
            <a:r>
              <a:rPr lang="en-US" sz="2200"/>
              <a:t>space curves is proportional to</a:t>
            </a:r>
          </a:p>
          <a:p>
            <a:pPr>
              <a:lnSpc>
                <a:spcPts val="2040"/>
              </a:lnSpc>
            </a:pPr>
            <a:endParaRPr lang="en-US" sz="2200"/>
          </a:p>
          <a:p>
            <a:r>
              <a:rPr lang="en-US" sz="2600"/>
              <a:t>(</a:t>
            </a:r>
            <a:r>
              <a:rPr lang="en-US" sz="2200"/>
              <a:t>   [(x</a:t>
            </a:r>
            <a:r>
              <a:rPr lang="en-US" sz="2200" baseline="-25000"/>
              <a:t>H</a:t>
            </a:r>
            <a:r>
              <a:rPr lang="en-US" sz="2200"/>
              <a:t>-1)</a:t>
            </a:r>
            <a:r>
              <a:rPr lang="en-US" sz="2200" baseline="30000"/>
              <a:t>2</a:t>
            </a:r>
            <a:r>
              <a:rPr lang="en-US" sz="2200"/>
              <a:t>-y</a:t>
            </a:r>
            <a:r>
              <a:rPr lang="en-US" sz="2200" baseline="-25000"/>
              <a:t>H</a:t>
            </a:r>
            <a:r>
              <a:rPr lang="en-US" sz="2200" baseline="30000"/>
              <a:t>2</a:t>
            </a:r>
            <a:r>
              <a:rPr lang="en-US" sz="2200"/>
              <a:t>](</a:t>
            </a:r>
            <a:r>
              <a:rPr lang="el-GR" sz="2200"/>
              <a:t>μ</a:t>
            </a:r>
            <a:r>
              <a:rPr lang="en-US" sz="2200"/>
              <a:t>+1) + 2(x</a:t>
            </a:r>
            <a:r>
              <a:rPr lang="en-US" sz="2200" baseline="-25000"/>
              <a:t>H</a:t>
            </a:r>
            <a:r>
              <a:rPr lang="en-US" sz="2200"/>
              <a:t>+1)y</a:t>
            </a:r>
            <a:r>
              <a:rPr lang="en-US" sz="2200" baseline="-25000"/>
              <a:t>H</a:t>
            </a:r>
            <a:r>
              <a:rPr lang="el-GR" sz="2200"/>
              <a:t>ν </a:t>
            </a:r>
            <a:r>
              <a:rPr lang="en-US" sz="2200"/>
              <a:t> –  (</a:t>
            </a:r>
            <a:r>
              <a:rPr lang="el-GR" sz="2200"/>
              <a:t>μ</a:t>
            </a:r>
            <a:r>
              <a:rPr lang="en-US" sz="2200"/>
              <a:t>+1) [(</a:t>
            </a:r>
            <a:r>
              <a:rPr lang="el-GR" sz="2200"/>
              <a:t>μ</a:t>
            </a:r>
            <a:r>
              <a:rPr lang="en-US" sz="2200"/>
              <a:t>-1)</a:t>
            </a:r>
            <a:r>
              <a:rPr lang="en-US" sz="2200" baseline="30000"/>
              <a:t>2</a:t>
            </a:r>
            <a:r>
              <a:rPr lang="en-US" sz="2200"/>
              <a:t> + </a:t>
            </a:r>
            <a:r>
              <a:rPr lang="el-GR" sz="2200"/>
              <a:t>ν</a:t>
            </a:r>
            <a:r>
              <a:rPr lang="en-US" sz="2200" baseline="30000"/>
              <a:t>2</a:t>
            </a:r>
            <a:r>
              <a:rPr lang="en-US" sz="2200"/>
              <a:t>] , </a:t>
            </a:r>
          </a:p>
          <a:p>
            <a:r>
              <a:rPr lang="en-US" sz="2200"/>
              <a:t>     2(x</a:t>
            </a:r>
            <a:r>
              <a:rPr lang="en-US" sz="2200" baseline="-25000"/>
              <a:t>H</a:t>
            </a:r>
            <a:r>
              <a:rPr lang="en-US" sz="2200"/>
              <a:t>+1)y</a:t>
            </a:r>
            <a:r>
              <a:rPr lang="en-US" sz="2200" baseline="-25000"/>
              <a:t>H</a:t>
            </a:r>
            <a:r>
              <a:rPr lang="en-US" sz="2200"/>
              <a:t>(</a:t>
            </a:r>
            <a:r>
              <a:rPr lang="el-GR" sz="2200"/>
              <a:t>μ</a:t>
            </a:r>
            <a:r>
              <a:rPr lang="en-US" sz="2200"/>
              <a:t>-1) + [y</a:t>
            </a:r>
            <a:r>
              <a:rPr lang="en-US" sz="2200" baseline="-25000"/>
              <a:t>H</a:t>
            </a:r>
            <a:r>
              <a:rPr lang="en-US" sz="2200" baseline="30000"/>
              <a:t>2</a:t>
            </a:r>
            <a:r>
              <a:rPr lang="en-US" sz="2200"/>
              <a:t>-(x</a:t>
            </a:r>
            <a:r>
              <a:rPr lang="en-US" sz="2200" baseline="-25000"/>
              <a:t>H</a:t>
            </a:r>
            <a:r>
              <a:rPr lang="en-US" sz="2200"/>
              <a:t>-1)</a:t>
            </a:r>
            <a:r>
              <a:rPr lang="en-US" sz="2200" baseline="30000"/>
              <a:t>2</a:t>
            </a:r>
            <a:r>
              <a:rPr lang="en-US" sz="2200"/>
              <a:t>]</a:t>
            </a:r>
            <a:r>
              <a:rPr lang="el-GR" sz="2200"/>
              <a:t>ν</a:t>
            </a:r>
            <a:r>
              <a:rPr lang="en-US" sz="2200"/>
              <a:t> – </a:t>
            </a:r>
            <a:r>
              <a:rPr lang="el-GR" sz="2200"/>
              <a:t>ν </a:t>
            </a:r>
            <a:r>
              <a:rPr lang="en-US" sz="2200"/>
              <a:t>[</a:t>
            </a:r>
            <a:r>
              <a:rPr lang="el-GR" sz="2200"/>
              <a:t>ν</a:t>
            </a:r>
            <a:r>
              <a:rPr lang="en-US" sz="2200" baseline="30000"/>
              <a:t>2</a:t>
            </a:r>
            <a:r>
              <a:rPr lang="en-US" sz="2200"/>
              <a:t> + (</a:t>
            </a:r>
            <a:r>
              <a:rPr lang="el-GR" sz="2200"/>
              <a:t>μ</a:t>
            </a:r>
            <a:r>
              <a:rPr lang="en-US" sz="2200"/>
              <a:t>-1) (</a:t>
            </a:r>
            <a:r>
              <a:rPr lang="el-GR" sz="2200"/>
              <a:t>μ</a:t>
            </a:r>
            <a:r>
              <a:rPr lang="en-US" sz="2200"/>
              <a:t>+3)] , </a:t>
            </a:r>
          </a:p>
          <a:p>
            <a:r>
              <a:rPr lang="en-US" sz="2200"/>
              <a:t>     (</a:t>
            </a:r>
            <a:r>
              <a:rPr lang="el-GR" sz="2200"/>
              <a:t>μ</a:t>
            </a:r>
            <a:r>
              <a:rPr lang="en-US" sz="2200" baseline="30000"/>
              <a:t>2</a:t>
            </a:r>
            <a:r>
              <a:rPr lang="en-US" sz="2200"/>
              <a:t>+</a:t>
            </a:r>
            <a:r>
              <a:rPr lang="el-GR" sz="2200"/>
              <a:t> ν</a:t>
            </a:r>
            <a:r>
              <a:rPr lang="en-US" sz="2200" baseline="30000"/>
              <a:t>2</a:t>
            </a:r>
            <a:r>
              <a:rPr lang="en-US" sz="2200"/>
              <a:t>-1)(1-</a:t>
            </a:r>
            <a:r>
              <a:rPr lang="el-GR" sz="2200"/>
              <a:t>ξ</a:t>
            </a:r>
            <a:r>
              <a:rPr lang="en-US" sz="2200" baseline="30000"/>
              <a:t>2</a:t>
            </a:r>
            <a:r>
              <a:rPr lang="en-US" sz="2200"/>
              <a:t>) /</a:t>
            </a:r>
            <a:r>
              <a:rPr lang="el-GR" sz="2200"/>
              <a:t> ξ</a:t>
            </a:r>
            <a:r>
              <a:rPr lang="en-US" sz="2200"/>
              <a:t>   </a:t>
            </a:r>
            <a:r>
              <a:rPr lang="en-US" sz="2600"/>
              <a:t>)</a:t>
            </a:r>
          </a:p>
          <a:p>
            <a:pPr>
              <a:lnSpc>
                <a:spcPts val="2040"/>
              </a:lnSpc>
            </a:pPr>
            <a:endParaRPr lang="en-US" sz="2200"/>
          </a:p>
          <a:p>
            <a:r>
              <a:rPr lang="en-US" sz="2200"/>
              <a:t>This vector field vanishes at the points  (</a:t>
            </a:r>
            <a:r>
              <a:rPr lang="el-GR" sz="2200"/>
              <a:t>μ</a:t>
            </a:r>
            <a:r>
              <a:rPr lang="en-US" sz="2200"/>
              <a:t>, </a:t>
            </a:r>
            <a:r>
              <a:rPr lang="el-GR" sz="2200"/>
              <a:t>ν</a:t>
            </a:r>
            <a:r>
              <a:rPr lang="en-US" sz="2200"/>
              <a:t>, </a:t>
            </a:r>
            <a:r>
              <a:rPr lang="el-GR" sz="2200"/>
              <a:t>ξ</a:t>
            </a:r>
            <a:r>
              <a:rPr lang="en-US" sz="2200"/>
              <a:t>)  = </a:t>
            </a:r>
          </a:p>
          <a:p>
            <a:r>
              <a:rPr lang="en-US" sz="2200"/>
              <a:t>(x</a:t>
            </a:r>
            <a:r>
              <a:rPr lang="en-US" sz="2200" baseline="-25000"/>
              <a:t>H</a:t>
            </a:r>
            <a:r>
              <a:rPr lang="en-US" sz="2200"/>
              <a:t>, y</a:t>
            </a:r>
            <a:r>
              <a:rPr lang="en-US" sz="2200" baseline="-25000"/>
              <a:t>H</a:t>
            </a:r>
            <a:r>
              <a:rPr lang="en-US" sz="2200"/>
              <a:t>, ±1), (2x</a:t>
            </a:r>
            <a:r>
              <a:rPr lang="en-US" sz="2200" baseline="-25000"/>
              <a:t>1</a:t>
            </a:r>
            <a:r>
              <a:rPr lang="en-US" sz="2200"/>
              <a:t>-x</a:t>
            </a:r>
            <a:r>
              <a:rPr lang="en-US" sz="2200" baseline="-25000"/>
              <a:t>H</a:t>
            </a:r>
            <a:r>
              <a:rPr lang="en-US" sz="2200"/>
              <a:t>, 2y</a:t>
            </a:r>
            <a:r>
              <a:rPr lang="en-US" sz="2200" baseline="-25000"/>
              <a:t>1</a:t>
            </a:r>
            <a:r>
              <a:rPr lang="en-US" sz="2200"/>
              <a:t>-y</a:t>
            </a:r>
            <a:r>
              <a:rPr lang="en-US" sz="2200" baseline="-25000"/>
              <a:t>H</a:t>
            </a:r>
            <a:r>
              <a:rPr lang="en-US" sz="2200"/>
              <a:t>, ±1), (2x</a:t>
            </a:r>
            <a:r>
              <a:rPr lang="en-US" sz="2200" baseline="-25000"/>
              <a:t>2</a:t>
            </a:r>
            <a:r>
              <a:rPr lang="en-US" sz="2200"/>
              <a:t>-x</a:t>
            </a:r>
            <a:r>
              <a:rPr lang="en-US" sz="2200" baseline="-25000"/>
              <a:t>H</a:t>
            </a:r>
            <a:r>
              <a:rPr lang="en-US" sz="2200"/>
              <a:t>, 2y</a:t>
            </a:r>
            <a:r>
              <a:rPr lang="en-US" sz="2200" baseline="-25000"/>
              <a:t>2</a:t>
            </a:r>
            <a:r>
              <a:rPr lang="en-US" sz="2200"/>
              <a:t>-y</a:t>
            </a:r>
            <a:r>
              <a:rPr lang="en-US" sz="2200" baseline="-25000"/>
              <a:t>H</a:t>
            </a:r>
            <a:r>
              <a:rPr lang="en-US" sz="2200"/>
              <a:t>, ±1)   and (2x</a:t>
            </a:r>
            <a:r>
              <a:rPr lang="en-US" sz="2200" baseline="-25000"/>
              <a:t>3</a:t>
            </a:r>
            <a:r>
              <a:rPr lang="en-US" sz="2200"/>
              <a:t>-x</a:t>
            </a:r>
            <a:r>
              <a:rPr lang="en-US" sz="2200" baseline="-25000"/>
              <a:t>H</a:t>
            </a:r>
            <a:r>
              <a:rPr lang="en-US" sz="2200"/>
              <a:t>, 2y</a:t>
            </a:r>
            <a:r>
              <a:rPr lang="en-US" sz="2200" baseline="-25000"/>
              <a:t>3</a:t>
            </a:r>
            <a:r>
              <a:rPr lang="en-US" sz="2200"/>
              <a:t>-y</a:t>
            </a:r>
            <a:r>
              <a:rPr lang="en-US" sz="2200" baseline="-25000"/>
              <a:t>H</a:t>
            </a:r>
            <a:r>
              <a:rPr lang="en-US" sz="2200"/>
              <a:t>,, ±1)</a:t>
            </a:r>
          </a:p>
          <a:p>
            <a:pPr>
              <a:lnSpc>
                <a:spcPts val="2040"/>
              </a:lnSpc>
            </a:pPr>
            <a:endParaRPr lang="en-US" sz="2200"/>
          </a:p>
          <a:p>
            <a:r>
              <a:rPr lang="en-US" sz="2200"/>
              <a:t>It is generally vertical when  </a:t>
            </a:r>
            <a:r>
              <a:rPr lang="el-GR" sz="2200"/>
              <a:t>ξ</a:t>
            </a:r>
            <a:r>
              <a:rPr lang="en-US" sz="2200"/>
              <a:t>  =  0,  and horizontal when  </a:t>
            </a:r>
            <a:r>
              <a:rPr lang="el-GR" sz="2200"/>
              <a:t>ξ</a:t>
            </a:r>
            <a:r>
              <a:rPr lang="en-US" sz="2200"/>
              <a:t>  =  ±1,  and when  </a:t>
            </a:r>
            <a:r>
              <a:rPr lang="el-GR" sz="2200"/>
              <a:t>μ</a:t>
            </a:r>
            <a:r>
              <a:rPr lang="en-US" sz="2200" baseline="30000"/>
              <a:t>2  </a:t>
            </a:r>
            <a:r>
              <a:rPr lang="en-US" sz="2200"/>
              <a:t>+ </a:t>
            </a:r>
            <a:r>
              <a:rPr lang="el-GR" sz="2200"/>
              <a:t> ν</a:t>
            </a:r>
            <a:r>
              <a:rPr lang="en-US" sz="2200" baseline="30000"/>
              <a:t>2</a:t>
            </a:r>
            <a:r>
              <a:rPr lang="en-US" sz="2200"/>
              <a:t>  =  1 </a:t>
            </a:r>
          </a:p>
        </p:txBody>
      </p:sp>
      <p:sp>
        <p:nvSpPr>
          <p:cNvPr id="7" name="TextBox 6">
            <a:extLst>
              <a:ext uri="{FF2B5EF4-FFF2-40B4-BE49-F238E27FC236}">
                <a16:creationId xmlns:a16="http://schemas.microsoft.com/office/drawing/2014/main" id="{D336B646-D521-044D-BA8F-D0585C722A43}"/>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pic>
        <p:nvPicPr>
          <p:cNvPr id="4" name="Picture 3">
            <a:extLst>
              <a:ext uri="{FF2B5EF4-FFF2-40B4-BE49-F238E27FC236}">
                <a16:creationId xmlns:a16="http://schemas.microsoft.com/office/drawing/2014/main" id="{95B83D4C-FA53-6A41-9878-BA7402FB0758}"/>
              </a:ext>
            </a:extLst>
          </p:cNvPr>
          <p:cNvPicPr>
            <a:picLocks noChangeAspect="1"/>
          </p:cNvPicPr>
          <p:nvPr/>
        </p:nvPicPr>
        <p:blipFill>
          <a:blip r:embed="rId2"/>
          <a:stretch>
            <a:fillRect/>
          </a:stretch>
        </p:blipFill>
        <p:spPr>
          <a:xfrm>
            <a:off x="529056" y="1233092"/>
            <a:ext cx="4813300" cy="4864100"/>
          </a:xfrm>
          <a:prstGeom prst="rect">
            <a:avLst/>
          </a:prstGeom>
        </p:spPr>
      </p:pic>
    </p:spTree>
    <p:extLst>
      <p:ext uri="{BB962C8B-B14F-4D97-AF65-F5344CB8AC3E}">
        <p14:creationId xmlns:p14="http://schemas.microsoft.com/office/powerpoint/2010/main" val="306131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4" end="4"/>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anim calcmode="lin" valueType="num">
                                      <p:cBhvr additive="base">
                                        <p:cTn id="11"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12" dur="500"/>
                                        <p:tgtEl>
                                          <p:spTgt spid="6">
                                            <p:txEl>
                                              <p:pRg st="6" end="6"/>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anim calcmode="lin" valueType="num">
                                      <p:cBhvr additive="base">
                                        <p:cTn id="15"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16" dur="500"/>
                                        <p:tgtEl>
                                          <p:spTgt spid="6">
                                            <p:txEl>
                                              <p:pRg st="7" end="7"/>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 calcmode="lin" valueType="num">
                                      <p:cBhvr additive="base">
                                        <p:cTn id="19"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anim calcmode="lin" valueType="num">
                                      <p:cBhvr additive="base">
                                        <p:cTn id="25" dur="500"/>
                                        <p:tgtEl>
                                          <p:spTgt spid="6">
                                            <p:txEl>
                                              <p:pRg st="10" end="1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10" end="1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anim calcmode="lin" valueType="num">
                                      <p:cBhvr additive="base">
                                        <p:cTn id="29" dur="500"/>
                                        <p:tgtEl>
                                          <p:spTgt spid="6">
                                            <p:txEl>
                                              <p:pRg st="11" end="1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6">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anim calcmode="lin" valueType="num">
                                      <p:cBhvr additive="base">
                                        <p:cTn id="35" dur="500"/>
                                        <p:tgtEl>
                                          <p:spTgt spid="6">
                                            <p:txEl>
                                              <p:pRg st="13" end="1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31520" y="1009402"/>
            <a:ext cx="10873047" cy="3662541"/>
          </a:xfrm>
          <a:prstGeom prst="rect">
            <a:avLst/>
          </a:prstGeom>
          <a:noFill/>
        </p:spPr>
        <p:txBody>
          <a:bodyPr wrap="square" rtlCol="0">
            <a:spAutoFit/>
          </a:bodyPr>
          <a:lstStyle/>
          <a:p>
            <a:r>
              <a:rPr lang="en-US" sz="2400"/>
              <a:t>A big surprise, quite a shock really, is that the special double toroids, </a:t>
            </a:r>
            <a:r>
              <a:rPr lang="en-US" sz="2400" i="1"/>
              <a:t>DToroid</a:t>
            </a:r>
            <a:r>
              <a:rPr lang="en-US" sz="2400" baseline="-25000"/>
              <a:t>A</a:t>
            </a:r>
            <a:r>
              <a:rPr lang="en-US" sz="2400"/>
              <a:t> , </a:t>
            </a:r>
            <a:r>
              <a:rPr lang="en-US" sz="2400" i="1"/>
              <a:t>DToroid</a:t>
            </a:r>
            <a:r>
              <a:rPr lang="en-US" sz="2400" baseline="-25000"/>
              <a:t>B</a:t>
            </a:r>
            <a:r>
              <a:rPr lang="en-US" sz="2400"/>
              <a:t> and </a:t>
            </a:r>
            <a:r>
              <a:rPr lang="en-US" sz="2400" i="1"/>
              <a:t>DToroid</a:t>
            </a:r>
            <a:r>
              <a:rPr lang="en-US" sz="2400" baseline="-25000"/>
              <a:t>C </a:t>
            </a:r>
            <a:r>
              <a:rPr lang="en-US" sz="2400"/>
              <a:t>, are transformed into elliptical double cones in </a:t>
            </a:r>
            <a:r>
              <a:rPr lang="el-GR" sz="2400"/>
              <a:t>μνξ</a:t>
            </a:r>
            <a:r>
              <a:rPr lang="en-US" sz="2400"/>
              <a:t>-space </a:t>
            </a:r>
          </a:p>
          <a:p>
            <a:endParaRPr lang="en-US" sz="2400"/>
          </a:p>
          <a:p>
            <a:r>
              <a:rPr lang="en-US" sz="2400"/>
              <a:t>Also, the circumcircle expands (blows up) into a very similar double cone, while the rest of the danger cylinder collapses (blows down) to a circle</a:t>
            </a:r>
          </a:p>
          <a:p>
            <a:endParaRPr lang="en-US" sz="2400"/>
          </a:p>
          <a:p>
            <a:r>
              <a:rPr lang="en-US" sz="2400"/>
              <a:t>The bilinear transformation arose from an aspect of P3P that did not seem to involve toroids and double toroids, so why are these surfaces so profoundly affected?</a:t>
            </a:r>
          </a:p>
          <a:p>
            <a:endParaRPr lang="en-US" sz="2400" baseline="-25000"/>
          </a:p>
          <a:p>
            <a:r>
              <a:rPr lang="en-US" sz="2400" baseline="-25000"/>
              <a:t> </a:t>
            </a:r>
            <a:r>
              <a:rPr lang="en-US" sz="2400"/>
              <a:t>                 It is not yet clear</a:t>
            </a:r>
            <a:endParaRPr lang="en-US" sz="2400" baseline="-25000"/>
          </a:p>
        </p:txBody>
      </p:sp>
      <p:sp>
        <p:nvSpPr>
          <p:cNvPr id="5" name="TextBox 4">
            <a:extLst>
              <a:ext uri="{FF2B5EF4-FFF2-40B4-BE49-F238E27FC236}">
                <a16:creationId xmlns:a16="http://schemas.microsoft.com/office/drawing/2014/main" id="{33B1BD09-82E2-E344-AAD7-2DDA66AD0D58}"/>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160057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47DFA-3782-9C42-A46A-5E741D3C187E}"/>
              </a:ext>
            </a:extLst>
          </p:cNvPr>
          <p:cNvPicPr>
            <a:picLocks noChangeAspect="1"/>
          </p:cNvPicPr>
          <p:nvPr/>
        </p:nvPicPr>
        <p:blipFill>
          <a:blip r:embed="rId2"/>
          <a:stretch>
            <a:fillRect/>
          </a:stretch>
        </p:blipFill>
        <p:spPr>
          <a:xfrm>
            <a:off x="406644" y="0"/>
            <a:ext cx="5517462" cy="6892421"/>
          </a:xfrm>
          <a:prstGeom prst="rect">
            <a:avLst/>
          </a:prstGeom>
        </p:spPr>
      </p:pic>
      <p:sp>
        <p:nvSpPr>
          <p:cNvPr id="6" name="TextBox 5">
            <a:extLst>
              <a:ext uri="{FF2B5EF4-FFF2-40B4-BE49-F238E27FC236}">
                <a16:creationId xmlns:a16="http://schemas.microsoft.com/office/drawing/2014/main" id="{03C66072-E220-A549-8BBA-F60A9EB4A648}"/>
              </a:ext>
            </a:extLst>
          </p:cNvPr>
          <p:cNvSpPr txBox="1"/>
          <p:nvPr/>
        </p:nvSpPr>
        <p:spPr>
          <a:xfrm>
            <a:off x="6038407" y="1312191"/>
            <a:ext cx="5912670" cy="5170646"/>
          </a:xfrm>
          <a:prstGeom prst="rect">
            <a:avLst/>
          </a:prstGeom>
          <a:noFill/>
        </p:spPr>
        <p:txBody>
          <a:bodyPr wrap="square" rtlCol="0">
            <a:spAutoFit/>
          </a:bodyPr>
          <a:lstStyle/>
          <a:p>
            <a:r>
              <a:rPr lang="en-US" sz="2200" b="1"/>
              <a:t>A couple elliptical double cones in </a:t>
            </a:r>
            <a:r>
              <a:rPr lang="el-GR" sz="2200" b="1"/>
              <a:t>μνξ</a:t>
            </a:r>
            <a:r>
              <a:rPr lang="en-US" sz="2200" b="1"/>
              <a:t>-space</a:t>
            </a:r>
          </a:p>
          <a:p>
            <a:endParaRPr lang="en-US" sz="2200"/>
          </a:p>
          <a:p>
            <a:r>
              <a:rPr lang="en-US" sz="2200"/>
              <a:t>(Wait for animation) </a:t>
            </a:r>
          </a:p>
          <a:p>
            <a:endParaRPr lang="en-US" sz="2200"/>
          </a:p>
          <a:p>
            <a:r>
              <a:rPr lang="en-US" sz="2200"/>
              <a:t>The green double cone is the transformation of the </a:t>
            </a:r>
            <a:r>
              <a:rPr lang="el-GR" sz="2200"/>
              <a:t>Δ</a:t>
            </a:r>
            <a:r>
              <a:rPr lang="en-US" sz="2200"/>
              <a:t>ABC’s circumcircle (which blows up in a sense) </a:t>
            </a:r>
          </a:p>
          <a:p>
            <a:endParaRPr lang="en-US" sz="2200"/>
          </a:p>
          <a:p>
            <a:r>
              <a:rPr lang="en-US" sz="2200"/>
              <a:t>The other double cone is the transformation of one of the three special double toroids (</a:t>
            </a:r>
            <a:r>
              <a:rPr lang="en-US" sz="2200" i="1"/>
              <a:t>i.e.</a:t>
            </a:r>
            <a:r>
              <a:rPr lang="en-US" sz="2200"/>
              <a:t> the rotatation of the circumcircle about one of the triangle </a:t>
            </a:r>
            <a:r>
              <a:rPr lang="el-GR" sz="2200"/>
              <a:t>Δ</a:t>
            </a:r>
            <a:r>
              <a:rPr lang="en-US" sz="2200"/>
              <a:t>ABC’s sidelines)</a:t>
            </a:r>
          </a:p>
          <a:p>
            <a:endParaRPr lang="en-US" sz="2200"/>
          </a:p>
          <a:p>
            <a:r>
              <a:rPr lang="en-US" sz="2200"/>
              <a:t>In the animation, the underlying triangle</a:t>
            </a:r>
            <a:r>
              <a:rPr lang="el-GR" sz="2200"/>
              <a:t> Δ</a:t>
            </a:r>
            <a:r>
              <a:rPr lang="en-US" sz="2200"/>
              <a:t>ABC is occasionally changed </a:t>
            </a:r>
          </a:p>
        </p:txBody>
      </p:sp>
      <p:sp>
        <p:nvSpPr>
          <p:cNvPr id="7" name="TextBox 6">
            <a:extLst>
              <a:ext uri="{FF2B5EF4-FFF2-40B4-BE49-F238E27FC236}">
                <a16:creationId xmlns:a16="http://schemas.microsoft.com/office/drawing/2014/main" id="{EE3BFDC3-0C1C-ED4F-8280-D604ADD1566C}"/>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113200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4" end="4"/>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 calcmode="lin" valueType="num">
                                      <p:cBhvr additive="base">
                                        <p:cTn id="19"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C66072-E220-A549-8BBA-F60A9EB4A648}"/>
              </a:ext>
            </a:extLst>
          </p:cNvPr>
          <p:cNvSpPr txBox="1"/>
          <p:nvPr/>
        </p:nvSpPr>
        <p:spPr>
          <a:xfrm>
            <a:off x="6609906" y="1390569"/>
            <a:ext cx="4934393" cy="4493538"/>
          </a:xfrm>
          <a:prstGeom prst="rect">
            <a:avLst/>
          </a:prstGeom>
          <a:noFill/>
        </p:spPr>
        <p:txBody>
          <a:bodyPr wrap="square" rtlCol="0">
            <a:spAutoFit/>
          </a:bodyPr>
          <a:lstStyle/>
          <a:p>
            <a:r>
              <a:rPr lang="en-US" sz="2200"/>
              <a:t>For the equilateral triangle case, here are  portions of the elliptical double cones in </a:t>
            </a:r>
            <a:r>
              <a:rPr lang="el-GR" sz="2200"/>
              <a:t>μνξ</a:t>
            </a:r>
            <a:r>
              <a:rPr lang="en-US" sz="2200"/>
              <a:t>-space that correspond to the blowup of the circumcircle (yellow) and the three special double toroids (red, green and blue) </a:t>
            </a:r>
          </a:p>
          <a:p>
            <a:endParaRPr lang="en-US" sz="2200"/>
          </a:p>
          <a:p>
            <a:r>
              <a:rPr lang="en-US" sz="2200"/>
              <a:t>All of these pass through the unit circle   </a:t>
            </a:r>
            <a:r>
              <a:rPr lang="el-GR" sz="2200"/>
              <a:t>μ</a:t>
            </a:r>
            <a:r>
              <a:rPr lang="en-US" sz="2200" baseline="30000"/>
              <a:t>2</a:t>
            </a:r>
            <a:r>
              <a:rPr lang="en-US" sz="2200"/>
              <a:t>  +  </a:t>
            </a:r>
            <a:r>
              <a:rPr lang="el-GR" sz="2200"/>
              <a:t>ν</a:t>
            </a:r>
            <a:r>
              <a:rPr lang="en-US" sz="2200" baseline="30000"/>
              <a:t>2</a:t>
            </a:r>
            <a:r>
              <a:rPr lang="en-US" sz="2200"/>
              <a:t>  =  1  in the </a:t>
            </a:r>
            <a:r>
              <a:rPr lang="el-GR" sz="2200"/>
              <a:t>μν</a:t>
            </a:r>
            <a:r>
              <a:rPr lang="en-US" sz="2200"/>
              <a:t>-plane </a:t>
            </a:r>
          </a:p>
          <a:p>
            <a:endParaRPr lang="en-US" sz="2200"/>
          </a:p>
          <a:p>
            <a:r>
              <a:rPr lang="en-US" sz="2200"/>
              <a:t>All have their apices in the </a:t>
            </a:r>
            <a:r>
              <a:rPr lang="el-GR" sz="2200"/>
              <a:t>ξ</a:t>
            </a:r>
            <a:r>
              <a:rPr lang="en-US" sz="2200"/>
              <a:t> = -1 plane </a:t>
            </a:r>
          </a:p>
          <a:p>
            <a:endParaRPr lang="en-US" sz="2200"/>
          </a:p>
          <a:p>
            <a:r>
              <a:rPr lang="en-US" sz="2200"/>
              <a:t>Rather mysterious. </a:t>
            </a:r>
          </a:p>
        </p:txBody>
      </p:sp>
      <p:sp>
        <p:nvSpPr>
          <p:cNvPr id="7" name="TextBox 6">
            <a:extLst>
              <a:ext uri="{FF2B5EF4-FFF2-40B4-BE49-F238E27FC236}">
                <a16:creationId xmlns:a16="http://schemas.microsoft.com/office/drawing/2014/main" id="{EE3BFDC3-0C1C-ED4F-8280-D604ADD1566C}"/>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pic>
        <p:nvPicPr>
          <p:cNvPr id="4" name="Picture 3">
            <a:extLst>
              <a:ext uri="{FF2B5EF4-FFF2-40B4-BE49-F238E27FC236}">
                <a16:creationId xmlns:a16="http://schemas.microsoft.com/office/drawing/2014/main" id="{A8FFEF75-1BF9-A641-9C58-A4B993370EC1}"/>
              </a:ext>
            </a:extLst>
          </p:cNvPr>
          <p:cNvPicPr>
            <a:picLocks noChangeAspect="1"/>
          </p:cNvPicPr>
          <p:nvPr/>
        </p:nvPicPr>
        <p:blipFill>
          <a:blip r:embed="rId2"/>
          <a:stretch>
            <a:fillRect/>
          </a:stretch>
        </p:blipFill>
        <p:spPr>
          <a:xfrm>
            <a:off x="672500" y="1038348"/>
            <a:ext cx="5556850" cy="5808617"/>
          </a:xfrm>
          <a:prstGeom prst="rect">
            <a:avLst/>
          </a:prstGeom>
        </p:spPr>
      </p:pic>
      <p:pic>
        <p:nvPicPr>
          <p:cNvPr id="8" name="Picture 7">
            <a:extLst>
              <a:ext uri="{FF2B5EF4-FFF2-40B4-BE49-F238E27FC236}">
                <a16:creationId xmlns:a16="http://schemas.microsoft.com/office/drawing/2014/main" id="{4B1AAE18-136E-C64E-A7FE-2B25ABC431E9}"/>
              </a:ext>
            </a:extLst>
          </p:cNvPr>
          <p:cNvPicPr>
            <a:picLocks noChangeAspect="1"/>
          </p:cNvPicPr>
          <p:nvPr/>
        </p:nvPicPr>
        <p:blipFill>
          <a:blip r:embed="rId3"/>
          <a:stretch>
            <a:fillRect/>
          </a:stretch>
        </p:blipFill>
        <p:spPr>
          <a:xfrm>
            <a:off x="9849017" y="5503107"/>
            <a:ext cx="762000" cy="762000"/>
          </a:xfrm>
          <a:prstGeom prst="rect">
            <a:avLst/>
          </a:prstGeom>
        </p:spPr>
      </p:pic>
    </p:spTree>
    <p:extLst>
      <p:ext uri="{BB962C8B-B14F-4D97-AF65-F5344CB8AC3E}">
        <p14:creationId xmlns:p14="http://schemas.microsoft.com/office/powerpoint/2010/main" val="25396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186275" y="973827"/>
            <a:ext cx="10120508" cy="3785652"/>
          </a:xfrm>
          <a:prstGeom prst="rect">
            <a:avLst/>
          </a:prstGeom>
          <a:noFill/>
        </p:spPr>
        <p:txBody>
          <a:bodyPr wrap="square" rtlCol="0">
            <a:spAutoFit/>
          </a:bodyPr>
          <a:lstStyle/>
          <a:p>
            <a:r>
              <a:rPr lang="en-US" sz="2400"/>
              <a:t>For given values of its </a:t>
            </a:r>
            <a:r>
              <a:rPr lang="en-US" sz="2400" i="1">
                <a:solidFill>
                  <a:schemeClr val="accent2"/>
                </a:solidFill>
              </a:rPr>
              <a:t>parameters</a:t>
            </a:r>
            <a:r>
              <a:rPr lang="en-US" sz="2400"/>
              <a:t> d</a:t>
            </a:r>
            <a:r>
              <a:rPr lang="en-US" sz="2400" baseline="-25000"/>
              <a:t>1</a:t>
            </a:r>
            <a:r>
              <a:rPr lang="en-US" sz="2400"/>
              <a:t>, d</a:t>
            </a:r>
            <a:r>
              <a:rPr lang="en-US" sz="2400" baseline="-25000"/>
              <a:t>2</a:t>
            </a:r>
            <a:r>
              <a:rPr lang="en-US" sz="2400"/>
              <a:t>, d</a:t>
            </a:r>
            <a:r>
              <a:rPr lang="en-US" sz="2400" baseline="-25000"/>
              <a:t>3</a:t>
            </a:r>
            <a:r>
              <a:rPr lang="en-US" sz="2400"/>
              <a:t>, c</a:t>
            </a:r>
            <a:r>
              <a:rPr lang="en-US" sz="2400" baseline="-25000"/>
              <a:t>1</a:t>
            </a:r>
            <a:r>
              <a:rPr lang="en-US" sz="2400"/>
              <a:t>, c</a:t>
            </a:r>
            <a:r>
              <a:rPr lang="en-US" sz="2400" baseline="-25000"/>
              <a:t>2</a:t>
            </a:r>
            <a:r>
              <a:rPr lang="en-US" sz="2400"/>
              <a:t> and c</a:t>
            </a:r>
            <a:r>
              <a:rPr lang="en-US" sz="2400" baseline="-25000"/>
              <a:t>3</a:t>
            </a:r>
            <a:r>
              <a:rPr lang="en-US" sz="2400"/>
              <a:t>, Grunert’s system has multiple solutions, yielding up to eight </a:t>
            </a:r>
            <a:r>
              <a:rPr lang="en-US" sz="2400" i="1">
                <a:solidFill>
                  <a:schemeClr val="accent2"/>
                </a:solidFill>
              </a:rPr>
              <a:t>solution points</a:t>
            </a:r>
            <a:r>
              <a:rPr lang="en-US" sz="2400"/>
              <a:t> in real xyz-space </a:t>
            </a:r>
          </a:p>
          <a:p>
            <a:endParaRPr lang="en-US" sz="2400"/>
          </a:p>
          <a:p>
            <a:r>
              <a:rPr lang="en-US" sz="2400"/>
              <a:t>These solution points are strongly related, and the reflection of each solution point about the xy-plane is also a solution point </a:t>
            </a:r>
          </a:p>
          <a:p>
            <a:endParaRPr lang="en-US" sz="2400"/>
          </a:p>
          <a:p>
            <a:r>
              <a:rPr lang="en-US" sz="2400"/>
              <a:t>Often, it is desirable to focus only on the solutions in the upper half-space           (z &gt; 0), and ignore their reflections in the lower half-space (z &lt; 0) </a:t>
            </a:r>
          </a:p>
          <a:p>
            <a:r>
              <a:rPr lang="en-US" sz="2400"/>
              <a:t> </a:t>
            </a:r>
          </a:p>
          <a:p>
            <a:endParaRPr lang="en-US" sz="2400"/>
          </a:p>
        </p:txBody>
      </p:sp>
      <p:sp>
        <p:nvSpPr>
          <p:cNvPr id="5" name="TextBox 4">
            <a:extLst>
              <a:ext uri="{FF2B5EF4-FFF2-40B4-BE49-F238E27FC236}">
                <a16:creationId xmlns:a16="http://schemas.microsoft.com/office/drawing/2014/main" id="{C11B563F-4FA9-D24A-907E-B83F687298DF}"/>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29329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C66072-E220-A549-8BBA-F60A9EB4A648}"/>
              </a:ext>
            </a:extLst>
          </p:cNvPr>
          <p:cNvSpPr txBox="1"/>
          <p:nvPr/>
        </p:nvSpPr>
        <p:spPr>
          <a:xfrm>
            <a:off x="6167785" y="1069111"/>
            <a:ext cx="5779882" cy="5227072"/>
          </a:xfrm>
          <a:prstGeom prst="rect">
            <a:avLst/>
          </a:prstGeom>
          <a:noFill/>
        </p:spPr>
        <p:txBody>
          <a:bodyPr wrap="square" rtlCol="0">
            <a:spAutoFit/>
          </a:bodyPr>
          <a:lstStyle/>
          <a:p>
            <a:r>
              <a:rPr lang="en-US" sz="2200" b="1" i="1"/>
              <a:t>CS</a:t>
            </a:r>
            <a:r>
              <a:rPr lang="en-US" sz="2200" b="1"/>
              <a:t> ⋃ </a:t>
            </a:r>
            <a:r>
              <a:rPr lang="en-US" sz="2200" b="1" i="1"/>
              <a:t>CSDC</a:t>
            </a:r>
            <a:r>
              <a:rPr lang="en-US" sz="2200" b="1"/>
              <a:t> in </a:t>
            </a:r>
            <a:r>
              <a:rPr lang="el-GR" sz="2200" b="1"/>
              <a:t>μνξ</a:t>
            </a:r>
            <a:r>
              <a:rPr lang="en-US" sz="2200" b="1"/>
              <a:t>-space</a:t>
            </a:r>
          </a:p>
          <a:p>
            <a:pPr>
              <a:lnSpc>
                <a:spcPts val="2240"/>
              </a:lnSpc>
            </a:pPr>
            <a:endParaRPr lang="en-US" sz="2200"/>
          </a:p>
          <a:p>
            <a:r>
              <a:rPr lang="en-US" sz="2200"/>
              <a:t>The formula for </a:t>
            </a:r>
            <a:r>
              <a:rPr lang="en-US" sz="2200" i="1"/>
              <a:t>CS</a:t>
            </a:r>
            <a:r>
              <a:rPr lang="en-US" sz="2200"/>
              <a:t> ⋃ </a:t>
            </a:r>
            <a:r>
              <a:rPr lang="en-US" sz="2200" i="1"/>
              <a:t>CSDC, i.e.</a:t>
            </a:r>
            <a:r>
              <a:rPr lang="en-US" sz="2200"/>
              <a:t> the discriminant for Grunert’s system, also simplifies quite a bit when </a:t>
            </a:r>
            <a:r>
              <a:rPr lang="el-GR" sz="2200"/>
              <a:t>μνξ</a:t>
            </a:r>
            <a:r>
              <a:rPr lang="en-US" sz="2200"/>
              <a:t>-coordinates are used</a:t>
            </a:r>
          </a:p>
          <a:p>
            <a:pPr>
              <a:lnSpc>
                <a:spcPts val="2240"/>
              </a:lnSpc>
            </a:pPr>
            <a:endParaRPr lang="en-US" sz="2200"/>
          </a:p>
          <a:p>
            <a:r>
              <a:rPr lang="en-US" sz="2200"/>
              <a:t>The formula is invariant under the substitution    </a:t>
            </a:r>
            <a:r>
              <a:rPr lang="el-GR" sz="2200"/>
              <a:t>ξ</a:t>
            </a:r>
            <a:r>
              <a:rPr lang="en-US" sz="2200"/>
              <a:t> ⟶ -</a:t>
            </a:r>
            <a:r>
              <a:rPr lang="el-GR" sz="2200"/>
              <a:t>ξ</a:t>
            </a:r>
            <a:r>
              <a:rPr lang="en-US" sz="2200"/>
              <a:t>  and perhaps there is a geometric reason </a:t>
            </a:r>
          </a:p>
          <a:p>
            <a:pPr>
              <a:lnSpc>
                <a:spcPts val="2240"/>
              </a:lnSpc>
            </a:pPr>
            <a:endParaRPr lang="en-US" sz="2200"/>
          </a:p>
          <a:p>
            <a:r>
              <a:rPr lang="en-US" sz="2200"/>
              <a:t>Here is what the surface looks like in </a:t>
            </a:r>
            <a:r>
              <a:rPr lang="el-GR" sz="2200"/>
              <a:t>μνξ</a:t>
            </a:r>
            <a:r>
              <a:rPr lang="en-US" sz="2200"/>
              <a:t>-space when (x</a:t>
            </a:r>
            <a:r>
              <a:rPr lang="en-US" sz="2200" baseline="-25000"/>
              <a:t>H</a:t>
            </a:r>
            <a:r>
              <a:rPr lang="en-US" sz="2200"/>
              <a:t>, y</a:t>
            </a:r>
            <a:r>
              <a:rPr lang="en-US" sz="2200" baseline="-25000"/>
              <a:t>H</a:t>
            </a:r>
            <a:r>
              <a:rPr lang="en-US" sz="2200"/>
              <a:t>) = (0.3, 0.2)</a:t>
            </a:r>
            <a:endParaRPr lang="el-GR" sz="2200"/>
          </a:p>
          <a:p>
            <a:pPr>
              <a:lnSpc>
                <a:spcPts val="2240"/>
              </a:lnSpc>
            </a:pPr>
            <a:endParaRPr lang="el-GR" sz="2200"/>
          </a:p>
          <a:p>
            <a:r>
              <a:rPr lang="en-US" sz="2200"/>
              <a:t>It is of course symmetric about the </a:t>
            </a:r>
            <a:r>
              <a:rPr lang="el-GR" sz="2200"/>
              <a:t>μν-</a:t>
            </a:r>
            <a:r>
              <a:rPr lang="en-US" sz="2200"/>
              <a:t>plane</a:t>
            </a:r>
          </a:p>
          <a:p>
            <a:pPr>
              <a:lnSpc>
                <a:spcPts val="2240"/>
              </a:lnSpc>
            </a:pPr>
            <a:endParaRPr lang="en-US" sz="2200"/>
          </a:p>
          <a:p>
            <a:r>
              <a:rPr lang="en-US" sz="2200"/>
              <a:t>Its intersection with the </a:t>
            </a:r>
            <a:r>
              <a:rPr lang="el-GR" sz="2200"/>
              <a:t>μν-</a:t>
            </a:r>
            <a:r>
              <a:rPr lang="en-US" sz="2200"/>
              <a:t>plane is just the union of the standard deltoid and the unit circle </a:t>
            </a:r>
          </a:p>
        </p:txBody>
      </p:sp>
      <p:pic>
        <p:nvPicPr>
          <p:cNvPr id="8" name="Picture 7">
            <a:extLst>
              <a:ext uri="{FF2B5EF4-FFF2-40B4-BE49-F238E27FC236}">
                <a16:creationId xmlns:a16="http://schemas.microsoft.com/office/drawing/2014/main" id="{89FB54A5-45E2-4745-AE1C-5B42CB2A46F8}"/>
              </a:ext>
            </a:extLst>
          </p:cNvPr>
          <p:cNvPicPr>
            <a:picLocks noChangeAspect="1"/>
          </p:cNvPicPr>
          <p:nvPr/>
        </p:nvPicPr>
        <p:blipFill>
          <a:blip r:embed="rId2"/>
          <a:stretch>
            <a:fillRect/>
          </a:stretch>
        </p:blipFill>
        <p:spPr>
          <a:xfrm>
            <a:off x="131397" y="961697"/>
            <a:ext cx="5887832" cy="5896303"/>
          </a:xfrm>
          <a:prstGeom prst="rect">
            <a:avLst/>
          </a:prstGeom>
        </p:spPr>
      </p:pic>
      <p:sp>
        <p:nvSpPr>
          <p:cNvPr id="7" name="TextBox 6">
            <a:extLst>
              <a:ext uri="{FF2B5EF4-FFF2-40B4-BE49-F238E27FC236}">
                <a16:creationId xmlns:a16="http://schemas.microsoft.com/office/drawing/2014/main" id="{D336B646-D521-044D-BA8F-D0585C722A43}"/>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26708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 calcmode="lin" valueType="num">
                                      <p:cBhvr additive="base">
                                        <p:cTn id="31" dur="500"/>
                                        <p:tgtEl>
                                          <p:spTgt spid="6">
                                            <p:txEl>
                                              <p:pRg st="10" end="1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04452" y="1293176"/>
            <a:ext cx="10710217" cy="2554545"/>
          </a:xfrm>
          <a:prstGeom prst="rect">
            <a:avLst/>
          </a:prstGeom>
          <a:noFill/>
        </p:spPr>
        <p:txBody>
          <a:bodyPr wrap="square" rtlCol="0">
            <a:spAutoFit/>
          </a:bodyPr>
          <a:lstStyle/>
          <a:p>
            <a:r>
              <a:rPr lang="en-US" sz="2400"/>
              <a:t>A theorem in algebraic geometry says that any birational transformation between smooth complex projective varieties can be achieved through a sequence of blowups and blowdowns, though blowups and blowdowns are defined more generally here </a:t>
            </a:r>
          </a:p>
          <a:p>
            <a:endParaRPr lang="en-US" sz="2400"/>
          </a:p>
          <a:p>
            <a:r>
              <a:rPr lang="en-US" sz="2400"/>
              <a:t>Perhaps there is a nice decomposition for the birational transformations being investigated here  </a:t>
            </a:r>
          </a:p>
          <a:p>
            <a:endParaRPr lang="en-US" sz="2400" baseline="-25000"/>
          </a:p>
        </p:txBody>
      </p:sp>
      <p:sp>
        <p:nvSpPr>
          <p:cNvPr id="5" name="TextBox 4">
            <a:extLst>
              <a:ext uri="{FF2B5EF4-FFF2-40B4-BE49-F238E27FC236}">
                <a16:creationId xmlns:a16="http://schemas.microsoft.com/office/drawing/2014/main" id="{33B1BD09-82E2-E344-AAD7-2DDA66AD0D58}"/>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3533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548335" y="1130886"/>
            <a:ext cx="11138840" cy="2677656"/>
          </a:xfrm>
          <a:prstGeom prst="rect">
            <a:avLst/>
          </a:prstGeom>
          <a:noFill/>
        </p:spPr>
        <p:txBody>
          <a:bodyPr wrap="square" rtlCol="0">
            <a:spAutoFit/>
          </a:bodyPr>
          <a:lstStyle/>
          <a:p>
            <a:r>
              <a:rPr lang="en-US" sz="2400"/>
              <a:t>As a step in this direction, perhaps, let us set W  =  z</a:t>
            </a:r>
            <a:r>
              <a:rPr lang="en-US" sz="2400" baseline="30000"/>
              <a:t>2</a:t>
            </a:r>
            <a:r>
              <a:rPr lang="en-US" sz="2400"/>
              <a:t> / (x</a:t>
            </a:r>
            <a:r>
              <a:rPr lang="en-US" sz="2400" baseline="30000"/>
              <a:t>2</a:t>
            </a:r>
            <a:r>
              <a:rPr lang="en-US" sz="2400"/>
              <a:t> + y</a:t>
            </a:r>
            <a:r>
              <a:rPr lang="en-US" sz="2400" baseline="30000"/>
              <a:t>2</a:t>
            </a:r>
            <a:r>
              <a:rPr lang="en-US" sz="2400"/>
              <a:t> – 1)</a:t>
            </a:r>
          </a:p>
          <a:p>
            <a:endParaRPr lang="en-US" sz="2400"/>
          </a:p>
          <a:p>
            <a:r>
              <a:rPr lang="en-US" sz="2400"/>
              <a:t>This yields  x  =  (</a:t>
            </a:r>
            <a:r>
              <a:rPr lang="el-GR" sz="2400"/>
              <a:t>μ</a:t>
            </a:r>
            <a:r>
              <a:rPr lang="en-US" sz="2400"/>
              <a:t> + x</a:t>
            </a:r>
            <a:r>
              <a:rPr lang="en-US" sz="2400" baseline="-25000"/>
              <a:t>H </a:t>
            </a:r>
            <a:r>
              <a:rPr lang="el-GR" sz="2400"/>
              <a:t>ξ</a:t>
            </a:r>
            <a:r>
              <a:rPr lang="en-US" sz="2400"/>
              <a:t>) / (1 + </a:t>
            </a:r>
            <a:r>
              <a:rPr lang="el-GR" sz="2400"/>
              <a:t>ξ</a:t>
            </a:r>
            <a:r>
              <a:rPr lang="en-US" sz="2400"/>
              <a:t>)  </a:t>
            </a:r>
            <a:r>
              <a:rPr lang="el-GR" sz="2400"/>
              <a:t>,</a:t>
            </a:r>
            <a:r>
              <a:rPr lang="en-US" sz="2400"/>
              <a:t> </a:t>
            </a:r>
            <a:r>
              <a:rPr lang="el-GR" sz="2400"/>
              <a:t> </a:t>
            </a:r>
            <a:r>
              <a:rPr lang="en-US" sz="2400"/>
              <a:t>y  =  (</a:t>
            </a:r>
            <a:r>
              <a:rPr lang="el-GR" sz="2400"/>
              <a:t>ν</a:t>
            </a:r>
            <a:r>
              <a:rPr lang="en-US" sz="2400"/>
              <a:t> + y</a:t>
            </a:r>
            <a:r>
              <a:rPr lang="en-US" sz="2400" baseline="-25000"/>
              <a:t>H</a:t>
            </a:r>
            <a:r>
              <a:rPr lang="en-US" sz="2400"/>
              <a:t> </a:t>
            </a:r>
            <a:r>
              <a:rPr lang="el-GR" sz="2400"/>
              <a:t>ξ</a:t>
            </a:r>
            <a:r>
              <a:rPr lang="en-US" sz="2400"/>
              <a:t>) / (1 + </a:t>
            </a:r>
            <a:r>
              <a:rPr lang="el-GR" sz="2400"/>
              <a:t>ξ</a:t>
            </a:r>
            <a:r>
              <a:rPr lang="en-US" sz="2400"/>
              <a:t>)  ,  W  =  (1 – </a:t>
            </a:r>
            <a:r>
              <a:rPr lang="el-GR" sz="2400"/>
              <a:t>ξ</a:t>
            </a:r>
            <a:r>
              <a:rPr lang="en-US" sz="2400"/>
              <a:t>) / 2</a:t>
            </a:r>
            <a:r>
              <a:rPr lang="el-GR" sz="2400"/>
              <a:t>ξ</a:t>
            </a:r>
            <a:r>
              <a:rPr lang="en-US" sz="2400"/>
              <a:t>  , </a:t>
            </a:r>
          </a:p>
          <a:p>
            <a:r>
              <a:rPr lang="el-GR" sz="2400"/>
              <a:t>μ</a:t>
            </a:r>
            <a:r>
              <a:rPr lang="en-US" sz="2400"/>
              <a:t> </a:t>
            </a:r>
            <a:r>
              <a:rPr lang="el-GR" sz="2400"/>
              <a:t> </a:t>
            </a:r>
            <a:r>
              <a:rPr lang="en-US" sz="2400"/>
              <a:t> =  [ 2(1 + W) x – x</a:t>
            </a:r>
            <a:r>
              <a:rPr lang="en-US" sz="2400" baseline="-25000"/>
              <a:t>H</a:t>
            </a:r>
            <a:r>
              <a:rPr lang="en-US" sz="2400"/>
              <a:t> ] / [1 + 2W]  ,  </a:t>
            </a:r>
            <a:r>
              <a:rPr lang="el-GR" sz="2400"/>
              <a:t>ν</a:t>
            </a:r>
            <a:r>
              <a:rPr lang="en-US" sz="2400"/>
              <a:t>  =  [ 2(1 + W) y – y</a:t>
            </a:r>
            <a:r>
              <a:rPr lang="en-US" sz="2400" baseline="-25000"/>
              <a:t>H</a:t>
            </a:r>
            <a:r>
              <a:rPr lang="en-US" sz="2400"/>
              <a:t> ] / [1 + 2W]  ,  </a:t>
            </a:r>
            <a:r>
              <a:rPr lang="el-GR" sz="2400"/>
              <a:t>ξ</a:t>
            </a:r>
            <a:r>
              <a:rPr lang="en-US" sz="2400"/>
              <a:t>  =  1 / [1 + 2W]</a:t>
            </a:r>
          </a:p>
          <a:p>
            <a:endParaRPr lang="en-US" sz="2400"/>
          </a:p>
          <a:p>
            <a:r>
              <a:rPr lang="en-US" sz="2400"/>
              <a:t>The birational transformation  ( x, y, W )  ⟷  ( </a:t>
            </a:r>
            <a:r>
              <a:rPr lang="el-GR" sz="2400"/>
              <a:t>μ</a:t>
            </a:r>
            <a:r>
              <a:rPr lang="en-US" sz="2400"/>
              <a:t>, </a:t>
            </a:r>
            <a:r>
              <a:rPr lang="el-GR" sz="2400"/>
              <a:t>ν</a:t>
            </a:r>
            <a:r>
              <a:rPr lang="en-US" sz="2400"/>
              <a:t>, </a:t>
            </a:r>
            <a:r>
              <a:rPr lang="el-GR" sz="2400"/>
              <a:t>ξ</a:t>
            </a:r>
            <a:r>
              <a:rPr lang="en-US" sz="2400"/>
              <a:t> )  seems pretty simple, and perhaps it has a nice geometric interpretation  </a:t>
            </a:r>
          </a:p>
        </p:txBody>
      </p:sp>
      <p:sp>
        <p:nvSpPr>
          <p:cNvPr id="5" name="TextBox 4">
            <a:extLst>
              <a:ext uri="{FF2B5EF4-FFF2-40B4-BE49-F238E27FC236}">
                <a16:creationId xmlns:a16="http://schemas.microsoft.com/office/drawing/2014/main" id="{33B1BD09-82E2-E344-AAD7-2DDA66AD0D58}"/>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378013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59338" y="1092783"/>
            <a:ext cx="10989735" cy="2603277"/>
          </a:xfrm>
          <a:prstGeom prst="rect">
            <a:avLst/>
          </a:prstGeom>
          <a:noFill/>
        </p:spPr>
        <p:txBody>
          <a:bodyPr wrap="square" rtlCol="0">
            <a:spAutoFit/>
          </a:bodyPr>
          <a:lstStyle/>
          <a:p>
            <a:r>
              <a:rPr lang="en-US" sz="2400"/>
              <a:t>As an alternative to W, we could use instead Q  =  W / (1+W)  =  z</a:t>
            </a:r>
            <a:r>
              <a:rPr lang="en-US" sz="2400" baseline="30000"/>
              <a:t>2</a:t>
            </a:r>
            <a:r>
              <a:rPr lang="en-US" sz="2400"/>
              <a:t> / (x</a:t>
            </a:r>
            <a:r>
              <a:rPr lang="en-US" sz="2400" baseline="30000"/>
              <a:t>2</a:t>
            </a:r>
            <a:r>
              <a:rPr lang="en-US" sz="2400"/>
              <a:t> + y</a:t>
            </a:r>
            <a:r>
              <a:rPr lang="en-US" sz="2400" baseline="30000"/>
              <a:t>2</a:t>
            </a:r>
            <a:r>
              <a:rPr lang="en-US" sz="2400"/>
              <a:t> + z</a:t>
            </a:r>
            <a:r>
              <a:rPr lang="en-US" sz="2400" baseline="30000"/>
              <a:t>2</a:t>
            </a:r>
            <a:r>
              <a:rPr lang="en-US" sz="2400"/>
              <a:t> – 1)</a:t>
            </a:r>
          </a:p>
          <a:p>
            <a:pPr>
              <a:lnSpc>
                <a:spcPts val="2280"/>
              </a:lnSpc>
            </a:pPr>
            <a:endParaRPr lang="en-US" sz="2400"/>
          </a:p>
          <a:p>
            <a:r>
              <a:rPr lang="en-US" sz="2400"/>
              <a:t>This yields  x  =  (</a:t>
            </a:r>
            <a:r>
              <a:rPr lang="el-GR" sz="2400"/>
              <a:t>μ</a:t>
            </a:r>
            <a:r>
              <a:rPr lang="en-US" sz="2400"/>
              <a:t> + x</a:t>
            </a:r>
            <a:r>
              <a:rPr lang="en-US" sz="2400" baseline="-25000"/>
              <a:t>H </a:t>
            </a:r>
            <a:r>
              <a:rPr lang="el-GR" sz="2400"/>
              <a:t>ξ</a:t>
            </a:r>
            <a:r>
              <a:rPr lang="en-US" sz="2400"/>
              <a:t>) / (1 + </a:t>
            </a:r>
            <a:r>
              <a:rPr lang="el-GR" sz="2400"/>
              <a:t>ξ</a:t>
            </a:r>
            <a:r>
              <a:rPr lang="en-US" sz="2400"/>
              <a:t>)  </a:t>
            </a:r>
            <a:r>
              <a:rPr lang="el-GR" sz="2400"/>
              <a:t>,</a:t>
            </a:r>
            <a:r>
              <a:rPr lang="en-US" sz="2400"/>
              <a:t> </a:t>
            </a:r>
            <a:r>
              <a:rPr lang="el-GR" sz="2400"/>
              <a:t> </a:t>
            </a:r>
            <a:r>
              <a:rPr lang="en-US" sz="2400"/>
              <a:t>y  =  (</a:t>
            </a:r>
            <a:r>
              <a:rPr lang="el-GR" sz="2400"/>
              <a:t>ν</a:t>
            </a:r>
            <a:r>
              <a:rPr lang="en-US" sz="2400"/>
              <a:t> + y</a:t>
            </a:r>
            <a:r>
              <a:rPr lang="en-US" sz="2400" baseline="-25000"/>
              <a:t>H</a:t>
            </a:r>
            <a:r>
              <a:rPr lang="en-US" sz="2400"/>
              <a:t> </a:t>
            </a:r>
            <a:r>
              <a:rPr lang="el-GR" sz="2400"/>
              <a:t>ξ</a:t>
            </a:r>
            <a:r>
              <a:rPr lang="en-US" sz="2400"/>
              <a:t>) / (1 + </a:t>
            </a:r>
            <a:r>
              <a:rPr lang="el-GR" sz="2400"/>
              <a:t>ξ</a:t>
            </a:r>
            <a:r>
              <a:rPr lang="en-US" sz="2400"/>
              <a:t>)  ,  Q  = (1 – </a:t>
            </a:r>
            <a:r>
              <a:rPr lang="el-GR" sz="2400"/>
              <a:t>ξ</a:t>
            </a:r>
            <a:r>
              <a:rPr lang="en-US" sz="2400"/>
              <a:t>) / (1 + </a:t>
            </a:r>
            <a:r>
              <a:rPr lang="el-GR" sz="2400"/>
              <a:t>ξ</a:t>
            </a:r>
            <a:r>
              <a:rPr lang="en-US" sz="2400"/>
              <a:t>)  , </a:t>
            </a:r>
          </a:p>
          <a:p>
            <a:r>
              <a:rPr lang="el-GR" sz="2400"/>
              <a:t>μ</a:t>
            </a:r>
            <a:r>
              <a:rPr lang="en-US" sz="2400"/>
              <a:t> </a:t>
            </a:r>
            <a:r>
              <a:rPr lang="el-GR" sz="2400"/>
              <a:t> </a:t>
            </a:r>
            <a:r>
              <a:rPr lang="en-US" sz="2400"/>
              <a:t> =  [ 2 x - x</a:t>
            </a:r>
            <a:r>
              <a:rPr lang="en-US" sz="2400" baseline="-25000"/>
              <a:t>H</a:t>
            </a:r>
            <a:r>
              <a:rPr lang="en-US" sz="2400"/>
              <a:t> (1-Q) ] / (1+Q)  ,  </a:t>
            </a:r>
            <a:r>
              <a:rPr lang="el-GR" sz="2400"/>
              <a:t>ν</a:t>
            </a:r>
            <a:r>
              <a:rPr lang="en-US" sz="2400"/>
              <a:t>  =  [ 2 y - y</a:t>
            </a:r>
            <a:r>
              <a:rPr lang="en-US" sz="2400" baseline="-25000"/>
              <a:t>H</a:t>
            </a:r>
            <a:r>
              <a:rPr lang="en-US" sz="2400"/>
              <a:t> (1-Q) ] / (1+Q)  ,  </a:t>
            </a:r>
            <a:r>
              <a:rPr lang="el-GR" sz="2400"/>
              <a:t>ξ</a:t>
            </a:r>
            <a:r>
              <a:rPr lang="en-US" sz="2400"/>
              <a:t>  =  (1-Q) / (1+Q)</a:t>
            </a:r>
          </a:p>
          <a:p>
            <a:endParaRPr lang="en-US" sz="2400"/>
          </a:p>
          <a:p>
            <a:r>
              <a:rPr lang="en-US" sz="2400"/>
              <a:t>Letting  </a:t>
            </a:r>
            <a:r>
              <a:rPr lang="el-GR" sz="2400"/>
              <a:t>μ</a:t>
            </a:r>
            <a:r>
              <a:rPr lang="en-US" sz="2400"/>
              <a:t>’ = </a:t>
            </a:r>
            <a:r>
              <a:rPr lang="el-GR" sz="2400"/>
              <a:t>μ</a:t>
            </a:r>
            <a:r>
              <a:rPr lang="en-US" sz="2400"/>
              <a:t> + x</a:t>
            </a:r>
            <a:r>
              <a:rPr lang="en-US" sz="2400" baseline="-25000"/>
              <a:t>H </a:t>
            </a:r>
            <a:r>
              <a:rPr lang="el-GR" sz="2400"/>
              <a:t>ξ</a:t>
            </a:r>
            <a:r>
              <a:rPr lang="en-US" sz="2400"/>
              <a:t>  and  </a:t>
            </a:r>
            <a:r>
              <a:rPr lang="el-GR" sz="2400"/>
              <a:t>ν</a:t>
            </a:r>
            <a:r>
              <a:rPr lang="en-US" sz="2400"/>
              <a:t>’  =  </a:t>
            </a:r>
            <a:r>
              <a:rPr lang="el-GR" sz="2400"/>
              <a:t>ν</a:t>
            </a:r>
            <a:r>
              <a:rPr lang="en-US" sz="2400"/>
              <a:t> + y</a:t>
            </a:r>
            <a:r>
              <a:rPr lang="en-US" sz="2400" baseline="-25000"/>
              <a:t>H</a:t>
            </a:r>
            <a:r>
              <a:rPr lang="en-US" sz="2400"/>
              <a:t> </a:t>
            </a:r>
            <a:r>
              <a:rPr lang="el-GR" sz="2400"/>
              <a:t>ξ</a:t>
            </a:r>
            <a:r>
              <a:rPr lang="en-US" sz="2400"/>
              <a:t>  , we have x  =  </a:t>
            </a:r>
            <a:r>
              <a:rPr lang="el-GR" sz="2400"/>
              <a:t>μ</a:t>
            </a:r>
            <a:r>
              <a:rPr lang="en-US" sz="2400"/>
              <a:t>’ / (1 + </a:t>
            </a:r>
            <a:r>
              <a:rPr lang="el-GR" sz="2400"/>
              <a:t>ξ</a:t>
            </a:r>
            <a:r>
              <a:rPr lang="en-US" sz="2400"/>
              <a:t>)  </a:t>
            </a:r>
            <a:r>
              <a:rPr lang="el-GR" sz="2400"/>
              <a:t>,</a:t>
            </a:r>
            <a:r>
              <a:rPr lang="en-US" sz="2400"/>
              <a:t> </a:t>
            </a:r>
            <a:r>
              <a:rPr lang="el-GR" sz="2400"/>
              <a:t> </a:t>
            </a:r>
            <a:r>
              <a:rPr lang="en-US" sz="2400"/>
              <a:t>y  =  </a:t>
            </a:r>
            <a:r>
              <a:rPr lang="el-GR" sz="2400"/>
              <a:t>ν</a:t>
            </a:r>
            <a:r>
              <a:rPr lang="en-US" sz="2400"/>
              <a:t>’ / (1 + </a:t>
            </a:r>
            <a:r>
              <a:rPr lang="el-GR" sz="2400"/>
              <a:t>ξ</a:t>
            </a:r>
            <a:r>
              <a:rPr lang="en-US" sz="2400"/>
              <a:t>)  ,  </a:t>
            </a:r>
          </a:p>
          <a:p>
            <a:r>
              <a:rPr lang="en-US" sz="2400"/>
              <a:t>Q  = (1- </a:t>
            </a:r>
            <a:r>
              <a:rPr lang="el-GR" sz="2400"/>
              <a:t>ξ</a:t>
            </a:r>
            <a:r>
              <a:rPr lang="en-US" sz="2400"/>
              <a:t>) / (1+</a:t>
            </a:r>
            <a:r>
              <a:rPr lang="el-GR" sz="2400"/>
              <a:t>ξ</a:t>
            </a:r>
            <a:r>
              <a:rPr lang="en-US" sz="2400"/>
              <a:t>)  ,  </a:t>
            </a:r>
            <a:r>
              <a:rPr lang="el-GR" sz="2400"/>
              <a:t>μ</a:t>
            </a:r>
            <a:r>
              <a:rPr lang="en-US" sz="2400"/>
              <a:t>’ </a:t>
            </a:r>
            <a:r>
              <a:rPr lang="el-GR" sz="2400"/>
              <a:t> </a:t>
            </a:r>
            <a:r>
              <a:rPr lang="en-US" sz="2400"/>
              <a:t> =   2 x / (1+Q)  ,  </a:t>
            </a:r>
            <a:r>
              <a:rPr lang="el-GR" sz="2400"/>
              <a:t>ν</a:t>
            </a:r>
            <a:r>
              <a:rPr lang="en-US" sz="2400"/>
              <a:t>’  =   2 y / (1+Q)  ,  </a:t>
            </a:r>
            <a:r>
              <a:rPr lang="el-GR" sz="2400"/>
              <a:t>ξ</a:t>
            </a:r>
            <a:r>
              <a:rPr lang="en-US" sz="2400"/>
              <a:t>  =  (1-Q) / (1+Q) </a:t>
            </a:r>
          </a:p>
        </p:txBody>
      </p:sp>
      <p:sp>
        <p:nvSpPr>
          <p:cNvPr id="5" name="TextBox 4">
            <a:extLst>
              <a:ext uri="{FF2B5EF4-FFF2-40B4-BE49-F238E27FC236}">
                <a16:creationId xmlns:a16="http://schemas.microsoft.com/office/drawing/2014/main" id="{33B1BD09-82E2-E344-AAD7-2DDA66AD0D58}"/>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395199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30813" y="1007058"/>
            <a:ext cx="10399187" cy="3046988"/>
          </a:xfrm>
          <a:prstGeom prst="rect">
            <a:avLst/>
          </a:prstGeom>
          <a:noFill/>
        </p:spPr>
        <p:txBody>
          <a:bodyPr wrap="square" rtlCol="0">
            <a:spAutoFit/>
          </a:bodyPr>
          <a:lstStyle/>
          <a:p>
            <a:r>
              <a:rPr lang="en-US" sz="2400"/>
              <a:t>The birational transformation  ( x, y, Q ) ⟷ ( </a:t>
            </a:r>
            <a:r>
              <a:rPr lang="el-GR" sz="2400"/>
              <a:t>μ</a:t>
            </a:r>
            <a:r>
              <a:rPr lang="en-US" sz="2400"/>
              <a:t>’, </a:t>
            </a:r>
            <a:r>
              <a:rPr lang="el-GR" sz="2400"/>
              <a:t>ν</a:t>
            </a:r>
            <a:r>
              <a:rPr lang="en-US" sz="2400"/>
              <a:t>’, </a:t>
            </a:r>
            <a:r>
              <a:rPr lang="el-GR" sz="2400"/>
              <a:t>ξ</a:t>
            </a:r>
            <a:r>
              <a:rPr lang="en-US" sz="2400"/>
              <a:t> )  seems especially simple</a:t>
            </a:r>
          </a:p>
          <a:p>
            <a:endParaRPr lang="en-US" sz="2400"/>
          </a:p>
          <a:p>
            <a:r>
              <a:rPr lang="en-US" sz="2400"/>
              <a:t>Still, a good geometric sense of all this is pretty much lacking at the moment, and certain phenomena are currently mysterious </a:t>
            </a:r>
          </a:p>
          <a:p>
            <a:endParaRPr lang="en-US" sz="2400"/>
          </a:p>
          <a:p>
            <a:r>
              <a:rPr lang="en-US" sz="2400"/>
              <a:t>It has been observed for instance that any torus or double toroid obtained by (3D) rotating the unit circle in the xy-plane about any line in the xy-plane, transforms under  (x, y, z) ⟶ ( </a:t>
            </a:r>
            <a:r>
              <a:rPr lang="el-GR" sz="2400"/>
              <a:t>μ</a:t>
            </a:r>
            <a:r>
              <a:rPr lang="en-US" sz="2400"/>
              <a:t>, </a:t>
            </a:r>
            <a:r>
              <a:rPr lang="el-GR" sz="2400"/>
              <a:t>ν</a:t>
            </a:r>
            <a:r>
              <a:rPr lang="en-US" sz="2400"/>
              <a:t>, </a:t>
            </a:r>
            <a:r>
              <a:rPr lang="el-GR" sz="2400"/>
              <a:t>ξ</a:t>
            </a:r>
            <a:r>
              <a:rPr lang="en-US" sz="2400"/>
              <a:t> )  to an elliptical double cone  --  no idea why</a:t>
            </a:r>
          </a:p>
        </p:txBody>
      </p:sp>
      <p:sp>
        <p:nvSpPr>
          <p:cNvPr id="5" name="TextBox 4">
            <a:extLst>
              <a:ext uri="{FF2B5EF4-FFF2-40B4-BE49-F238E27FC236}">
                <a16:creationId xmlns:a16="http://schemas.microsoft.com/office/drawing/2014/main" id="{33B1BD09-82E2-E344-AAD7-2DDA66AD0D58}"/>
              </a:ext>
            </a:extLst>
          </p:cNvPr>
          <p:cNvSpPr txBox="1"/>
          <p:nvPr/>
        </p:nvSpPr>
        <p:spPr>
          <a:xfrm>
            <a:off x="2774780" y="370236"/>
            <a:ext cx="6902787" cy="523220"/>
          </a:xfrm>
          <a:prstGeom prst="rect">
            <a:avLst/>
          </a:prstGeom>
          <a:noFill/>
        </p:spPr>
        <p:txBody>
          <a:bodyPr wrap="none" rtlCol="0">
            <a:spAutoFit/>
          </a:bodyPr>
          <a:lstStyle/>
          <a:p>
            <a:r>
              <a:rPr lang="en-US" sz="2800">
                <a:solidFill>
                  <a:schemeClr val="bg1">
                    <a:lumMod val="85000"/>
                  </a:schemeClr>
                </a:solidFill>
              </a:rPr>
              <a:t>A Curious Family of Birational Transformations</a:t>
            </a:r>
          </a:p>
        </p:txBody>
      </p:sp>
    </p:spTree>
    <p:extLst>
      <p:ext uri="{BB962C8B-B14F-4D97-AF65-F5344CB8AC3E}">
        <p14:creationId xmlns:p14="http://schemas.microsoft.com/office/powerpoint/2010/main" val="67290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94158" y="1057280"/>
            <a:ext cx="10944913" cy="2823850"/>
          </a:xfrm>
          <a:prstGeom prst="rect">
            <a:avLst/>
          </a:prstGeom>
          <a:noFill/>
        </p:spPr>
        <p:txBody>
          <a:bodyPr wrap="square" rtlCol="0">
            <a:spAutoFit/>
          </a:bodyPr>
          <a:lstStyle/>
          <a:p>
            <a:pPr marL="457200" indent="-457200">
              <a:buFont typeface="+mj-lt"/>
              <a:buAutoNum type="arabicPeriod"/>
            </a:pPr>
            <a:r>
              <a:rPr lang="en-US" sz="2400"/>
              <a:t>Why does a deltoid curve occur in the limiting case as |z| goes to infinity?</a:t>
            </a:r>
          </a:p>
          <a:p>
            <a:pPr marL="457200" indent="-457200">
              <a:lnSpc>
                <a:spcPts val="2280"/>
              </a:lnSpc>
              <a:buFont typeface="+mj-lt"/>
              <a:buAutoNum type="arabicPeriod"/>
            </a:pPr>
            <a:endParaRPr lang="en-US" sz="2400"/>
          </a:p>
          <a:p>
            <a:pPr marL="457200" indent="-457200">
              <a:buFont typeface="+mj-lt"/>
              <a:buAutoNum type="arabicPeriod"/>
            </a:pPr>
            <a:r>
              <a:rPr lang="en-US" sz="2400"/>
              <a:t>Why does the deltoid curve formula occur in the “nice” way of writing the otherwise messy discriminant formula for Grunert’s system of equations?</a:t>
            </a:r>
          </a:p>
          <a:p>
            <a:pPr marL="457200" indent="-457200">
              <a:lnSpc>
                <a:spcPts val="2280"/>
              </a:lnSpc>
              <a:buFont typeface="+mj-lt"/>
              <a:buAutoNum type="arabicPeriod"/>
            </a:pPr>
            <a:endParaRPr lang="en-US" sz="2400"/>
          </a:p>
          <a:p>
            <a:pPr marL="457200" indent="-457200">
              <a:buFont typeface="+mj-lt"/>
              <a:buAutoNum type="arabicPeriod"/>
            </a:pPr>
            <a:r>
              <a:rPr lang="en-US" sz="2400"/>
              <a:t>Is there an intuitive geometric significance to the special xyz-space curves?</a:t>
            </a:r>
          </a:p>
          <a:p>
            <a:pPr marL="457200" indent="-457200">
              <a:lnSpc>
                <a:spcPts val="2280"/>
              </a:lnSpc>
              <a:buFont typeface="+mj-lt"/>
              <a:buAutoNum type="arabicPeriod"/>
            </a:pPr>
            <a:endParaRPr lang="en-US" sz="2400"/>
          </a:p>
          <a:p>
            <a:pPr marL="457200" indent="-457200">
              <a:buFont typeface="+mj-lt"/>
              <a:buAutoNum type="arabicPeriod"/>
            </a:pPr>
            <a:r>
              <a:rPr lang="en-US" sz="2400"/>
              <a:t>Why do these curves project onto circum-cubic curves with special properties? </a:t>
            </a:r>
          </a:p>
        </p:txBody>
      </p:sp>
      <p:sp>
        <p:nvSpPr>
          <p:cNvPr id="2" name="TextBox 1">
            <a:extLst>
              <a:ext uri="{FF2B5EF4-FFF2-40B4-BE49-F238E27FC236}">
                <a16:creationId xmlns:a16="http://schemas.microsoft.com/office/drawing/2014/main" id="{1F3B6A22-618D-4547-8901-0CCAE253A580}"/>
              </a:ext>
            </a:extLst>
          </p:cNvPr>
          <p:cNvSpPr txBox="1"/>
          <p:nvPr/>
        </p:nvSpPr>
        <p:spPr>
          <a:xfrm>
            <a:off x="4231485" y="386861"/>
            <a:ext cx="3758529" cy="523220"/>
          </a:xfrm>
          <a:prstGeom prst="rect">
            <a:avLst/>
          </a:prstGeom>
          <a:noFill/>
        </p:spPr>
        <p:txBody>
          <a:bodyPr wrap="none" rtlCol="0">
            <a:spAutoFit/>
          </a:bodyPr>
          <a:lstStyle/>
          <a:p>
            <a:r>
              <a:rPr lang="en-US" sz="2800">
                <a:solidFill>
                  <a:schemeClr val="tx1">
                    <a:lumMod val="75000"/>
                    <a:lumOff val="25000"/>
                  </a:schemeClr>
                </a:solidFill>
              </a:rPr>
              <a:t>Some Closing Questions</a:t>
            </a:r>
          </a:p>
        </p:txBody>
      </p:sp>
    </p:spTree>
    <p:extLst>
      <p:ext uri="{BB962C8B-B14F-4D97-AF65-F5344CB8AC3E}">
        <p14:creationId xmlns:p14="http://schemas.microsoft.com/office/powerpoint/2010/main" val="348873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06193" y="939639"/>
            <a:ext cx="10479952" cy="3562514"/>
          </a:xfrm>
          <a:prstGeom prst="rect">
            <a:avLst/>
          </a:prstGeom>
          <a:noFill/>
        </p:spPr>
        <p:txBody>
          <a:bodyPr wrap="square" rtlCol="0">
            <a:spAutoFit/>
          </a:bodyPr>
          <a:lstStyle/>
          <a:p>
            <a:pPr marL="457200" indent="-457200">
              <a:buFont typeface="+mj-lt"/>
              <a:buAutoNum type="arabicPeriod" startAt="5"/>
            </a:pPr>
            <a:r>
              <a:rPr lang="en-US" sz="2400"/>
              <a:t>Is there an intuitive geometric significance for the transformation ( x, y, z</a:t>
            </a:r>
            <a:r>
              <a:rPr lang="en-US" sz="2400" baseline="30000"/>
              <a:t>2</a:t>
            </a:r>
            <a:r>
              <a:rPr lang="en-US" sz="2400"/>
              <a:t> )  ⟷  ( </a:t>
            </a:r>
            <a:r>
              <a:rPr lang="el-GR" sz="2400"/>
              <a:t>μ</a:t>
            </a:r>
            <a:r>
              <a:rPr lang="en-US" sz="2400"/>
              <a:t>, </a:t>
            </a:r>
            <a:r>
              <a:rPr lang="el-GR" sz="2400"/>
              <a:t>ν</a:t>
            </a:r>
            <a:r>
              <a:rPr lang="en-US" sz="2400"/>
              <a:t>, </a:t>
            </a:r>
            <a:r>
              <a:rPr lang="el-GR" sz="2400"/>
              <a:t>ξ</a:t>
            </a:r>
            <a:r>
              <a:rPr lang="en-US" sz="2400"/>
              <a:t> ) ?</a:t>
            </a:r>
          </a:p>
          <a:p>
            <a:pPr marL="457200" indent="-457200">
              <a:lnSpc>
                <a:spcPts val="2280"/>
              </a:lnSpc>
              <a:buFont typeface="+mj-lt"/>
              <a:buAutoNum type="arabicPeriod" startAt="5"/>
            </a:pPr>
            <a:endParaRPr lang="en-US" sz="2400"/>
          </a:p>
          <a:p>
            <a:pPr marL="457200" indent="-457200">
              <a:buAutoNum type="arabicPeriod" startAt="5"/>
            </a:pPr>
            <a:r>
              <a:rPr lang="en-US" sz="2400"/>
              <a:t>Why do the special </a:t>
            </a:r>
            <a:r>
              <a:rPr lang="el-GR" sz="2400"/>
              <a:t>μνξ</a:t>
            </a:r>
            <a:r>
              <a:rPr lang="en-US" sz="2400"/>
              <a:t>-space curves project onto rectangular hyperbolas? </a:t>
            </a:r>
          </a:p>
          <a:p>
            <a:pPr marL="457200" indent="-457200">
              <a:lnSpc>
                <a:spcPts val="2280"/>
              </a:lnSpc>
              <a:buAutoNum type="arabicPeriod" startAt="5"/>
            </a:pPr>
            <a:endParaRPr lang="en-US" sz="2400"/>
          </a:p>
          <a:p>
            <a:pPr marL="457200" indent="-457200">
              <a:buAutoNum type="arabicPeriod" startAt="5"/>
            </a:pPr>
            <a:r>
              <a:rPr lang="en-US" sz="2400"/>
              <a:t>Why do toroids and toruses generated by the unit circle in xyz-space transform into elliptic cones in </a:t>
            </a:r>
            <a:r>
              <a:rPr lang="el-GR" sz="2400"/>
              <a:t>μνξ</a:t>
            </a:r>
            <a:r>
              <a:rPr lang="en-US" sz="2400"/>
              <a:t>-space? </a:t>
            </a:r>
          </a:p>
          <a:p>
            <a:pPr marL="457200" indent="-457200">
              <a:lnSpc>
                <a:spcPts val="2280"/>
              </a:lnSpc>
              <a:buAutoNum type="arabicPeriod" startAt="5"/>
            </a:pPr>
            <a:endParaRPr lang="en-US" sz="2400"/>
          </a:p>
          <a:p>
            <a:pPr marL="457200" indent="-457200">
              <a:buAutoNum type="arabicPeriod" startAt="5"/>
            </a:pPr>
            <a:r>
              <a:rPr lang="en-US" sz="2400"/>
              <a:t>Why is the equation for </a:t>
            </a:r>
            <a:r>
              <a:rPr lang="en-US" sz="2400" i="1"/>
              <a:t>CS </a:t>
            </a:r>
            <a:r>
              <a:rPr lang="en-US" sz="2400"/>
              <a:t>⋃</a:t>
            </a:r>
            <a:r>
              <a:rPr lang="en-US" sz="2400" i="1"/>
              <a:t> CSDC,</a:t>
            </a:r>
            <a:r>
              <a:rPr lang="en-US" sz="2400"/>
              <a:t> when expressed in </a:t>
            </a:r>
            <a:r>
              <a:rPr lang="el-GR" sz="2400"/>
              <a:t>μνξ</a:t>
            </a:r>
            <a:r>
              <a:rPr lang="en-US" sz="2400"/>
              <a:t>-coordinates, </a:t>
            </a:r>
          </a:p>
          <a:p>
            <a:r>
              <a:rPr lang="en-US" sz="2400"/>
              <a:t>            invariant under the substitution </a:t>
            </a:r>
            <a:r>
              <a:rPr lang="el-GR" sz="2400"/>
              <a:t>ξ</a:t>
            </a:r>
            <a:r>
              <a:rPr lang="en-US" sz="2400"/>
              <a:t>  ⟶  - </a:t>
            </a:r>
            <a:r>
              <a:rPr lang="el-GR" sz="2400"/>
              <a:t>ξ</a:t>
            </a:r>
            <a:r>
              <a:rPr lang="en-US" sz="2400"/>
              <a:t> ? </a:t>
            </a:r>
          </a:p>
        </p:txBody>
      </p:sp>
      <p:sp>
        <p:nvSpPr>
          <p:cNvPr id="2" name="TextBox 1">
            <a:extLst>
              <a:ext uri="{FF2B5EF4-FFF2-40B4-BE49-F238E27FC236}">
                <a16:creationId xmlns:a16="http://schemas.microsoft.com/office/drawing/2014/main" id="{1F3B6A22-618D-4547-8901-0CCAE253A580}"/>
              </a:ext>
            </a:extLst>
          </p:cNvPr>
          <p:cNvSpPr txBox="1"/>
          <p:nvPr/>
        </p:nvSpPr>
        <p:spPr>
          <a:xfrm>
            <a:off x="4231485" y="386861"/>
            <a:ext cx="3758529" cy="523220"/>
          </a:xfrm>
          <a:prstGeom prst="rect">
            <a:avLst/>
          </a:prstGeom>
          <a:noFill/>
        </p:spPr>
        <p:txBody>
          <a:bodyPr wrap="none" rtlCol="0">
            <a:spAutoFit/>
          </a:bodyPr>
          <a:lstStyle/>
          <a:p>
            <a:r>
              <a:rPr lang="en-US" sz="2800">
                <a:solidFill>
                  <a:schemeClr val="bg1">
                    <a:lumMod val="85000"/>
                  </a:schemeClr>
                </a:solidFill>
              </a:rPr>
              <a:t>Some Closing Questions</a:t>
            </a:r>
          </a:p>
        </p:txBody>
      </p:sp>
    </p:spTree>
    <p:extLst>
      <p:ext uri="{BB962C8B-B14F-4D97-AF65-F5344CB8AC3E}">
        <p14:creationId xmlns:p14="http://schemas.microsoft.com/office/powerpoint/2010/main" val="12783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465514" y="800458"/>
            <a:ext cx="11305307" cy="5909310"/>
          </a:xfrm>
          <a:prstGeom prst="rect">
            <a:avLst/>
          </a:prstGeom>
          <a:noFill/>
        </p:spPr>
        <p:txBody>
          <a:bodyPr wrap="square" rtlCol="0">
            <a:spAutoFit/>
          </a:bodyPr>
          <a:lstStyle/>
          <a:p>
            <a:r>
              <a:rPr lang="en-US"/>
              <a:t>Gao, X. S., Hou, X. R. and Tang, J. L., Complete solutions classification for the perspective-three-point problem, </a:t>
            </a:r>
            <a:r>
              <a:rPr lang="en-US" i="1"/>
              <a:t>Pattern Anal. Mach. Intell. IEEE Trans., </a:t>
            </a:r>
            <a:r>
              <a:rPr lang="en-US"/>
              <a:t>25(8), 930-943 (2003) </a:t>
            </a:r>
          </a:p>
          <a:p>
            <a:r>
              <a:rPr lang="en-US"/>
              <a:t>Grunert, J. A., Das pothenotische problem in erweiterter gesalt nebst uber seine anwendungen in der geodasie, </a:t>
            </a:r>
            <a:r>
              <a:rPr lang="en-US" i="1"/>
              <a:t>Grunerts Archiv fur Mathematik und Physik,</a:t>
            </a:r>
            <a:r>
              <a:rPr lang="en-US"/>
              <a:t> 1, 238-248 (1841) </a:t>
            </a:r>
          </a:p>
          <a:p>
            <a:r>
              <a:rPr lang="en-US"/>
              <a:t>Haralick, R. M., Lee, C.-N., Ottenberg, K. and Nolle, N., Review and analysis of solutions of the three point perspective pose estimation problem, </a:t>
            </a:r>
            <a:r>
              <a:rPr lang="en-US" i="1"/>
              <a:t>J. Computer Vision</a:t>
            </a:r>
            <a:r>
              <a:rPr lang="en-US"/>
              <a:t>, 13(3), 331-356 (1994)</a:t>
            </a:r>
          </a:p>
          <a:p>
            <a:r>
              <a:rPr lang="en-US"/>
              <a:t>Hu, L., Wang, B. and Zhang, J., Singular points in the optical center distribution of P3P solutions, </a:t>
            </a:r>
            <a:r>
              <a:rPr lang="en-US" i="1"/>
              <a:t>Mathematical Problems in Engineering, </a:t>
            </a:r>
            <a:r>
              <a:rPr lang="en-US"/>
              <a:t>#147397 (2015)</a:t>
            </a:r>
          </a:p>
          <a:p>
            <a:r>
              <a:rPr lang="en-US"/>
              <a:t>Maienschein, T. D. and Rieck, M. Q., Angular coordinates and rational maps, </a:t>
            </a:r>
            <a:r>
              <a:rPr lang="en-US" i="1"/>
              <a:t>J. Geom. &amp; Graphics,</a:t>
            </a:r>
            <a:r>
              <a:rPr lang="en-US"/>
              <a:t> 20(1), 41-62 (2016) </a:t>
            </a:r>
          </a:p>
          <a:p>
            <a:r>
              <a:rPr lang="en-US"/>
              <a:t>Rieck, M. Q., A fundamentally new view of the perspective 3-point pose problem, </a:t>
            </a:r>
            <a:r>
              <a:rPr lang="en-US" i="1"/>
              <a:t>J. Math. Imaging and Vision</a:t>
            </a:r>
            <a:r>
              <a:rPr lang="en-US"/>
              <a:t>, 48(3), 499-516 (2014) </a:t>
            </a:r>
          </a:p>
          <a:p>
            <a:r>
              <a:rPr lang="en-US"/>
              <a:t>Rieck, M. Q. Related solutions to the perspective three-point pose problem, </a:t>
            </a:r>
            <a:r>
              <a:rPr lang="en-US" i="1"/>
              <a:t>J. Math. Imaging and Vision</a:t>
            </a:r>
            <a:r>
              <a:rPr lang="en-US"/>
              <a:t>, 53(2), 225-232 (2015) </a:t>
            </a:r>
          </a:p>
          <a:p>
            <a:r>
              <a:rPr lang="en-US"/>
              <a:t>Rieck, M. Q., On the discriminant of Grunert's system of algebraic equations and related issues, </a:t>
            </a:r>
            <a:r>
              <a:rPr lang="en-US" i="1"/>
              <a:t>J. Math. Imaging and Vision</a:t>
            </a:r>
            <a:r>
              <a:rPr lang="en-US"/>
              <a:t>, 60(5), 737-762 (2018) </a:t>
            </a:r>
          </a:p>
          <a:p>
            <a:r>
              <a:rPr lang="en-US"/>
              <a:t>Wang, B., Hu, H. and Zhang, C., New insights on multi-solution distribution of the P3P problem, arXiv:1901.11464v1 (2019) </a:t>
            </a:r>
          </a:p>
          <a:p>
            <a:r>
              <a:rPr lang="en-US"/>
              <a:t>Wang, B., Hu, H. and Zhang, C., Companion surface of danger cylinder and its role in solution variation of P3P problem, arXiv:1906.08598v1 (2019) </a:t>
            </a:r>
          </a:p>
          <a:p>
            <a:endParaRPr lang="en-US"/>
          </a:p>
          <a:p>
            <a:r>
              <a:rPr lang="el-GR" b="1"/>
              <a:t>                                                    </a:t>
            </a:r>
            <a:r>
              <a:rPr lang="en-US" b="1"/>
              <a:t>Website:  </a:t>
            </a:r>
            <a:r>
              <a:rPr lang="en-US"/>
              <a:t>  </a:t>
            </a:r>
            <a:r>
              <a:rPr lang="en-US" u="sng">
                <a:hlinkClick r:id="rId2"/>
              </a:rPr>
              <a:t>http://mqrieck.com/P3P/P3P_Solutions.html</a:t>
            </a:r>
            <a:endParaRPr lang="en-US" u="sng"/>
          </a:p>
        </p:txBody>
      </p:sp>
      <p:sp>
        <p:nvSpPr>
          <p:cNvPr id="2" name="TextBox 1">
            <a:extLst>
              <a:ext uri="{FF2B5EF4-FFF2-40B4-BE49-F238E27FC236}">
                <a16:creationId xmlns:a16="http://schemas.microsoft.com/office/drawing/2014/main" id="{1F3B6A22-618D-4547-8901-0CCAE253A580}"/>
              </a:ext>
            </a:extLst>
          </p:cNvPr>
          <p:cNvSpPr txBox="1"/>
          <p:nvPr/>
        </p:nvSpPr>
        <p:spPr>
          <a:xfrm>
            <a:off x="5076973" y="316523"/>
            <a:ext cx="1445652" cy="430887"/>
          </a:xfrm>
          <a:prstGeom prst="rect">
            <a:avLst/>
          </a:prstGeom>
          <a:noFill/>
        </p:spPr>
        <p:txBody>
          <a:bodyPr wrap="none" rtlCol="0">
            <a:spAutoFit/>
          </a:bodyPr>
          <a:lstStyle/>
          <a:p>
            <a:r>
              <a:rPr lang="en-US" sz="2200">
                <a:solidFill>
                  <a:schemeClr val="tx1">
                    <a:lumMod val="75000"/>
                    <a:lumOff val="25000"/>
                  </a:schemeClr>
                </a:solidFill>
              </a:rPr>
              <a:t>References</a:t>
            </a:r>
          </a:p>
        </p:txBody>
      </p:sp>
    </p:spTree>
    <p:extLst>
      <p:ext uri="{BB962C8B-B14F-4D97-AF65-F5344CB8AC3E}">
        <p14:creationId xmlns:p14="http://schemas.microsoft.com/office/powerpoint/2010/main" val="12430310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079D70-CE08-CB42-8168-C1713C9CB2C4}"/>
              </a:ext>
            </a:extLst>
          </p:cNvPr>
          <p:cNvSpPr txBox="1"/>
          <p:nvPr/>
        </p:nvSpPr>
        <p:spPr>
          <a:xfrm>
            <a:off x="4311956" y="2384611"/>
            <a:ext cx="3020379" cy="677108"/>
          </a:xfrm>
          <a:prstGeom prst="rect">
            <a:avLst/>
          </a:prstGeom>
          <a:noFill/>
        </p:spPr>
        <p:txBody>
          <a:bodyPr wrap="none" rtlCol="0">
            <a:spAutoFit/>
          </a:bodyPr>
          <a:lstStyle/>
          <a:p>
            <a:r>
              <a:rPr lang="en-US" sz="3800">
                <a:solidFill>
                  <a:srgbClr val="00B050"/>
                </a:solidFill>
                <a:latin typeface="Lucida Calligraphy" panose="03010101010101010101" pitchFamily="66" charset="77"/>
              </a:rPr>
              <a:t>Thank You</a:t>
            </a:r>
          </a:p>
        </p:txBody>
      </p:sp>
      <p:sp>
        <p:nvSpPr>
          <p:cNvPr id="5" name="TextBox 4">
            <a:extLst>
              <a:ext uri="{FF2B5EF4-FFF2-40B4-BE49-F238E27FC236}">
                <a16:creationId xmlns:a16="http://schemas.microsoft.com/office/drawing/2014/main" id="{AD854A54-F839-E84E-96A7-F523F1FB1137}"/>
              </a:ext>
            </a:extLst>
          </p:cNvPr>
          <p:cNvSpPr txBox="1"/>
          <p:nvPr/>
        </p:nvSpPr>
        <p:spPr>
          <a:xfrm>
            <a:off x="4375572" y="3702422"/>
            <a:ext cx="2868093" cy="677108"/>
          </a:xfrm>
          <a:prstGeom prst="rect">
            <a:avLst/>
          </a:prstGeom>
          <a:noFill/>
        </p:spPr>
        <p:txBody>
          <a:bodyPr wrap="none" rtlCol="0">
            <a:spAutoFit/>
          </a:bodyPr>
          <a:lstStyle/>
          <a:p>
            <a:r>
              <a:rPr lang="en-US" sz="3800">
                <a:solidFill>
                  <a:srgbClr val="EB929B"/>
                </a:solidFill>
                <a:latin typeface="Lucida Calligraphy" panose="03010101010101010101" pitchFamily="66" charset="77"/>
              </a:rPr>
              <a:t>Questions?</a:t>
            </a:r>
          </a:p>
        </p:txBody>
      </p:sp>
    </p:spTree>
    <p:extLst>
      <p:ext uri="{BB962C8B-B14F-4D97-AF65-F5344CB8AC3E}">
        <p14:creationId xmlns:p14="http://schemas.microsoft.com/office/powerpoint/2010/main" val="310346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319220" y="950692"/>
            <a:ext cx="10101815" cy="4154984"/>
          </a:xfrm>
          <a:prstGeom prst="rect">
            <a:avLst/>
          </a:prstGeom>
          <a:noFill/>
        </p:spPr>
        <p:txBody>
          <a:bodyPr wrap="square" rtlCol="0">
            <a:spAutoFit/>
          </a:bodyPr>
          <a:lstStyle/>
          <a:p>
            <a:r>
              <a:rPr lang="en-US" sz="2400"/>
              <a:t>Here are a few interesting, and to different degrees, still outstanding, questions concerning P3P:</a:t>
            </a:r>
          </a:p>
          <a:p>
            <a:endParaRPr lang="en-US" sz="2400"/>
          </a:p>
          <a:p>
            <a:pPr marL="457200" indent="-457200">
              <a:buFont typeface="+mj-lt"/>
              <a:buAutoNum type="arabicPeriod"/>
            </a:pPr>
            <a:r>
              <a:rPr lang="en-US" sz="2400"/>
              <a:t>Given the P3P parameters d</a:t>
            </a:r>
            <a:r>
              <a:rPr lang="en-US" sz="2400" baseline="-25000"/>
              <a:t>1</a:t>
            </a:r>
            <a:r>
              <a:rPr lang="en-US" sz="2400"/>
              <a:t>, d</a:t>
            </a:r>
            <a:r>
              <a:rPr lang="en-US" sz="2400" baseline="-25000"/>
              <a:t>2</a:t>
            </a:r>
            <a:r>
              <a:rPr lang="en-US" sz="2400"/>
              <a:t>, d</a:t>
            </a:r>
            <a:r>
              <a:rPr lang="en-US" sz="2400" baseline="-25000"/>
              <a:t>3</a:t>
            </a:r>
            <a:r>
              <a:rPr lang="en-US" sz="2400"/>
              <a:t>, c</a:t>
            </a:r>
            <a:r>
              <a:rPr lang="en-US" sz="2400" baseline="-25000"/>
              <a:t>1</a:t>
            </a:r>
            <a:r>
              <a:rPr lang="en-US" sz="2400"/>
              <a:t>, c</a:t>
            </a:r>
            <a:r>
              <a:rPr lang="en-US" sz="2400" baseline="-25000"/>
              <a:t>2</a:t>
            </a:r>
            <a:r>
              <a:rPr lang="en-US" sz="2400"/>
              <a:t> and c</a:t>
            </a:r>
            <a:r>
              <a:rPr lang="en-US" sz="2400" baseline="-25000"/>
              <a:t>3</a:t>
            </a:r>
            <a:r>
              <a:rPr lang="en-US" sz="2400"/>
              <a:t>, how many (real) solution points does Grunert’s system yield?</a:t>
            </a:r>
          </a:p>
          <a:p>
            <a:pPr marL="457200" indent="-457200">
              <a:buFont typeface="+mj-lt"/>
              <a:buAutoNum type="arabicPeriod"/>
            </a:pPr>
            <a:r>
              <a:rPr lang="en-US" sz="2400"/>
              <a:t>Given a non-control point in xyz-space, how many strongly related points does it have (</a:t>
            </a:r>
            <a:r>
              <a:rPr lang="en-US" sz="2400" i="1"/>
              <a:t>i.e.</a:t>
            </a:r>
            <a:r>
              <a:rPr lang="en-US" sz="2400"/>
              <a:t> other solution points for the same P3P parameters)?</a:t>
            </a:r>
          </a:p>
          <a:p>
            <a:pPr marL="457200" indent="-457200">
              <a:buFont typeface="+mj-lt"/>
              <a:buAutoNum type="arabicPeriod"/>
            </a:pPr>
            <a:r>
              <a:rPr lang="en-US" sz="2400"/>
              <a:t>Where are they located? </a:t>
            </a:r>
          </a:p>
          <a:p>
            <a:endParaRPr lang="en-US" sz="2400"/>
          </a:p>
          <a:p>
            <a:r>
              <a:rPr lang="en-US" sz="2400"/>
              <a:t>          This last question has been particularly elusive!</a:t>
            </a:r>
          </a:p>
          <a:p>
            <a:endParaRPr lang="en-US" sz="2400"/>
          </a:p>
        </p:txBody>
      </p:sp>
      <p:sp>
        <p:nvSpPr>
          <p:cNvPr id="5" name="TextBox 4">
            <a:extLst>
              <a:ext uri="{FF2B5EF4-FFF2-40B4-BE49-F238E27FC236}">
                <a16:creationId xmlns:a16="http://schemas.microsoft.com/office/drawing/2014/main" id="{7EF0C883-2A0C-9D46-A52F-5E5A7FC8CEB8}"/>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313681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319220" y="950692"/>
            <a:ext cx="9964865" cy="3416320"/>
          </a:xfrm>
          <a:prstGeom prst="rect">
            <a:avLst/>
          </a:prstGeom>
          <a:noFill/>
        </p:spPr>
        <p:txBody>
          <a:bodyPr wrap="square" rtlCol="0">
            <a:spAutoFit/>
          </a:bodyPr>
          <a:lstStyle/>
          <a:p>
            <a:r>
              <a:rPr lang="en-US" sz="2400"/>
              <a:t>As a practical matter, strongly related points are of importance to real world problems, like camera tracking </a:t>
            </a:r>
          </a:p>
          <a:p>
            <a:endParaRPr lang="en-US" sz="2400"/>
          </a:p>
          <a:p>
            <a:r>
              <a:rPr lang="en-US" sz="2400"/>
              <a:t>Until recently, there has been no interest in, or even discussion of, weakly related points, but as we will now see, the notion of “weakly related” exhibits better mathematical behavior, from the standpoint of continuity</a:t>
            </a:r>
          </a:p>
          <a:p>
            <a:endParaRPr lang="en-US" sz="2400"/>
          </a:p>
          <a:p>
            <a:r>
              <a:rPr lang="en-US" sz="2400"/>
              <a:t>The following animation shows the movement of a camera in space (the big </a:t>
            </a:r>
          </a:p>
          <a:p>
            <a:r>
              <a:rPr lang="en-US" sz="2400"/>
              <a:t>       blue dot), along with its related points (the other moving dots) </a:t>
            </a:r>
          </a:p>
        </p:txBody>
      </p:sp>
      <p:sp>
        <p:nvSpPr>
          <p:cNvPr id="5" name="TextBox 4">
            <a:extLst>
              <a:ext uri="{FF2B5EF4-FFF2-40B4-BE49-F238E27FC236}">
                <a16:creationId xmlns:a16="http://schemas.microsoft.com/office/drawing/2014/main" id="{0C478DE7-FDFB-9942-9236-1ACA8B49E470}"/>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70030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96F7B1-7278-9D4F-AF65-CB09574995A7}"/>
              </a:ext>
            </a:extLst>
          </p:cNvPr>
          <p:cNvSpPr txBox="1"/>
          <p:nvPr/>
        </p:nvSpPr>
        <p:spPr>
          <a:xfrm>
            <a:off x="7747500" y="1166835"/>
            <a:ext cx="3681617" cy="5355312"/>
          </a:xfrm>
          <a:prstGeom prst="rect">
            <a:avLst/>
          </a:prstGeom>
          <a:noFill/>
        </p:spPr>
        <p:txBody>
          <a:bodyPr wrap="square" rtlCol="0">
            <a:spAutoFit/>
          </a:bodyPr>
          <a:lstStyle/>
          <a:p>
            <a:r>
              <a:rPr lang="en-US" b="1"/>
              <a:t>Related P3P Solution Points</a:t>
            </a:r>
          </a:p>
          <a:p>
            <a:endParaRPr lang="en-US" b="1"/>
          </a:p>
          <a:p>
            <a:r>
              <a:rPr lang="en-US"/>
              <a:t>(Wait for animation) </a:t>
            </a:r>
          </a:p>
          <a:p>
            <a:endParaRPr lang="en-US"/>
          </a:p>
          <a:p>
            <a:r>
              <a:rPr lang="en-US"/>
              <a:t>The orange dots are control points</a:t>
            </a:r>
          </a:p>
          <a:p>
            <a:endParaRPr lang="en-US"/>
          </a:p>
          <a:p>
            <a:r>
              <a:rPr lang="en-US"/>
              <a:t>The purple dot is the orthocenter </a:t>
            </a:r>
          </a:p>
          <a:p>
            <a:endParaRPr lang="en-US"/>
          </a:p>
          <a:p>
            <a:r>
              <a:rPr lang="en-US"/>
              <a:t>All of the blue dots are strongly related to each other </a:t>
            </a:r>
          </a:p>
          <a:p>
            <a:endParaRPr lang="en-US"/>
          </a:p>
          <a:p>
            <a:r>
              <a:rPr lang="en-US"/>
              <a:t>One of these, the biggest blue dot, is presumed to be the camera pinhole’s position, whose coodinates can be seen at the top</a:t>
            </a:r>
          </a:p>
          <a:p>
            <a:endParaRPr lang="en-US"/>
          </a:p>
          <a:p>
            <a:r>
              <a:rPr lang="en-US"/>
              <a:t>The green dots are only weakly related to the blue dots </a:t>
            </a:r>
          </a:p>
          <a:p>
            <a:endParaRPr lang="en-US"/>
          </a:p>
        </p:txBody>
      </p:sp>
      <p:pic>
        <p:nvPicPr>
          <p:cNvPr id="3" name="Picture 2">
            <a:extLst>
              <a:ext uri="{FF2B5EF4-FFF2-40B4-BE49-F238E27FC236}">
                <a16:creationId xmlns:a16="http://schemas.microsoft.com/office/drawing/2014/main" id="{DF100BFE-DF8E-2948-AA78-0008EED6C465}"/>
              </a:ext>
            </a:extLst>
          </p:cNvPr>
          <p:cNvPicPr>
            <a:picLocks noChangeAspect="1"/>
          </p:cNvPicPr>
          <p:nvPr/>
        </p:nvPicPr>
        <p:blipFill>
          <a:blip r:embed="rId2"/>
          <a:stretch>
            <a:fillRect/>
          </a:stretch>
        </p:blipFill>
        <p:spPr>
          <a:xfrm>
            <a:off x="1224180" y="898107"/>
            <a:ext cx="5460399" cy="5820822"/>
          </a:xfrm>
          <a:prstGeom prst="rect">
            <a:avLst/>
          </a:prstGeom>
        </p:spPr>
      </p:pic>
      <p:sp>
        <p:nvSpPr>
          <p:cNvPr id="5" name="TextBox 4">
            <a:extLst>
              <a:ext uri="{FF2B5EF4-FFF2-40B4-BE49-F238E27FC236}">
                <a16:creationId xmlns:a16="http://schemas.microsoft.com/office/drawing/2014/main" id="{C68CDA3B-2327-264F-9AB8-F223BAC8709E}"/>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6405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4" end="4"/>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 calcmode="lin" valueType="num">
                                      <p:cBhvr additive="base">
                                        <p:cTn id="19" dur="500"/>
                                        <p:tgtEl>
                                          <p:spTgt spid="4">
                                            <p:txEl>
                                              <p:pRg st="8" end="8"/>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anim calcmode="lin" valueType="num">
                                      <p:cBhvr additive="base">
                                        <p:cTn id="25" dur="500"/>
                                        <p:tgtEl>
                                          <p:spTgt spid="4">
                                            <p:txEl>
                                              <p:pRg st="10" end="1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anim calcmode="lin" valueType="num">
                                      <p:cBhvr additive="base">
                                        <p:cTn id="31" dur="500"/>
                                        <p:tgtEl>
                                          <p:spTgt spid="4">
                                            <p:txEl>
                                              <p:pRg st="12" end="12"/>
                                            </p:txEl>
                                          </p:spTgt>
                                        </p:tgtEl>
                                        <p:attrNameLst>
                                          <p:attrName>ppt_y</p:attrName>
                                        </p:attrNameLst>
                                      </p:cBhvr>
                                      <p:tavLst>
                                        <p:tav tm="0">
                                          <p:val>
                                            <p:strVal val="#ppt_y+#ppt_h*1.125000"/>
                                          </p:val>
                                        </p:tav>
                                        <p:tav tm="100000">
                                          <p:val>
                                            <p:strVal val="#ppt_y"/>
                                          </p:val>
                                        </p:tav>
                                      </p:tavLst>
                                    </p:anim>
                                    <p:animEffect transition="in" filter="wipe(up)">
                                      <p:cBhvr>
                                        <p:cTn id="3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14647" y="834823"/>
            <a:ext cx="11089176" cy="4154984"/>
          </a:xfrm>
          <a:prstGeom prst="rect">
            <a:avLst/>
          </a:prstGeom>
          <a:noFill/>
        </p:spPr>
        <p:txBody>
          <a:bodyPr wrap="square" rtlCol="0">
            <a:spAutoFit/>
          </a:bodyPr>
          <a:lstStyle/>
          <a:p>
            <a:r>
              <a:rPr lang="en-US" sz="2400"/>
              <a:t>As the camera’s pinhole moves continuously around in xyz-space, its weakly related points (including its strongly related points) move around mostly without being impeded, though they might pass through control points</a:t>
            </a:r>
          </a:p>
          <a:p>
            <a:pPr>
              <a:lnSpc>
                <a:spcPts val="2480"/>
              </a:lnSpc>
            </a:pPr>
            <a:endParaRPr lang="en-US" sz="2400"/>
          </a:p>
          <a:p>
            <a:r>
              <a:rPr lang="en-US" sz="2400"/>
              <a:t>In passing through a control point, such a point can switch between being strongly related and being strict weakly related (to the pinhole)</a:t>
            </a:r>
          </a:p>
          <a:p>
            <a:pPr>
              <a:lnSpc>
                <a:spcPts val="2480"/>
              </a:lnSpc>
            </a:pPr>
            <a:endParaRPr lang="en-US" sz="2400"/>
          </a:p>
          <a:p>
            <a:r>
              <a:rPr lang="en-US" sz="2400"/>
              <a:t>However, at certain locations (to be discusses later) weakly related points can come together and then disappear together (due to complex solutions)</a:t>
            </a:r>
          </a:p>
          <a:p>
            <a:endParaRPr lang="en-US" sz="2400"/>
          </a:p>
          <a:p>
            <a:endParaRPr lang="en-US" sz="2400"/>
          </a:p>
        </p:txBody>
      </p:sp>
      <p:sp>
        <p:nvSpPr>
          <p:cNvPr id="5" name="TextBox 4">
            <a:extLst>
              <a:ext uri="{FF2B5EF4-FFF2-40B4-BE49-F238E27FC236}">
                <a16:creationId xmlns:a16="http://schemas.microsoft.com/office/drawing/2014/main" id="{8B815111-2185-8744-A321-729E5B754722}"/>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62844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254826" y="912055"/>
            <a:ext cx="9974855" cy="3416320"/>
          </a:xfrm>
          <a:prstGeom prst="rect">
            <a:avLst/>
          </a:prstGeom>
          <a:noFill/>
        </p:spPr>
        <p:txBody>
          <a:bodyPr wrap="square" rtlCol="0">
            <a:spAutoFit/>
          </a:bodyPr>
          <a:lstStyle/>
          <a:p>
            <a:r>
              <a:rPr lang="en-US" sz="2400"/>
              <a:t>At the moment that one of the camera pinhole’s weakly related points moves to a control point, it is technically not correct to say that the two moving points are still related, since only one of c</a:t>
            </a:r>
            <a:r>
              <a:rPr lang="en-US" sz="2400" baseline="-25000"/>
              <a:t>1 </a:t>
            </a:r>
            <a:r>
              <a:rPr lang="en-US" sz="2400"/>
              <a:t>, c</a:t>
            </a:r>
            <a:r>
              <a:rPr lang="en-US" sz="2400" baseline="-25000"/>
              <a:t>2</a:t>
            </a:r>
            <a:r>
              <a:rPr lang="en-US" sz="2400"/>
              <a:t> and c</a:t>
            </a:r>
            <a:r>
              <a:rPr lang="en-US" sz="2400" baseline="-25000"/>
              <a:t>3</a:t>
            </a:r>
            <a:r>
              <a:rPr lang="en-US" sz="2400"/>
              <a:t> is even defined at a control point</a:t>
            </a:r>
          </a:p>
          <a:p>
            <a:pPr>
              <a:lnSpc>
                <a:spcPts val="2480"/>
              </a:lnSpc>
            </a:pPr>
            <a:r>
              <a:rPr lang="en-US" sz="2400"/>
              <a:t> </a:t>
            </a:r>
          </a:p>
          <a:p>
            <a:r>
              <a:rPr lang="en-US" sz="2400"/>
              <a:t>We will later use some algebraic geometry that corrects for this deficiency  </a:t>
            </a:r>
          </a:p>
          <a:p>
            <a:pPr>
              <a:lnSpc>
                <a:spcPts val="2480"/>
              </a:lnSpc>
            </a:pPr>
            <a:endParaRPr lang="en-US" sz="2400"/>
          </a:p>
          <a:p>
            <a:r>
              <a:rPr lang="en-US" sz="2400"/>
              <a:t>Also, as seen in the next animation, if the camera’s pinhole moves around, even slightly, in the vicinity of a control point, then this can cause substantial movement of the points that are weakly related to the camera’s pinhole </a:t>
            </a:r>
          </a:p>
        </p:txBody>
      </p:sp>
      <p:sp>
        <p:nvSpPr>
          <p:cNvPr id="5" name="TextBox 4">
            <a:extLst>
              <a:ext uri="{FF2B5EF4-FFF2-40B4-BE49-F238E27FC236}">
                <a16:creationId xmlns:a16="http://schemas.microsoft.com/office/drawing/2014/main" id="{98F01822-8E21-8247-8859-7E9D9013C21A}"/>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386314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96F7B1-7278-9D4F-AF65-CB09574995A7}"/>
              </a:ext>
            </a:extLst>
          </p:cNvPr>
          <p:cNvSpPr txBox="1"/>
          <p:nvPr/>
        </p:nvSpPr>
        <p:spPr>
          <a:xfrm>
            <a:off x="6982695" y="1640104"/>
            <a:ext cx="4752274" cy="3416320"/>
          </a:xfrm>
          <a:prstGeom prst="rect">
            <a:avLst/>
          </a:prstGeom>
          <a:noFill/>
        </p:spPr>
        <p:txBody>
          <a:bodyPr wrap="square" rtlCol="0">
            <a:spAutoFit/>
          </a:bodyPr>
          <a:lstStyle/>
          <a:p>
            <a:r>
              <a:rPr lang="en-US" b="1"/>
              <a:t>Camera Pinhole Very Close to a Control Point</a:t>
            </a:r>
          </a:p>
          <a:p>
            <a:r>
              <a:rPr lang="en-US"/>
              <a:t> </a:t>
            </a:r>
          </a:p>
          <a:p>
            <a:r>
              <a:rPr lang="en-US"/>
              <a:t>(Wait for animation)</a:t>
            </a:r>
          </a:p>
          <a:p>
            <a:endParaRPr lang="en-US"/>
          </a:p>
          <a:p>
            <a:r>
              <a:rPr lang="en-US"/>
              <a:t>When the camera’s pinhole is close to one of the control points, even small movements of this pinhole will dramatically influence the weakly related points </a:t>
            </a:r>
          </a:p>
          <a:p>
            <a:endParaRPr lang="en-US"/>
          </a:p>
          <a:p>
            <a:r>
              <a:rPr lang="en-US"/>
              <a:t>Notice the camera pinhole’s coordinates, at the top, which are very close to the coordinates of a control point, namely (1, 0, 0), most of the time  </a:t>
            </a:r>
          </a:p>
        </p:txBody>
      </p:sp>
      <p:pic>
        <p:nvPicPr>
          <p:cNvPr id="5" name="Picture 4">
            <a:extLst>
              <a:ext uri="{FF2B5EF4-FFF2-40B4-BE49-F238E27FC236}">
                <a16:creationId xmlns:a16="http://schemas.microsoft.com/office/drawing/2014/main" id="{DAFDC80A-C0AF-0846-BC9F-89C6AB6A46BB}"/>
              </a:ext>
            </a:extLst>
          </p:cNvPr>
          <p:cNvPicPr>
            <a:picLocks noChangeAspect="1"/>
          </p:cNvPicPr>
          <p:nvPr/>
        </p:nvPicPr>
        <p:blipFill>
          <a:blip r:embed="rId2"/>
          <a:stretch>
            <a:fillRect/>
          </a:stretch>
        </p:blipFill>
        <p:spPr>
          <a:xfrm>
            <a:off x="1096354" y="960851"/>
            <a:ext cx="5513646" cy="5847274"/>
          </a:xfrm>
          <a:prstGeom prst="rect">
            <a:avLst/>
          </a:prstGeom>
        </p:spPr>
      </p:pic>
      <p:sp>
        <p:nvSpPr>
          <p:cNvPr id="6" name="TextBox 5">
            <a:extLst>
              <a:ext uri="{FF2B5EF4-FFF2-40B4-BE49-F238E27FC236}">
                <a16:creationId xmlns:a16="http://schemas.microsoft.com/office/drawing/2014/main" id="{410C04AF-D116-754E-BCE0-93CF05709CD2}"/>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299842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4" end="4"/>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949569" y="1009690"/>
            <a:ext cx="10245299" cy="2677656"/>
          </a:xfrm>
          <a:prstGeom prst="rect">
            <a:avLst/>
          </a:prstGeom>
          <a:noFill/>
        </p:spPr>
        <p:txBody>
          <a:bodyPr wrap="square" rtlCol="0">
            <a:spAutoFit/>
          </a:bodyPr>
          <a:lstStyle/>
          <a:p>
            <a:r>
              <a:rPr lang="en-US" sz="2400"/>
              <a:t>The word “toroid” has multiple definitions, but here is the one that is useful for the P3P problem </a:t>
            </a:r>
          </a:p>
          <a:p>
            <a:endParaRPr lang="en-US" sz="2400"/>
          </a:p>
          <a:p>
            <a:r>
              <a:rPr lang="en-US" sz="2400"/>
              <a:t>A </a:t>
            </a:r>
            <a:r>
              <a:rPr lang="en-US" sz="2400" i="1">
                <a:solidFill>
                  <a:schemeClr val="accent2"/>
                </a:solidFill>
              </a:rPr>
              <a:t>toroid</a:t>
            </a:r>
            <a:r>
              <a:rPr lang="en-US" sz="2400"/>
              <a:t> is the surface that results in 3D (real) space, when an arc of a circle is rotated about the line through its endpoints </a:t>
            </a:r>
          </a:p>
          <a:p>
            <a:endParaRPr lang="en-US" sz="2400"/>
          </a:p>
          <a:p>
            <a:r>
              <a:rPr lang="en-US" sz="2400"/>
              <a:t>This surface is smooth, except at the two endpoints, where the surface is </a:t>
            </a:r>
            <a:r>
              <a:rPr lang="en-US" sz="2400" i="1"/>
              <a:t>singular </a:t>
            </a:r>
            <a:r>
              <a:rPr lang="en-US" sz="2400"/>
              <a:t> </a:t>
            </a:r>
          </a:p>
        </p:txBody>
      </p:sp>
      <p:sp>
        <p:nvSpPr>
          <p:cNvPr id="4" name="TextBox 3">
            <a:extLst>
              <a:ext uri="{FF2B5EF4-FFF2-40B4-BE49-F238E27FC236}">
                <a16:creationId xmlns:a16="http://schemas.microsoft.com/office/drawing/2014/main" id="{248649B1-074A-7944-A9B3-FFFEE210D0BE}"/>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tx1">
                    <a:lumMod val="75000"/>
                    <a:lumOff val="25000"/>
                  </a:schemeClr>
                </a:solidFill>
              </a:rPr>
              <a:t>Toroids   </a:t>
            </a:r>
          </a:p>
        </p:txBody>
      </p:sp>
    </p:spTree>
    <p:extLst>
      <p:ext uri="{BB962C8B-B14F-4D97-AF65-F5344CB8AC3E}">
        <p14:creationId xmlns:p14="http://schemas.microsoft.com/office/powerpoint/2010/main" val="238448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2169682" y="567605"/>
            <a:ext cx="9530862" cy="4154984"/>
          </a:xfrm>
          <a:prstGeom prst="rect">
            <a:avLst/>
          </a:prstGeom>
          <a:noFill/>
        </p:spPr>
        <p:txBody>
          <a:bodyPr wrap="square" rtlCol="0">
            <a:spAutoFit/>
          </a:bodyPr>
          <a:lstStyle/>
          <a:p>
            <a:r>
              <a:rPr lang="en-US" sz="2400"/>
              <a:t>Contents</a:t>
            </a:r>
          </a:p>
          <a:p>
            <a:endParaRPr lang="en-US" sz="2400"/>
          </a:p>
          <a:p>
            <a:pPr marL="342900" indent="-342900">
              <a:buFont typeface="+mj-lt"/>
              <a:buAutoNum type="arabicPeriod"/>
            </a:pPr>
            <a:r>
              <a:rPr lang="en-US" sz="2400"/>
              <a:t>An Introduction to the P3P Problem</a:t>
            </a:r>
          </a:p>
          <a:p>
            <a:pPr marL="342900" indent="-342900">
              <a:buFont typeface="+mj-lt"/>
              <a:buAutoNum type="arabicPeriod"/>
            </a:pPr>
            <a:r>
              <a:rPr lang="en-US" sz="2400"/>
              <a:t>Toroids</a:t>
            </a:r>
          </a:p>
          <a:p>
            <a:pPr marL="342900" indent="-342900">
              <a:buFont typeface="+mj-lt"/>
              <a:buAutoNum type="arabicPeriod"/>
            </a:pPr>
            <a:r>
              <a:rPr lang="en-US" sz="2400"/>
              <a:t>The Limiting Case of P3P</a:t>
            </a:r>
          </a:p>
          <a:p>
            <a:pPr marL="342900" indent="-342900">
              <a:buFont typeface="+mj-lt"/>
              <a:buAutoNum type="arabicPeriod"/>
            </a:pPr>
            <a:r>
              <a:rPr lang="en-US" sz="2400"/>
              <a:t>The Danger Cylinder and its Companion Surface</a:t>
            </a:r>
          </a:p>
          <a:p>
            <a:pPr marL="342900" indent="-342900">
              <a:buFont typeface="+mj-lt"/>
              <a:buAutoNum type="arabicPeriod"/>
            </a:pPr>
            <a:r>
              <a:rPr lang="en-US" sz="2400"/>
              <a:t>Intersecting Surfaces</a:t>
            </a:r>
          </a:p>
          <a:p>
            <a:pPr marL="342900" indent="-342900">
              <a:buFont typeface="+mj-lt"/>
              <a:buAutoNum type="arabicPeriod"/>
            </a:pPr>
            <a:r>
              <a:rPr lang="en-US" sz="2400"/>
              <a:t>Applying Basic Algebraic Geometry </a:t>
            </a:r>
          </a:p>
          <a:p>
            <a:pPr marL="342900" indent="-342900">
              <a:buFont typeface="+mj-lt"/>
              <a:buAutoNum type="arabicPeriod"/>
            </a:pPr>
            <a:r>
              <a:rPr lang="en-US" sz="2400"/>
              <a:t>A Family of Space Curves </a:t>
            </a:r>
          </a:p>
          <a:p>
            <a:pPr marL="342900" indent="-342900">
              <a:buFont typeface="+mj-lt"/>
              <a:buAutoNum type="arabicPeriod"/>
            </a:pPr>
            <a:r>
              <a:rPr lang="en-US" sz="2400"/>
              <a:t>A Curious Family of Birational Transformations</a:t>
            </a:r>
          </a:p>
          <a:p>
            <a:pPr marL="342900" indent="-342900">
              <a:buFont typeface="+mj-lt"/>
              <a:buAutoNum type="arabicPeriod"/>
            </a:pPr>
            <a:r>
              <a:rPr lang="en-US" sz="2400"/>
              <a:t>Some Closing Questions </a:t>
            </a:r>
          </a:p>
        </p:txBody>
      </p:sp>
    </p:spTree>
    <p:extLst>
      <p:ext uri="{BB962C8B-B14F-4D97-AF65-F5344CB8AC3E}">
        <p14:creationId xmlns:p14="http://schemas.microsoft.com/office/powerpoint/2010/main" val="40822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 calcmode="lin" valueType="num">
                                      <p:cBhvr additive="base">
                                        <p:cTn id="37"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8" dur="500"/>
                                        <p:tgtEl>
                                          <p:spTgt spid="8">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44" dur="500"/>
                                        <p:tgtEl>
                                          <p:spTgt spid="8">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 calcmode="lin" valueType="num">
                                      <p:cBhvr additive="base">
                                        <p:cTn id="49" dur="500"/>
                                        <p:tgtEl>
                                          <p:spTgt spid="8">
                                            <p:txEl>
                                              <p:pRg st="9" end="9"/>
                                            </p:txEl>
                                          </p:spTgt>
                                        </p:tgtEl>
                                        <p:attrNameLst>
                                          <p:attrName>ppt_y</p:attrName>
                                        </p:attrNameLst>
                                      </p:cBhvr>
                                      <p:tavLst>
                                        <p:tav tm="0">
                                          <p:val>
                                            <p:strVal val="#ppt_y+#ppt_h*1.125000"/>
                                          </p:val>
                                        </p:tav>
                                        <p:tav tm="100000">
                                          <p:val>
                                            <p:strVal val="#ppt_y"/>
                                          </p:val>
                                        </p:tav>
                                      </p:tavLst>
                                    </p:anim>
                                    <p:animEffect transition="in" filter="wipe(up)">
                                      <p:cBhvr>
                                        <p:cTn id="50" dur="500"/>
                                        <p:tgtEl>
                                          <p:spTgt spid="8">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8">
                                            <p:txEl>
                                              <p:pRg st="10" end="10"/>
                                            </p:txEl>
                                          </p:spTgt>
                                        </p:tgtEl>
                                        <p:attrNameLst>
                                          <p:attrName>style.visibility</p:attrName>
                                        </p:attrNameLst>
                                      </p:cBhvr>
                                      <p:to>
                                        <p:strVal val="visible"/>
                                      </p:to>
                                    </p:set>
                                    <p:anim calcmode="lin" valueType="num">
                                      <p:cBhvr additive="base">
                                        <p:cTn id="55" dur="500"/>
                                        <p:tgtEl>
                                          <p:spTgt spid="8">
                                            <p:txEl>
                                              <p:pRg st="10" end="1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06257" y="1034004"/>
            <a:ext cx="10846191" cy="2677656"/>
          </a:xfrm>
          <a:prstGeom prst="rect">
            <a:avLst/>
          </a:prstGeom>
          <a:noFill/>
        </p:spPr>
        <p:txBody>
          <a:bodyPr wrap="square" rtlCol="0">
            <a:spAutoFit/>
          </a:bodyPr>
          <a:lstStyle/>
          <a:p>
            <a:r>
              <a:rPr lang="en-US" sz="2400"/>
              <a:t>Actually, the only toroids that will be useful for P3P always have two of the three control points as their endpoints </a:t>
            </a:r>
          </a:p>
          <a:p>
            <a:endParaRPr lang="en-US" sz="2400"/>
          </a:p>
          <a:p>
            <a:r>
              <a:rPr lang="en-US" sz="2400"/>
              <a:t>For example, take some point P in space, other that A or B, and consider the circular arc that passes through P, and that has A and B as its endpoints</a:t>
            </a:r>
          </a:p>
          <a:p>
            <a:endParaRPr lang="en-US" sz="2400"/>
          </a:p>
          <a:p>
            <a:r>
              <a:rPr lang="en-US" sz="2400"/>
              <a:t>Rotate this arc about the line AB to produce a toroid containing P  </a:t>
            </a:r>
          </a:p>
        </p:txBody>
      </p:sp>
      <p:sp>
        <p:nvSpPr>
          <p:cNvPr id="5" name="TextBox 4">
            <a:extLst>
              <a:ext uri="{FF2B5EF4-FFF2-40B4-BE49-F238E27FC236}">
                <a16:creationId xmlns:a16="http://schemas.microsoft.com/office/drawing/2014/main" id="{AE14FC3F-6684-3248-9D78-3951E17C11A6}"/>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85246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144123" y="1049100"/>
            <a:ext cx="10545370" cy="3172663"/>
          </a:xfrm>
          <a:prstGeom prst="rect">
            <a:avLst/>
          </a:prstGeom>
          <a:noFill/>
        </p:spPr>
        <p:txBody>
          <a:bodyPr wrap="square" rtlCol="0">
            <a:spAutoFit/>
          </a:bodyPr>
          <a:lstStyle/>
          <a:p>
            <a:r>
              <a:rPr lang="en-US" sz="2400" i="1"/>
              <a:t>Question:  </a:t>
            </a:r>
            <a:r>
              <a:rPr lang="en-US" sz="2400"/>
              <a:t>Which points in space have the same </a:t>
            </a:r>
            <a:r>
              <a:rPr lang="el-GR" sz="2400"/>
              <a:t>γ </a:t>
            </a:r>
            <a:r>
              <a:rPr lang="en-US" sz="2400"/>
              <a:t>value as P?  (</a:t>
            </a:r>
            <a:r>
              <a:rPr lang="en-US" sz="2400" i="1"/>
              <a:t>I.e</a:t>
            </a:r>
            <a:r>
              <a:rPr lang="en-US" sz="2400"/>
              <a:t>. the angle between the two rays from the point, to A and to B, must be the same as at P) </a:t>
            </a:r>
          </a:p>
          <a:p>
            <a:pPr>
              <a:lnSpc>
                <a:spcPts val="2480"/>
              </a:lnSpc>
            </a:pPr>
            <a:endParaRPr lang="en-US" sz="2400" i="1"/>
          </a:p>
          <a:p>
            <a:pPr>
              <a:lnSpc>
                <a:spcPts val="2480"/>
              </a:lnSpc>
            </a:pPr>
            <a:r>
              <a:rPr lang="en-US" sz="2400" i="1"/>
              <a:t>Answer:  </a:t>
            </a:r>
            <a:r>
              <a:rPr lang="en-US" sz="2400"/>
              <a:t>The points on the toroid just described, except for A and B</a:t>
            </a:r>
          </a:p>
          <a:p>
            <a:pPr>
              <a:lnSpc>
                <a:spcPts val="2480"/>
              </a:lnSpc>
            </a:pPr>
            <a:endParaRPr lang="en-US" sz="2400"/>
          </a:p>
          <a:p>
            <a:pPr>
              <a:lnSpc>
                <a:spcPts val="2480"/>
              </a:lnSpc>
            </a:pPr>
            <a:r>
              <a:rPr lang="en-US" sz="2400"/>
              <a:t>The Inscribed Angle Theorem ensures that all of the points along the circular arc between A and B, and passing through P, have the same </a:t>
            </a:r>
            <a:r>
              <a:rPr lang="el-GR" sz="2400"/>
              <a:t>γ </a:t>
            </a:r>
            <a:r>
              <a:rPr lang="en-US" sz="2400"/>
              <a:t>value as P</a:t>
            </a:r>
          </a:p>
          <a:p>
            <a:pPr>
              <a:lnSpc>
                <a:spcPts val="2480"/>
              </a:lnSpc>
            </a:pPr>
            <a:endParaRPr lang="en-US" sz="2400"/>
          </a:p>
          <a:p>
            <a:r>
              <a:rPr lang="en-US" sz="2400"/>
              <a:t>Rotating this arc about the line AB clearly does not affect the value of </a:t>
            </a:r>
            <a:r>
              <a:rPr lang="el-GR" sz="2400"/>
              <a:t>γ</a:t>
            </a:r>
            <a:endParaRPr lang="en-US" sz="2400"/>
          </a:p>
        </p:txBody>
      </p:sp>
      <p:sp>
        <p:nvSpPr>
          <p:cNvPr id="5" name="TextBox 4">
            <a:extLst>
              <a:ext uri="{FF2B5EF4-FFF2-40B4-BE49-F238E27FC236}">
                <a16:creationId xmlns:a16="http://schemas.microsoft.com/office/drawing/2014/main" id="{6DD6848D-D599-CC42-AEF5-26D61E977C2B}"/>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35497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85424" y="875681"/>
            <a:ext cx="10744448" cy="3493264"/>
          </a:xfrm>
          <a:prstGeom prst="rect">
            <a:avLst/>
          </a:prstGeom>
          <a:noFill/>
        </p:spPr>
        <p:txBody>
          <a:bodyPr wrap="square" rtlCol="0">
            <a:spAutoFit/>
          </a:bodyPr>
          <a:lstStyle/>
          <a:p>
            <a:r>
              <a:rPr lang="en-US" sz="2400"/>
              <a:t>The toroid we just constructed will be denoted </a:t>
            </a:r>
            <a:r>
              <a:rPr lang="en-US" sz="2400" i="1"/>
              <a:t>Toroid</a:t>
            </a:r>
            <a:r>
              <a:rPr lang="el-GR" sz="2400" baseline="-25000"/>
              <a:t>γ</a:t>
            </a:r>
            <a:r>
              <a:rPr lang="en-US" sz="2400"/>
              <a:t>(P), or simply </a:t>
            </a:r>
            <a:r>
              <a:rPr lang="en-US" sz="2400" i="1"/>
              <a:t>Toroid</a:t>
            </a:r>
            <a:r>
              <a:rPr lang="el-GR" sz="2400" baseline="-25000"/>
              <a:t>γ</a:t>
            </a:r>
            <a:r>
              <a:rPr lang="en-US" sz="2400" baseline="-25000"/>
              <a:t> </a:t>
            </a:r>
            <a:r>
              <a:rPr lang="en-US" sz="2400"/>
              <a:t>when the point P is implied</a:t>
            </a:r>
          </a:p>
          <a:p>
            <a:pPr>
              <a:lnSpc>
                <a:spcPts val="2480"/>
              </a:lnSpc>
            </a:pPr>
            <a:endParaRPr lang="en-US" sz="2400"/>
          </a:p>
          <a:p>
            <a:pPr>
              <a:lnSpc>
                <a:spcPts val="2480"/>
              </a:lnSpc>
            </a:pPr>
            <a:r>
              <a:rPr lang="en-US" sz="2400"/>
              <a:t>Similarly, we define </a:t>
            </a:r>
            <a:r>
              <a:rPr lang="en-US" sz="2400" i="1"/>
              <a:t>Toroid</a:t>
            </a:r>
            <a:r>
              <a:rPr lang="el-GR" sz="2400" baseline="-25000"/>
              <a:t>α</a:t>
            </a:r>
            <a:r>
              <a:rPr lang="en-US" sz="2400"/>
              <a:t>(P) and </a:t>
            </a:r>
            <a:r>
              <a:rPr lang="en-US" sz="2400" i="1"/>
              <a:t>Toroid</a:t>
            </a:r>
            <a:r>
              <a:rPr lang="el-GR" sz="2400" baseline="-25000"/>
              <a:t>β</a:t>
            </a:r>
            <a:r>
              <a:rPr lang="en-US" sz="2400"/>
              <a:t>(P)</a:t>
            </a:r>
          </a:p>
          <a:p>
            <a:pPr>
              <a:lnSpc>
                <a:spcPts val="2480"/>
              </a:lnSpc>
            </a:pPr>
            <a:endParaRPr lang="en-US" sz="2400"/>
          </a:p>
          <a:p>
            <a:pPr>
              <a:lnSpc>
                <a:spcPts val="2480"/>
              </a:lnSpc>
            </a:pPr>
            <a:r>
              <a:rPr lang="en-US" sz="2400"/>
              <a:t>If instead of the arc through P, we use the other arc connecting A and B, on the same circle, the one that does not go through P, then we obtain the </a:t>
            </a:r>
            <a:r>
              <a:rPr lang="en-US" sz="2400" i="1">
                <a:solidFill>
                  <a:schemeClr val="accent2"/>
                </a:solidFill>
              </a:rPr>
              <a:t>complementary toroid,</a:t>
            </a:r>
            <a:r>
              <a:rPr lang="en-US" sz="2400"/>
              <a:t> </a:t>
            </a:r>
            <a:r>
              <a:rPr lang="en-US" sz="2400" i="1"/>
              <a:t>CToroid</a:t>
            </a:r>
            <a:r>
              <a:rPr lang="el-GR" sz="2400" baseline="-25000"/>
              <a:t>γ</a:t>
            </a:r>
            <a:r>
              <a:rPr lang="en-US" sz="2400"/>
              <a:t>(P)</a:t>
            </a:r>
          </a:p>
          <a:p>
            <a:endParaRPr lang="en-US" sz="2400"/>
          </a:p>
          <a:p>
            <a:r>
              <a:rPr lang="en-US" sz="2400"/>
              <a:t>            Similarly for </a:t>
            </a:r>
            <a:r>
              <a:rPr lang="en-US" sz="2400" i="1"/>
              <a:t>CToroid</a:t>
            </a:r>
            <a:r>
              <a:rPr lang="el-GR" sz="2400" baseline="-25000"/>
              <a:t>α</a:t>
            </a:r>
            <a:r>
              <a:rPr lang="en-US" sz="2400"/>
              <a:t>(P) and </a:t>
            </a:r>
            <a:r>
              <a:rPr lang="en-US" sz="2400" i="1"/>
              <a:t>CToroid</a:t>
            </a:r>
            <a:r>
              <a:rPr lang="el-GR" sz="2400" baseline="-25000"/>
              <a:t>β</a:t>
            </a:r>
            <a:r>
              <a:rPr lang="en-US" sz="2400"/>
              <a:t>(P)</a:t>
            </a:r>
          </a:p>
        </p:txBody>
      </p:sp>
      <p:sp>
        <p:nvSpPr>
          <p:cNvPr id="6" name="TextBox 5">
            <a:extLst>
              <a:ext uri="{FF2B5EF4-FFF2-40B4-BE49-F238E27FC236}">
                <a16:creationId xmlns:a16="http://schemas.microsoft.com/office/drawing/2014/main" id="{7E5AA6BC-3C31-854B-AF0A-28F442853CD6}"/>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189452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555175" y="905090"/>
            <a:ext cx="11604171" cy="3567643"/>
          </a:xfrm>
          <a:prstGeom prst="rect">
            <a:avLst/>
          </a:prstGeom>
          <a:noFill/>
        </p:spPr>
        <p:txBody>
          <a:bodyPr wrap="square" rtlCol="0">
            <a:spAutoFit/>
          </a:bodyPr>
          <a:lstStyle/>
          <a:p>
            <a:r>
              <a:rPr lang="en-US" sz="2400"/>
              <a:t>The union of </a:t>
            </a:r>
            <a:r>
              <a:rPr lang="en-US" sz="2400" i="1"/>
              <a:t>Toroid</a:t>
            </a:r>
            <a:r>
              <a:rPr lang="el-GR" sz="2400" baseline="-25000"/>
              <a:t>γ</a:t>
            </a:r>
            <a:r>
              <a:rPr lang="en-US" sz="2400"/>
              <a:t>(P) and </a:t>
            </a:r>
            <a:r>
              <a:rPr lang="en-US" sz="2400" i="1"/>
              <a:t>CToroid</a:t>
            </a:r>
            <a:r>
              <a:rPr lang="el-GR" sz="2400" baseline="-25000"/>
              <a:t>γ</a:t>
            </a:r>
            <a:r>
              <a:rPr lang="en-US" sz="2400"/>
              <a:t>(P) is of course the surface obtained by rotating the entire circle ABP about the line AB</a:t>
            </a:r>
          </a:p>
          <a:p>
            <a:pPr>
              <a:lnSpc>
                <a:spcPts val="2480"/>
              </a:lnSpc>
            </a:pPr>
            <a:endParaRPr lang="en-US" sz="2400"/>
          </a:p>
          <a:p>
            <a:pPr>
              <a:lnSpc>
                <a:spcPts val="2480"/>
              </a:lnSpc>
            </a:pPr>
            <a:r>
              <a:rPr lang="en-US" sz="2400"/>
              <a:t>We will call this a </a:t>
            </a:r>
            <a:r>
              <a:rPr lang="en-US" sz="2400" i="1">
                <a:solidFill>
                  <a:schemeClr val="accent2"/>
                </a:solidFill>
              </a:rPr>
              <a:t>double toroid,</a:t>
            </a:r>
            <a:r>
              <a:rPr lang="en-US" sz="2400"/>
              <a:t> and denote it as </a:t>
            </a:r>
            <a:r>
              <a:rPr lang="en-US" sz="2400" i="1"/>
              <a:t>DToroid</a:t>
            </a:r>
            <a:r>
              <a:rPr lang="el-GR" sz="2400" baseline="-25000"/>
              <a:t>γ</a:t>
            </a:r>
            <a:r>
              <a:rPr lang="en-US" sz="2400"/>
              <a:t>(P)</a:t>
            </a:r>
          </a:p>
          <a:p>
            <a:pPr>
              <a:lnSpc>
                <a:spcPts val="2480"/>
              </a:lnSpc>
            </a:pPr>
            <a:endParaRPr lang="en-US" sz="2400"/>
          </a:p>
          <a:p>
            <a:pPr>
              <a:lnSpc>
                <a:spcPts val="2480"/>
              </a:lnSpc>
            </a:pPr>
            <a:r>
              <a:rPr lang="en-US" sz="2400"/>
              <a:t>Similarly for </a:t>
            </a:r>
            <a:r>
              <a:rPr lang="en-US" sz="2400" i="1"/>
              <a:t>DToroid</a:t>
            </a:r>
            <a:r>
              <a:rPr lang="el-GR" sz="2400" baseline="-25000"/>
              <a:t>α</a:t>
            </a:r>
            <a:r>
              <a:rPr lang="en-US" sz="2400"/>
              <a:t>(P) and </a:t>
            </a:r>
            <a:r>
              <a:rPr lang="en-US" sz="2400" i="1"/>
              <a:t>DToroid</a:t>
            </a:r>
            <a:r>
              <a:rPr lang="el-GR" sz="2400" baseline="-25000"/>
              <a:t>β</a:t>
            </a:r>
            <a:r>
              <a:rPr lang="en-US" sz="2400"/>
              <a:t>(P)</a:t>
            </a:r>
          </a:p>
          <a:p>
            <a:pPr>
              <a:lnSpc>
                <a:spcPts val="2480"/>
              </a:lnSpc>
            </a:pPr>
            <a:endParaRPr lang="en-US" sz="2400"/>
          </a:p>
          <a:p>
            <a:pPr>
              <a:lnSpc>
                <a:spcPts val="2480"/>
              </a:lnSpc>
            </a:pPr>
            <a:r>
              <a:rPr lang="en-US" sz="2400"/>
              <a:t>We will now see that </a:t>
            </a:r>
            <a:r>
              <a:rPr lang="en-US" sz="2400" i="1"/>
              <a:t>Toroid</a:t>
            </a:r>
            <a:r>
              <a:rPr lang="el-GR" sz="2400" baseline="-25000"/>
              <a:t>α</a:t>
            </a:r>
            <a:r>
              <a:rPr lang="en-US" sz="2400"/>
              <a:t>(P), </a:t>
            </a:r>
            <a:r>
              <a:rPr lang="en-US" sz="2400" i="1"/>
              <a:t>Toroid</a:t>
            </a:r>
            <a:r>
              <a:rPr lang="el-GR" sz="2400" baseline="-25000"/>
              <a:t>β</a:t>
            </a:r>
            <a:r>
              <a:rPr lang="en-US" sz="2400"/>
              <a:t>(P) and </a:t>
            </a:r>
            <a:r>
              <a:rPr lang="en-US" sz="2400" i="1"/>
              <a:t>Toroid</a:t>
            </a:r>
            <a:r>
              <a:rPr lang="el-GR" sz="2400" baseline="-25000"/>
              <a:t>γ</a:t>
            </a:r>
            <a:r>
              <a:rPr lang="en-US" sz="2400"/>
              <a:t>(P) are closely associated with the concept of “strongly related,” and later that </a:t>
            </a:r>
            <a:r>
              <a:rPr lang="en-US" sz="2400" i="1"/>
              <a:t>DToroid</a:t>
            </a:r>
            <a:r>
              <a:rPr lang="el-GR" sz="2400" baseline="-25000"/>
              <a:t>α</a:t>
            </a:r>
            <a:r>
              <a:rPr lang="en-US" sz="2400"/>
              <a:t>(P), </a:t>
            </a:r>
            <a:r>
              <a:rPr lang="en-US" sz="2400" i="1"/>
              <a:t>DToroid</a:t>
            </a:r>
            <a:r>
              <a:rPr lang="el-GR" sz="2400" baseline="-25000"/>
              <a:t>β</a:t>
            </a:r>
            <a:r>
              <a:rPr lang="en-US" sz="2400"/>
              <a:t>(P) and </a:t>
            </a:r>
            <a:r>
              <a:rPr lang="en-US" sz="2400" i="1"/>
              <a:t>DToroid</a:t>
            </a:r>
            <a:r>
              <a:rPr lang="el-GR" sz="2400" baseline="-25000"/>
              <a:t>γ</a:t>
            </a:r>
            <a:r>
              <a:rPr lang="en-US" sz="2400"/>
              <a:t>(P) are</a:t>
            </a:r>
          </a:p>
          <a:p>
            <a:r>
              <a:rPr lang="en-US" sz="2400"/>
              <a:t>                  somewhat similarly associated with “weakly related” </a:t>
            </a:r>
          </a:p>
        </p:txBody>
      </p:sp>
      <p:sp>
        <p:nvSpPr>
          <p:cNvPr id="5" name="TextBox 4">
            <a:extLst>
              <a:ext uri="{FF2B5EF4-FFF2-40B4-BE49-F238E27FC236}">
                <a16:creationId xmlns:a16="http://schemas.microsoft.com/office/drawing/2014/main" id="{35D1C0BC-F2EC-854D-9260-4E1BF189C39D}"/>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193092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44746" y="1172311"/>
            <a:ext cx="10180296" cy="2800767"/>
          </a:xfrm>
          <a:prstGeom prst="rect">
            <a:avLst/>
          </a:prstGeom>
          <a:noFill/>
        </p:spPr>
        <p:txBody>
          <a:bodyPr wrap="square" rtlCol="0">
            <a:spAutoFit/>
          </a:bodyPr>
          <a:lstStyle/>
          <a:p>
            <a:r>
              <a:rPr lang="en-US" sz="2400"/>
              <a:t>The following are equivalent for points P and Q:</a:t>
            </a:r>
          </a:p>
          <a:p>
            <a:endParaRPr lang="en-US" sz="2400"/>
          </a:p>
          <a:p>
            <a:pPr marL="342900" indent="-342900">
              <a:buFont typeface="Arial" panose="020B0604020202020204" pitchFamily="34" charset="0"/>
              <a:buChar char="•"/>
            </a:pPr>
            <a:r>
              <a:rPr lang="en-US" sz="2400"/>
              <a:t>P and Q are strongly related (</a:t>
            </a:r>
            <a:r>
              <a:rPr lang="en-US" sz="2400" i="1"/>
              <a:t>i.e.</a:t>
            </a:r>
            <a:r>
              <a:rPr lang="en-US" sz="2400"/>
              <a:t> have the same c</a:t>
            </a:r>
            <a:r>
              <a:rPr lang="en-US" sz="2400" baseline="-25000"/>
              <a:t>1</a:t>
            </a:r>
            <a:r>
              <a:rPr lang="en-US" sz="2400"/>
              <a:t>, c</a:t>
            </a:r>
            <a:r>
              <a:rPr lang="en-US" sz="2400" baseline="-25000"/>
              <a:t>2</a:t>
            </a:r>
            <a:r>
              <a:rPr lang="en-US" sz="2400"/>
              <a:t> and c</a:t>
            </a:r>
            <a:r>
              <a:rPr lang="en-US" sz="2400" baseline="-25000"/>
              <a:t>3</a:t>
            </a:r>
            <a:r>
              <a:rPr lang="en-US" sz="2400"/>
              <a:t> values) </a:t>
            </a:r>
          </a:p>
          <a:p>
            <a:pPr marL="342900" indent="-342900">
              <a:buFont typeface="Arial" panose="020B0604020202020204" pitchFamily="34" charset="0"/>
              <a:buChar char="•"/>
            </a:pPr>
            <a:r>
              <a:rPr lang="en-US" sz="2400"/>
              <a:t>P and Q have the same values of </a:t>
            </a:r>
            <a:r>
              <a:rPr lang="el-GR" sz="2400"/>
              <a:t>α, β</a:t>
            </a:r>
            <a:r>
              <a:rPr lang="en-US" sz="2400"/>
              <a:t> and</a:t>
            </a:r>
            <a:r>
              <a:rPr lang="el-GR" sz="2400"/>
              <a:t> γ</a:t>
            </a:r>
          </a:p>
          <a:p>
            <a:pPr marL="342900" indent="-342900">
              <a:buFont typeface="Arial" panose="020B0604020202020204" pitchFamily="34" charset="0"/>
              <a:buChar char="•"/>
            </a:pPr>
            <a:r>
              <a:rPr lang="en-US" sz="2400"/>
              <a:t>Q is in the intersection of </a:t>
            </a:r>
            <a:r>
              <a:rPr lang="en-US" sz="2400" i="1"/>
              <a:t>Toroid</a:t>
            </a:r>
            <a:r>
              <a:rPr lang="el-GR" sz="2400" baseline="-25000"/>
              <a:t>α</a:t>
            </a:r>
            <a:r>
              <a:rPr lang="en-US" sz="2400"/>
              <a:t>(P), </a:t>
            </a:r>
            <a:r>
              <a:rPr lang="en-US" sz="2400" i="1"/>
              <a:t>Toroid</a:t>
            </a:r>
            <a:r>
              <a:rPr lang="el-GR" sz="2400" baseline="-25000"/>
              <a:t>β</a:t>
            </a:r>
            <a:r>
              <a:rPr lang="en-US" sz="2400"/>
              <a:t>(P) and </a:t>
            </a:r>
            <a:r>
              <a:rPr lang="en-US" sz="2400" i="1"/>
              <a:t>Toroid</a:t>
            </a:r>
            <a:r>
              <a:rPr lang="el-GR" sz="2400" baseline="-25000"/>
              <a:t>γ</a:t>
            </a:r>
            <a:r>
              <a:rPr lang="en-US" sz="2400"/>
              <a:t>(P) </a:t>
            </a:r>
          </a:p>
          <a:p>
            <a:pPr marL="342900" indent="-342900">
              <a:buFont typeface="Arial" panose="020B0604020202020204" pitchFamily="34" charset="0"/>
              <a:buChar char="•"/>
            </a:pPr>
            <a:r>
              <a:rPr lang="en-US" sz="2400"/>
              <a:t>P is in the intersection of </a:t>
            </a:r>
            <a:r>
              <a:rPr lang="en-US" sz="2400" i="1"/>
              <a:t>Toroid</a:t>
            </a:r>
            <a:r>
              <a:rPr lang="el-GR" sz="2400" baseline="-25000"/>
              <a:t>α</a:t>
            </a:r>
            <a:r>
              <a:rPr lang="en-US" sz="2400"/>
              <a:t>(Q), </a:t>
            </a:r>
            <a:r>
              <a:rPr lang="en-US" sz="2400" i="1"/>
              <a:t>Toroid</a:t>
            </a:r>
            <a:r>
              <a:rPr lang="el-GR" sz="2400" baseline="-25000"/>
              <a:t>β</a:t>
            </a:r>
            <a:r>
              <a:rPr lang="en-US" sz="2400"/>
              <a:t>(Q) and </a:t>
            </a:r>
            <a:r>
              <a:rPr lang="en-US" sz="2400" i="1"/>
              <a:t>Toroid</a:t>
            </a:r>
            <a:r>
              <a:rPr lang="el-GR" sz="2400" baseline="-25000"/>
              <a:t>γ</a:t>
            </a:r>
            <a:r>
              <a:rPr lang="en-US" sz="2400"/>
              <a:t>(Q) </a:t>
            </a:r>
          </a:p>
          <a:p>
            <a:endParaRPr lang="en-US" sz="2400" baseline="30000"/>
          </a:p>
          <a:p>
            <a:pPr marL="342900" indent="-342900">
              <a:buFont typeface="Arial" panose="020B0604020202020204" pitchFamily="34" charset="0"/>
              <a:buChar char="•"/>
            </a:pPr>
            <a:endParaRPr lang="en-US" sz="2400" baseline="30000"/>
          </a:p>
        </p:txBody>
      </p:sp>
      <p:sp>
        <p:nvSpPr>
          <p:cNvPr id="5" name="TextBox 4">
            <a:extLst>
              <a:ext uri="{FF2B5EF4-FFF2-40B4-BE49-F238E27FC236}">
                <a16:creationId xmlns:a16="http://schemas.microsoft.com/office/drawing/2014/main" id="{44CD3889-D169-2747-9CB3-FFFE29886056}"/>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257053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8">
                                            <p:txEl>
                                              <p:pRg st="2" end="2"/>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6" dur="500"/>
                                        <p:tgtEl>
                                          <p:spTgt spid="8">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64365" y="922978"/>
            <a:ext cx="10407414" cy="3293209"/>
          </a:xfrm>
          <a:prstGeom prst="rect">
            <a:avLst/>
          </a:prstGeom>
          <a:noFill/>
        </p:spPr>
        <p:txBody>
          <a:bodyPr wrap="square" rtlCol="0">
            <a:spAutoFit/>
          </a:bodyPr>
          <a:lstStyle/>
          <a:p>
            <a:r>
              <a:rPr lang="en-US" sz="2400"/>
              <a:t>Letting </a:t>
            </a:r>
            <a:r>
              <a:rPr lang="el-GR" sz="2400"/>
              <a:t>γ</a:t>
            </a:r>
            <a:r>
              <a:rPr lang="en-US" sz="2400"/>
              <a:t> denote the angle at P between the rays to A and B, it is straightforward to check that the points on </a:t>
            </a:r>
            <a:r>
              <a:rPr lang="en-US" sz="2400" i="1"/>
              <a:t>CToroid</a:t>
            </a:r>
            <a:r>
              <a:rPr lang="el-GR" sz="2400" baseline="-25000"/>
              <a:t>γ</a:t>
            </a:r>
            <a:r>
              <a:rPr lang="en-US" sz="2400"/>
              <a:t>(P) are the points at which the angle between the rays to A and B is </a:t>
            </a:r>
            <a:r>
              <a:rPr lang="el-GR" sz="2400"/>
              <a:t>π – γ</a:t>
            </a:r>
            <a:r>
              <a:rPr lang="en-US" sz="2400"/>
              <a:t> (whose cosine is of course  – cos </a:t>
            </a:r>
            <a:r>
              <a:rPr lang="el-GR" sz="2400"/>
              <a:t>γ</a:t>
            </a:r>
            <a:r>
              <a:rPr lang="en-US" sz="2400"/>
              <a:t>)</a:t>
            </a:r>
          </a:p>
          <a:p>
            <a:endParaRPr lang="en-US" sz="2400"/>
          </a:p>
          <a:p>
            <a:r>
              <a:rPr lang="en-US" sz="2400"/>
              <a:t>The points on </a:t>
            </a:r>
            <a:r>
              <a:rPr lang="en-US" sz="2400" i="1"/>
              <a:t>DToroid</a:t>
            </a:r>
            <a:r>
              <a:rPr lang="el-GR" sz="2400" baseline="-25000"/>
              <a:t>γ</a:t>
            </a:r>
            <a:r>
              <a:rPr lang="en-US" sz="2400"/>
              <a:t>(P) are the points that have the same value of c</a:t>
            </a:r>
            <a:r>
              <a:rPr lang="en-US" sz="2400" baseline="-25000"/>
              <a:t>3</a:t>
            </a:r>
            <a:r>
              <a:rPr lang="en-US" sz="2400" baseline="30000"/>
              <a:t>2</a:t>
            </a:r>
            <a:r>
              <a:rPr lang="en-US" sz="2400"/>
              <a:t>  (</a:t>
            </a:r>
            <a:r>
              <a:rPr lang="en-US" sz="2400" i="1"/>
              <a:t>i.e.</a:t>
            </a:r>
            <a:r>
              <a:rPr lang="en-US" sz="2400"/>
              <a:t> same value of |c</a:t>
            </a:r>
            <a:r>
              <a:rPr lang="en-US" sz="2400" baseline="-25000"/>
              <a:t>3</a:t>
            </a:r>
            <a:r>
              <a:rPr lang="en-US" sz="2400"/>
              <a:t>|) as P </a:t>
            </a:r>
          </a:p>
          <a:p>
            <a:endParaRPr lang="en-US" sz="2400"/>
          </a:p>
          <a:p>
            <a:r>
              <a:rPr lang="en-US" sz="2400"/>
              <a:t>Similarly for </a:t>
            </a:r>
            <a:r>
              <a:rPr lang="en-US" sz="2400" i="1"/>
              <a:t>CToroid</a:t>
            </a:r>
            <a:r>
              <a:rPr lang="el-GR" sz="2400" baseline="-25000"/>
              <a:t>α</a:t>
            </a:r>
            <a:r>
              <a:rPr lang="en-US" sz="2400"/>
              <a:t>(P), </a:t>
            </a:r>
            <a:r>
              <a:rPr lang="en-US" sz="2400" i="1"/>
              <a:t>CToroid</a:t>
            </a:r>
            <a:r>
              <a:rPr lang="el-GR" sz="2400" baseline="-25000"/>
              <a:t>β</a:t>
            </a:r>
            <a:r>
              <a:rPr lang="en-US" sz="2400"/>
              <a:t>(P), </a:t>
            </a:r>
            <a:r>
              <a:rPr lang="en-US" sz="2400" i="1"/>
              <a:t>DToroid</a:t>
            </a:r>
            <a:r>
              <a:rPr lang="el-GR" sz="2400" baseline="-25000"/>
              <a:t>α</a:t>
            </a:r>
            <a:r>
              <a:rPr lang="en-US" sz="2400"/>
              <a:t>(P) and </a:t>
            </a:r>
            <a:r>
              <a:rPr lang="en-US" sz="2400" i="1"/>
              <a:t>DToroid</a:t>
            </a:r>
            <a:r>
              <a:rPr lang="el-GR" sz="2400" baseline="-25000"/>
              <a:t>β</a:t>
            </a:r>
            <a:r>
              <a:rPr lang="en-US" sz="2400"/>
              <a:t>(P)</a:t>
            </a:r>
            <a:endParaRPr lang="en-US" sz="2400" baseline="30000"/>
          </a:p>
          <a:p>
            <a:endParaRPr lang="en-US" sz="2400" baseline="30000"/>
          </a:p>
        </p:txBody>
      </p:sp>
      <p:sp>
        <p:nvSpPr>
          <p:cNvPr id="5" name="TextBox 4">
            <a:extLst>
              <a:ext uri="{FF2B5EF4-FFF2-40B4-BE49-F238E27FC236}">
                <a16:creationId xmlns:a16="http://schemas.microsoft.com/office/drawing/2014/main" id="{105F8396-5B2C-CF45-AD2C-1F6B5AFFFBCD}"/>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17796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942657" y="913642"/>
            <a:ext cx="10828162" cy="3172663"/>
          </a:xfrm>
          <a:prstGeom prst="rect">
            <a:avLst/>
          </a:prstGeom>
          <a:noFill/>
        </p:spPr>
        <p:txBody>
          <a:bodyPr wrap="square" rtlCol="0">
            <a:spAutoFit/>
          </a:bodyPr>
          <a:lstStyle/>
          <a:p>
            <a:r>
              <a:rPr lang="en-US" sz="2400" dirty="0"/>
              <a:t>The intersection of </a:t>
            </a:r>
            <a:r>
              <a:rPr lang="en-US" sz="2400" i="1" dirty="0" err="1"/>
              <a:t>DToroid</a:t>
            </a:r>
            <a:r>
              <a:rPr lang="el-GR" sz="2400" baseline="-25000" dirty="0"/>
              <a:t>α</a:t>
            </a:r>
            <a:r>
              <a:rPr lang="en-US" sz="2400" dirty="0"/>
              <a:t>(P), </a:t>
            </a:r>
            <a:r>
              <a:rPr lang="en-US" sz="2400" i="1" dirty="0" err="1"/>
              <a:t>DToroid</a:t>
            </a:r>
            <a:r>
              <a:rPr lang="el-GR" sz="2400" baseline="-25000" dirty="0"/>
              <a:t>β</a:t>
            </a:r>
            <a:r>
              <a:rPr lang="en-US" sz="2400" dirty="0"/>
              <a:t>(P) and </a:t>
            </a:r>
            <a:r>
              <a:rPr lang="en-US" sz="2400" i="1" dirty="0" err="1"/>
              <a:t>DToroid</a:t>
            </a:r>
            <a:r>
              <a:rPr lang="el-GR" sz="2400" baseline="-25000" dirty="0"/>
              <a:t>γ</a:t>
            </a:r>
            <a:r>
              <a:rPr lang="en-US" sz="2400" dirty="0"/>
              <a:t>(P) thus consists of points that have the same values of c</a:t>
            </a:r>
            <a:r>
              <a:rPr lang="en-US" sz="2400" baseline="-25000" dirty="0"/>
              <a:t>1</a:t>
            </a:r>
            <a:r>
              <a:rPr lang="en-US" sz="2400" baseline="30000" dirty="0"/>
              <a:t>2</a:t>
            </a:r>
            <a:r>
              <a:rPr lang="en-US" sz="2400" dirty="0"/>
              <a:t>, c</a:t>
            </a:r>
            <a:r>
              <a:rPr lang="en-US" sz="2400" baseline="-25000" dirty="0"/>
              <a:t>2</a:t>
            </a:r>
            <a:r>
              <a:rPr lang="en-US" sz="2400" baseline="30000" dirty="0"/>
              <a:t>2 </a:t>
            </a:r>
            <a:r>
              <a:rPr lang="en-US" sz="2400" dirty="0"/>
              <a:t>and c</a:t>
            </a:r>
            <a:r>
              <a:rPr lang="en-US" sz="2400" baseline="-25000" dirty="0"/>
              <a:t>3</a:t>
            </a:r>
            <a:r>
              <a:rPr lang="en-US" sz="2400" baseline="30000" dirty="0"/>
              <a:t>2 </a:t>
            </a:r>
            <a:r>
              <a:rPr lang="en-US" sz="2400" dirty="0"/>
              <a:t> as P</a:t>
            </a:r>
          </a:p>
          <a:p>
            <a:pPr>
              <a:lnSpc>
                <a:spcPts val="2480"/>
              </a:lnSpc>
            </a:pPr>
            <a:endParaRPr lang="en-US" sz="2400" dirty="0"/>
          </a:p>
          <a:p>
            <a:pPr>
              <a:lnSpc>
                <a:spcPts val="2480"/>
              </a:lnSpc>
            </a:pPr>
            <a:r>
              <a:rPr lang="en-US" sz="2400" dirty="0"/>
              <a:t>There are only finitely many such points </a:t>
            </a:r>
          </a:p>
          <a:p>
            <a:pPr>
              <a:lnSpc>
                <a:spcPts val="2480"/>
              </a:lnSpc>
            </a:pPr>
            <a:endParaRPr lang="en-US" sz="2400" dirty="0"/>
          </a:p>
          <a:p>
            <a:pPr>
              <a:lnSpc>
                <a:spcPts val="2480"/>
              </a:lnSpc>
            </a:pPr>
            <a:r>
              <a:rPr lang="en-US" sz="2400" dirty="0"/>
              <a:t>However, in order for a point to be weakly related to P, it must also have the same value of c</a:t>
            </a:r>
            <a:r>
              <a:rPr lang="en-US" sz="2400" baseline="-25000" dirty="0"/>
              <a:t>1 </a:t>
            </a:r>
            <a:r>
              <a:rPr lang="en-US" sz="2400" dirty="0"/>
              <a:t>c</a:t>
            </a:r>
            <a:r>
              <a:rPr lang="en-US" sz="2400" baseline="-25000" dirty="0"/>
              <a:t>2 </a:t>
            </a:r>
            <a:r>
              <a:rPr lang="en-US" sz="2400" dirty="0"/>
              <a:t>c</a:t>
            </a:r>
            <a:r>
              <a:rPr lang="en-US" sz="2400" baseline="-25000" dirty="0"/>
              <a:t>3</a:t>
            </a:r>
            <a:r>
              <a:rPr lang="en-US" sz="2400" dirty="0"/>
              <a:t> as P</a:t>
            </a:r>
          </a:p>
          <a:p>
            <a:pPr>
              <a:lnSpc>
                <a:spcPts val="2480"/>
              </a:lnSpc>
            </a:pPr>
            <a:endParaRPr lang="en-US" sz="2400" dirty="0"/>
          </a:p>
          <a:p>
            <a:pPr>
              <a:lnSpc>
                <a:spcPts val="2480"/>
              </a:lnSpc>
            </a:pPr>
            <a:r>
              <a:rPr lang="en-US" sz="2400" dirty="0"/>
              <a:t>This means it must be on an odd number of </a:t>
            </a:r>
            <a:r>
              <a:rPr lang="en-US" sz="2400" i="1" dirty="0"/>
              <a:t>Toroid</a:t>
            </a:r>
            <a:r>
              <a:rPr lang="el-GR" sz="2400" baseline="-25000" dirty="0"/>
              <a:t>α</a:t>
            </a:r>
            <a:r>
              <a:rPr lang="en-US" sz="2400" dirty="0"/>
              <a:t>(P), </a:t>
            </a:r>
            <a:r>
              <a:rPr lang="en-US" sz="2400" i="1" dirty="0"/>
              <a:t>Toroid</a:t>
            </a:r>
            <a:r>
              <a:rPr lang="el-GR" sz="2400" baseline="-25000" dirty="0"/>
              <a:t>β</a:t>
            </a:r>
            <a:r>
              <a:rPr lang="en-US" sz="2400" dirty="0"/>
              <a:t>(P) and </a:t>
            </a:r>
            <a:r>
              <a:rPr lang="en-US" sz="2400" i="1" dirty="0"/>
              <a:t>Toroid</a:t>
            </a:r>
            <a:r>
              <a:rPr lang="el-GR" sz="2400" baseline="-25000" dirty="0"/>
              <a:t>γ</a:t>
            </a:r>
            <a:r>
              <a:rPr lang="en-US" sz="2400" dirty="0"/>
              <a:t>(P) </a:t>
            </a:r>
          </a:p>
        </p:txBody>
      </p:sp>
      <p:sp>
        <p:nvSpPr>
          <p:cNvPr id="5" name="TextBox 4">
            <a:extLst>
              <a:ext uri="{FF2B5EF4-FFF2-40B4-BE49-F238E27FC236}">
                <a16:creationId xmlns:a16="http://schemas.microsoft.com/office/drawing/2014/main" id="{68F99744-7116-FE4A-AD90-E0233F8EE5A1}"/>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372480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24435" y="1064422"/>
            <a:ext cx="10917836" cy="2308324"/>
          </a:xfrm>
          <a:prstGeom prst="rect">
            <a:avLst/>
          </a:prstGeom>
          <a:noFill/>
        </p:spPr>
        <p:txBody>
          <a:bodyPr wrap="square" rtlCol="0">
            <a:spAutoFit/>
          </a:bodyPr>
          <a:lstStyle/>
          <a:p>
            <a:r>
              <a:rPr lang="en-US" sz="2400" dirty="0"/>
              <a:t>T</a:t>
            </a:r>
            <a:r>
              <a:rPr lang="en-US" sz="2400" dirty="0" err="1"/>
              <a:t>oroids</a:t>
            </a:r>
            <a:r>
              <a:rPr lang="en-US" sz="2400" dirty="0"/>
              <a:t> and double </a:t>
            </a:r>
            <a:r>
              <a:rPr lang="en-US" sz="2400" dirty="0" err="1"/>
              <a:t>toroids</a:t>
            </a:r>
            <a:r>
              <a:rPr lang="en-US" sz="2400" dirty="0"/>
              <a:t> of particular interest occur when P is A, B or C</a:t>
            </a:r>
          </a:p>
          <a:p>
            <a:endParaRPr lang="en-US" sz="2400" dirty="0"/>
          </a:p>
          <a:p>
            <a:r>
              <a:rPr lang="en-US" sz="2400" dirty="0"/>
              <a:t>Let us define </a:t>
            </a:r>
            <a:r>
              <a:rPr lang="en-US" sz="2400" i="1" dirty="0" err="1"/>
              <a:t>Toroid</a:t>
            </a:r>
            <a:r>
              <a:rPr lang="en-US" sz="2400" baseline="-25000" dirty="0" err="1"/>
              <a:t>A</a:t>
            </a:r>
            <a:r>
              <a:rPr lang="en-US" sz="2400" baseline="-25000" dirty="0"/>
              <a:t> </a:t>
            </a:r>
            <a:r>
              <a:rPr lang="en-US" sz="2400" i="1" baseline="-25000" dirty="0"/>
              <a:t> </a:t>
            </a:r>
            <a:r>
              <a:rPr lang="en-US" sz="2400" i="1" dirty="0"/>
              <a:t>= Toroid</a:t>
            </a:r>
            <a:r>
              <a:rPr lang="el-GR" sz="2400" baseline="-25000" dirty="0"/>
              <a:t>α</a:t>
            </a:r>
            <a:r>
              <a:rPr lang="en-US" sz="2400" dirty="0"/>
              <a:t>(A), </a:t>
            </a:r>
            <a:r>
              <a:rPr lang="en-US" sz="2400" i="1" dirty="0" err="1"/>
              <a:t>Toroid</a:t>
            </a:r>
            <a:r>
              <a:rPr lang="en-US" sz="2400" baseline="-25000" dirty="0" err="1"/>
              <a:t>B</a:t>
            </a:r>
            <a:r>
              <a:rPr lang="en-US" sz="2400" baseline="-25000" dirty="0"/>
              <a:t> </a:t>
            </a:r>
            <a:r>
              <a:rPr lang="en-US" sz="2400" i="1" baseline="-25000" dirty="0"/>
              <a:t> </a:t>
            </a:r>
            <a:r>
              <a:rPr lang="en-US" sz="2400" i="1" dirty="0"/>
              <a:t>= Toroid</a:t>
            </a:r>
            <a:r>
              <a:rPr lang="el-GR" sz="2400" baseline="-25000" dirty="0"/>
              <a:t>β</a:t>
            </a:r>
            <a:r>
              <a:rPr lang="en-US" sz="2400" dirty="0"/>
              <a:t>(B) and </a:t>
            </a:r>
            <a:r>
              <a:rPr lang="en-US" sz="2400" i="1" dirty="0" err="1"/>
              <a:t>Toroid</a:t>
            </a:r>
            <a:r>
              <a:rPr lang="en-US" sz="2400" baseline="-25000" dirty="0" err="1"/>
              <a:t>C</a:t>
            </a:r>
            <a:r>
              <a:rPr lang="en-US" sz="2400" baseline="-25000" dirty="0"/>
              <a:t> </a:t>
            </a:r>
            <a:r>
              <a:rPr lang="en-US" sz="2400" i="1" baseline="-25000" dirty="0"/>
              <a:t> </a:t>
            </a:r>
            <a:r>
              <a:rPr lang="en-US" sz="2400" i="1" dirty="0"/>
              <a:t>= Toroid</a:t>
            </a:r>
            <a:r>
              <a:rPr lang="el-GR" sz="2400" baseline="-25000" dirty="0"/>
              <a:t>γ</a:t>
            </a:r>
            <a:r>
              <a:rPr lang="en-US" sz="2400" dirty="0"/>
              <a:t>(C) </a:t>
            </a:r>
          </a:p>
          <a:p>
            <a:endParaRPr lang="en-US" sz="2400" dirty="0"/>
          </a:p>
          <a:p>
            <a:r>
              <a:rPr lang="en-US" sz="2400" dirty="0"/>
              <a:t>Likewise, define </a:t>
            </a:r>
            <a:r>
              <a:rPr lang="en-US" sz="2400" i="1" dirty="0" err="1"/>
              <a:t>CToroid</a:t>
            </a:r>
            <a:r>
              <a:rPr lang="en-US" sz="2400" baseline="-25000" dirty="0" err="1"/>
              <a:t>A</a:t>
            </a:r>
            <a:r>
              <a:rPr lang="en-US" sz="2400" baseline="-25000" dirty="0"/>
              <a:t> </a:t>
            </a:r>
            <a:r>
              <a:rPr lang="en-US" sz="2400" i="1" baseline="-25000" dirty="0"/>
              <a:t> </a:t>
            </a:r>
            <a:r>
              <a:rPr lang="en-US" sz="2400" i="1" dirty="0"/>
              <a:t>= </a:t>
            </a:r>
            <a:r>
              <a:rPr lang="en-US" sz="2400" i="1" dirty="0" err="1"/>
              <a:t>CToroid</a:t>
            </a:r>
            <a:r>
              <a:rPr lang="el-GR" sz="2400" baseline="-25000" dirty="0"/>
              <a:t>α</a:t>
            </a:r>
            <a:r>
              <a:rPr lang="en-US" sz="2400" dirty="0"/>
              <a:t>(A), </a:t>
            </a:r>
            <a:r>
              <a:rPr lang="en-US" sz="2400" i="1" dirty="0" err="1"/>
              <a:t>CToroid</a:t>
            </a:r>
            <a:r>
              <a:rPr lang="en-US" sz="2400" baseline="-25000" dirty="0" err="1"/>
              <a:t>B</a:t>
            </a:r>
            <a:r>
              <a:rPr lang="en-US" sz="2400" baseline="-25000" dirty="0"/>
              <a:t> </a:t>
            </a:r>
            <a:r>
              <a:rPr lang="en-US" sz="2400" i="1" baseline="-25000" dirty="0"/>
              <a:t> </a:t>
            </a:r>
            <a:r>
              <a:rPr lang="en-US" sz="2400" i="1" dirty="0"/>
              <a:t>= </a:t>
            </a:r>
            <a:r>
              <a:rPr lang="en-US" sz="2400" i="1" dirty="0" err="1"/>
              <a:t>CToroid</a:t>
            </a:r>
            <a:r>
              <a:rPr lang="el-GR" sz="2400" baseline="-25000" dirty="0"/>
              <a:t>β</a:t>
            </a:r>
            <a:r>
              <a:rPr lang="en-US" sz="2400" dirty="0"/>
              <a:t>(B), </a:t>
            </a:r>
            <a:r>
              <a:rPr lang="en-US" sz="2400" i="1" dirty="0" err="1"/>
              <a:t>CToroid</a:t>
            </a:r>
            <a:r>
              <a:rPr lang="en-US" sz="2400" baseline="-25000" dirty="0" err="1"/>
              <a:t>C</a:t>
            </a:r>
            <a:r>
              <a:rPr lang="en-US" sz="2400" baseline="-25000" dirty="0"/>
              <a:t> </a:t>
            </a:r>
            <a:r>
              <a:rPr lang="en-US" sz="2400" i="1" baseline="-25000" dirty="0"/>
              <a:t> </a:t>
            </a:r>
            <a:r>
              <a:rPr lang="en-US" sz="2400" i="1" dirty="0"/>
              <a:t>= </a:t>
            </a:r>
            <a:r>
              <a:rPr lang="en-US" sz="2400" i="1" dirty="0" err="1"/>
              <a:t>CToroid</a:t>
            </a:r>
            <a:r>
              <a:rPr lang="el-GR" sz="2400" baseline="-25000" dirty="0"/>
              <a:t>γ</a:t>
            </a:r>
            <a:r>
              <a:rPr lang="en-US" sz="2400" dirty="0"/>
              <a:t>(C), </a:t>
            </a:r>
            <a:r>
              <a:rPr lang="en-US" sz="2400" i="1" dirty="0" err="1"/>
              <a:t>DToroid</a:t>
            </a:r>
            <a:r>
              <a:rPr lang="en-US" sz="2400" baseline="-25000" dirty="0" err="1"/>
              <a:t>A</a:t>
            </a:r>
            <a:r>
              <a:rPr lang="en-US" sz="2400" baseline="-25000" dirty="0"/>
              <a:t> </a:t>
            </a:r>
            <a:r>
              <a:rPr lang="en-US" sz="2400" i="1" baseline="-25000" dirty="0"/>
              <a:t> </a:t>
            </a:r>
            <a:r>
              <a:rPr lang="en-US" sz="2400" i="1" dirty="0"/>
              <a:t>= </a:t>
            </a:r>
            <a:r>
              <a:rPr lang="en-US" sz="2400" i="1" dirty="0" err="1"/>
              <a:t>DToroid</a:t>
            </a:r>
            <a:r>
              <a:rPr lang="el-GR" sz="2400" baseline="-25000" dirty="0"/>
              <a:t>α</a:t>
            </a:r>
            <a:r>
              <a:rPr lang="en-US" sz="2400" dirty="0"/>
              <a:t>(A), </a:t>
            </a:r>
            <a:r>
              <a:rPr lang="en-US" sz="2400" i="1" dirty="0" err="1"/>
              <a:t>DToroid</a:t>
            </a:r>
            <a:r>
              <a:rPr lang="en-US" sz="2400" baseline="-25000" dirty="0" err="1"/>
              <a:t>B</a:t>
            </a:r>
            <a:r>
              <a:rPr lang="en-US" sz="2400" baseline="-25000" dirty="0"/>
              <a:t> </a:t>
            </a:r>
            <a:r>
              <a:rPr lang="en-US" sz="2400" i="1" baseline="-25000" dirty="0"/>
              <a:t> </a:t>
            </a:r>
            <a:r>
              <a:rPr lang="en-US" sz="2400" i="1" dirty="0"/>
              <a:t>= </a:t>
            </a:r>
            <a:r>
              <a:rPr lang="en-US" sz="2400" i="1" dirty="0" err="1"/>
              <a:t>DToroid</a:t>
            </a:r>
            <a:r>
              <a:rPr lang="el-GR" sz="2400" baseline="-25000" dirty="0"/>
              <a:t>β</a:t>
            </a:r>
            <a:r>
              <a:rPr lang="en-US" sz="2400" dirty="0"/>
              <a:t>(B) and </a:t>
            </a:r>
            <a:r>
              <a:rPr lang="en-US" sz="2400" i="1" dirty="0" err="1"/>
              <a:t>DToroid</a:t>
            </a:r>
            <a:r>
              <a:rPr lang="en-US" sz="2400" baseline="-25000" dirty="0" err="1"/>
              <a:t>C</a:t>
            </a:r>
            <a:r>
              <a:rPr lang="en-US" sz="2400" baseline="-25000" dirty="0"/>
              <a:t> </a:t>
            </a:r>
            <a:r>
              <a:rPr lang="en-US" sz="2400" i="1" baseline="-25000" dirty="0"/>
              <a:t> </a:t>
            </a:r>
            <a:r>
              <a:rPr lang="en-US" sz="2400" i="1" dirty="0"/>
              <a:t>= </a:t>
            </a:r>
            <a:r>
              <a:rPr lang="en-US" sz="2400" i="1" dirty="0" err="1"/>
              <a:t>DToroid</a:t>
            </a:r>
            <a:r>
              <a:rPr lang="el-GR" sz="2400" baseline="-25000" dirty="0"/>
              <a:t>γ</a:t>
            </a:r>
            <a:r>
              <a:rPr lang="en-US" sz="2400" dirty="0"/>
              <a:t>(C) </a:t>
            </a:r>
          </a:p>
        </p:txBody>
      </p:sp>
      <p:sp>
        <p:nvSpPr>
          <p:cNvPr id="5" name="TextBox 4">
            <a:extLst>
              <a:ext uri="{FF2B5EF4-FFF2-40B4-BE49-F238E27FC236}">
                <a16:creationId xmlns:a16="http://schemas.microsoft.com/office/drawing/2014/main" id="{1B0696E4-B0CF-2649-8226-7F28CEE543AA}"/>
              </a:ext>
            </a:extLst>
          </p:cNvPr>
          <p:cNvSpPr txBox="1"/>
          <p:nvPr/>
        </p:nvSpPr>
        <p:spPr>
          <a:xfrm>
            <a:off x="5051460"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51015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72DEF-E774-2F49-A96E-70A066ACDEFB}"/>
              </a:ext>
            </a:extLst>
          </p:cNvPr>
          <p:cNvPicPr>
            <a:picLocks noChangeAspect="1"/>
          </p:cNvPicPr>
          <p:nvPr/>
        </p:nvPicPr>
        <p:blipFill>
          <a:blip r:embed="rId2"/>
          <a:stretch>
            <a:fillRect/>
          </a:stretch>
        </p:blipFill>
        <p:spPr>
          <a:xfrm>
            <a:off x="797669" y="451805"/>
            <a:ext cx="6351804" cy="6143549"/>
          </a:xfrm>
          <a:prstGeom prst="rect">
            <a:avLst/>
          </a:prstGeom>
        </p:spPr>
      </p:pic>
      <p:sp>
        <p:nvSpPr>
          <p:cNvPr id="2" name="TextBox 1">
            <a:extLst>
              <a:ext uri="{FF2B5EF4-FFF2-40B4-BE49-F238E27FC236}">
                <a16:creationId xmlns:a16="http://schemas.microsoft.com/office/drawing/2014/main" id="{1454BC57-1D37-DC40-89E8-38B85AF017C7}"/>
              </a:ext>
            </a:extLst>
          </p:cNvPr>
          <p:cNvSpPr txBox="1"/>
          <p:nvPr/>
        </p:nvSpPr>
        <p:spPr>
          <a:xfrm>
            <a:off x="7177720" y="1501567"/>
            <a:ext cx="4745340" cy="3970318"/>
          </a:xfrm>
          <a:prstGeom prst="rect">
            <a:avLst/>
          </a:prstGeom>
          <a:noFill/>
        </p:spPr>
        <p:txBody>
          <a:bodyPr wrap="square" rtlCol="0">
            <a:spAutoFit/>
          </a:bodyPr>
          <a:lstStyle/>
          <a:p>
            <a:r>
              <a:rPr lang="en-US" b="1" dirty="0"/>
              <a:t>The three special toriods:</a:t>
            </a:r>
          </a:p>
          <a:p>
            <a:r>
              <a:rPr lang="en-US" altLang="zh-CN" b="1" i="1" dirty="0" err="1"/>
              <a:t>Toroid</a:t>
            </a:r>
            <a:r>
              <a:rPr lang="en-US" altLang="zh-CN" b="1" baseline="-25000" dirty="0" err="1"/>
              <a:t>A </a:t>
            </a:r>
            <a:r>
              <a:rPr lang="en-US" altLang="zh-CN" b="1" dirty="0"/>
              <a:t>, </a:t>
            </a:r>
            <a:r>
              <a:rPr lang="en-US" altLang="zh-CN" b="1" i="1" dirty="0" err="1"/>
              <a:t>Toroid</a:t>
            </a:r>
            <a:r>
              <a:rPr lang="en-US" altLang="zh-CN" b="1" i="1" baseline="-25000" dirty="0" err="1"/>
              <a:t>B</a:t>
            </a:r>
            <a:r>
              <a:rPr lang="en-US" altLang="zh-CN" b="1" dirty="0"/>
              <a:t> and </a:t>
            </a:r>
            <a:r>
              <a:rPr lang="en-US" altLang="zh-CN" b="1" i="1" dirty="0" err="1"/>
              <a:t>Toroid</a:t>
            </a:r>
            <a:r>
              <a:rPr lang="en-US" altLang="zh-CN" b="1" baseline="-25000" dirty="0" err="1"/>
              <a:t>C </a:t>
            </a:r>
            <a:endParaRPr lang="en-US" b="1" dirty="0"/>
          </a:p>
          <a:p>
            <a:endParaRPr lang="en-US" dirty="0"/>
          </a:p>
          <a:p>
            <a:r>
              <a:rPr lang="en-US" dirty="0"/>
              <a:t>When the camera’s pinhole is outside of the union of </a:t>
            </a:r>
            <a:r>
              <a:rPr lang="en-US" altLang="zh-CN" i="1" dirty="0" err="1"/>
              <a:t>Toroid</a:t>
            </a:r>
            <a:r>
              <a:rPr lang="en-US" altLang="zh-CN" baseline="-25000" dirty="0" err="1"/>
              <a:t>A </a:t>
            </a:r>
            <a:r>
              <a:rPr lang="en-US" altLang="zh-CN" dirty="0"/>
              <a:t>, </a:t>
            </a:r>
            <a:r>
              <a:rPr lang="en-US" altLang="zh-CN" i="1" dirty="0" err="1"/>
              <a:t>Toroid</a:t>
            </a:r>
            <a:r>
              <a:rPr lang="en-US" altLang="zh-CN" i="1" baseline="-25000" dirty="0" err="1"/>
              <a:t>B</a:t>
            </a:r>
            <a:r>
              <a:rPr lang="en-US" altLang="zh-CN" dirty="0"/>
              <a:t> and </a:t>
            </a:r>
            <a:r>
              <a:rPr lang="en-US" altLang="zh-CN" i="1" dirty="0" err="1"/>
              <a:t>Toroid</a:t>
            </a:r>
            <a:r>
              <a:rPr lang="en-US" altLang="zh-CN" baseline="-25000" dirty="0" err="1"/>
              <a:t>C </a:t>
            </a:r>
            <a:r>
              <a:rPr lang="en-US" altLang="zh-CN" dirty="0"/>
              <a:t>, no strict weakly related solution points exists; that is, all of its weakly related solution points are strongly related.</a:t>
            </a:r>
          </a:p>
          <a:p>
            <a:endParaRPr lang="en-US" dirty="0"/>
          </a:p>
          <a:p>
            <a:r>
              <a:rPr lang="en-US" dirty="0"/>
              <a:t>When the camera’s pinhole passes through one of the three special </a:t>
            </a:r>
            <a:r>
              <a:rPr lang="en-US" dirty="0" err="1"/>
              <a:t>toroids,</a:t>
            </a:r>
            <a:r>
              <a:rPr lang="en-US" dirty="0"/>
              <a:t> </a:t>
            </a:r>
            <a:r>
              <a:rPr lang="en-US" altLang="zh-CN" i="1" dirty="0" err="1"/>
              <a:t>Toroid</a:t>
            </a:r>
            <a:r>
              <a:rPr lang="en-US" altLang="zh-CN" baseline="-25000" dirty="0" err="1"/>
              <a:t>A </a:t>
            </a:r>
            <a:r>
              <a:rPr lang="en-US" dirty="0"/>
              <a:t>, </a:t>
            </a:r>
            <a:r>
              <a:rPr lang="en-US" altLang="zh-CN" i="1" dirty="0" err="1"/>
              <a:t>Toroid</a:t>
            </a:r>
            <a:r>
              <a:rPr lang="en-US" altLang="zh-CN" i="1" baseline="-25000" dirty="0" err="1"/>
              <a:t>B</a:t>
            </a:r>
            <a:r>
              <a:rPr lang="en-US" dirty="0"/>
              <a:t> or </a:t>
            </a:r>
            <a:r>
              <a:rPr lang="en-US" altLang="zh-CN" i="1" dirty="0" err="1"/>
              <a:t>Toroid</a:t>
            </a:r>
            <a:r>
              <a:rPr lang="en-US" altLang="zh-CN" baseline="-25000" dirty="0" err="1"/>
              <a:t>C </a:t>
            </a:r>
            <a:r>
              <a:rPr lang="en-US" dirty="0"/>
              <a:t>, one of its weakly related solution points passes through the corresponding vertex, and changes how it is related to the camera’s pinhole </a:t>
            </a:r>
          </a:p>
        </p:txBody>
      </p:sp>
      <p:sp>
        <p:nvSpPr>
          <p:cNvPr id="5" name="TextBox 4">
            <a:extLst>
              <a:ext uri="{FF2B5EF4-FFF2-40B4-BE49-F238E27FC236}">
                <a16:creationId xmlns:a16="http://schemas.microsoft.com/office/drawing/2014/main" id="{936C0E2F-7B02-ED45-90EB-74C767F63322}"/>
              </a:ext>
            </a:extLst>
          </p:cNvPr>
          <p:cNvSpPr txBox="1"/>
          <p:nvPr/>
        </p:nvSpPr>
        <p:spPr>
          <a:xfrm>
            <a:off x="5096064"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15565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3" end="3"/>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15CB67-5770-3D41-8340-F719B8D5CB99}"/>
              </a:ext>
            </a:extLst>
          </p:cNvPr>
          <p:cNvPicPr>
            <a:picLocks noChangeAspect="1"/>
          </p:cNvPicPr>
          <p:nvPr/>
        </p:nvPicPr>
        <p:blipFill>
          <a:blip r:embed="rId2"/>
          <a:stretch>
            <a:fillRect/>
          </a:stretch>
        </p:blipFill>
        <p:spPr>
          <a:xfrm>
            <a:off x="1216056" y="781085"/>
            <a:ext cx="5213297" cy="5937650"/>
          </a:xfrm>
          <a:prstGeom prst="rect">
            <a:avLst/>
          </a:prstGeom>
        </p:spPr>
      </p:pic>
      <p:sp>
        <p:nvSpPr>
          <p:cNvPr id="5" name="TextBox 4">
            <a:extLst>
              <a:ext uri="{FF2B5EF4-FFF2-40B4-BE49-F238E27FC236}">
                <a16:creationId xmlns:a16="http://schemas.microsoft.com/office/drawing/2014/main" id="{A719B57B-083F-8F4A-928A-8BE0CBD6C7E0}"/>
              </a:ext>
            </a:extLst>
          </p:cNvPr>
          <p:cNvSpPr txBox="1"/>
          <p:nvPr/>
        </p:nvSpPr>
        <p:spPr>
          <a:xfrm>
            <a:off x="6610490" y="971706"/>
            <a:ext cx="5041729" cy="5078313"/>
          </a:xfrm>
          <a:prstGeom prst="rect">
            <a:avLst/>
          </a:prstGeom>
          <a:noFill/>
        </p:spPr>
        <p:txBody>
          <a:bodyPr wrap="square" rtlCol="0">
            <a:spAutoFit/>
          </a:bodyPr>
          <a:lstStyle/>
          <a:p>
            <a:r>
              <a:rPr lang="en-US" b="1"/>
              <a:t>A double toroid, and the tangent cone for its outer toroid at one of the singularities </a:t>
            </a:r>
          </a:p>
          <a:p>
            <a:endParaRPr lang="en-US"/>
          </a:p>
          <a:p>
            <a:r>
              <a:rPr lang="en-US"/>
              <a:t>Notice the inner toroid inside the outer toroid </a:t>
            </a:r>
          </a:p>
          <a:p>
            <a:endParaRPr lang="en-US"/>
          </a:p>
          <a:p>
            <a:r>
              <a:rPr lang="en-US"/>
              <a:t>The cone’s apex is of course one of the two singular points of the double toroid</a:t>
            </a:r>
          </a:p>
          <a:p>
            <a:endParaRPr lang="en-US"/>
          </a:p>
          <a:p>
            <a:r>
              <a:rPr lang="en-US"/>
              <a:t>Each half-line on the cone, from its apex, is tangent to the outer toroid</a:t>
            </a:r>
          </a:p>
          <a:p>
            <a:endParaRPr lang="en-US"/>
          </a:p>
          <a:p>
            <a:r>
              <a:rPr lang="en-US" i="1"/>
              <a:t>Cute fact: </a:t>
            </a:r>
            <a:r>
              <a:rPr lang="en-US"/>
              <a:t>The angle, at any point on the outer toroid, between the rays from it to the toroid’s two singularities, is equal to the angle, at the cone’s apex, between the cone’s half-axis and any of its half-lines from the apex</a:t>
            </a:r>
          </a:p>
          <a:p>
            <a:endParaRPr lang="en-US"/>
          </a:p>
          <a:p>
            <a:r>
              <a:rPr lang="en-US"/>
              <a:t>This can be reasoned using the next figure </a:t>
            </a:r>
          </a:p>
        </p:txBody>
      </p:sp>
      <p:sp>
        <p:nvSpPr>
          <p:cNvPr id="7" name="TextBox 6">
            <a:extLst>
              <a:ext uri="{FF2B5EF4-FFF2-40B4-BE49-F238E27FC236}">
                <a16:creationId xmlns:a16="http://schemas.microsoft.com/office/drawing/2014/main" id="{AAAB4E81-1B08-2840-8032-BECDB9BF181D}"/>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42698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 calcmode="lin" valueType="num">
                                      <p:cBhvr additive="base">
                                        <p:cTn id="31"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DC1AEE-1701-5646-99A9-444745DB18E9}"/>
              </a:ext>
            </a:extLst>
          </p:cNvPr>
          <p:cNvGrpSpPr/>
          <p:nvPr/>
        </p:nvGrpSpPr>
        <p:grpSpPr>
          <a:xfrm>
            <a:off x="194553" y="747409"/>
            <a:ext cx="7487751" cy="5823806"/>
            <a:chOff x="194553" y="747409"/>
            <a:chExt cx="7487751" cy="5823806"/>
          </a:xfrm>
        </p:grpSpPr>
        <p:pic>
          <p:nvPicPr>
            <p:cNvPr id="3" name="Picture 2">
              <a:extLst>
                <a:ext uri="{FF2B5EF4-FFF2-40B4-BE49-F238E27FC236}">
                  <a16:creationId xmlns:a16="http://schemas.microsoft.com/office/drawing/2014/main" id="{B9F83E0A-F182-4142-91F7-01FF8BAC31BF}"/>
                </a:ext>
              </a:extLst>
            </p:cNvPr>
            <p:cNvPicPr>
              <a:picLocks noChangeAspect="1"/>
            </p:cNvPicPr>
            <p:nvPr/>
          </p:nvPicPr>
          <p:blipFill>
            <a:blip r:embed="rId2"/>
            <a:stretch>
              <a:fillRect/>
            </a:stretch>
          </p:blipFill>
          <p:spPr>
            <a:xfrm>
              <a:off x="194553" y="747409"/>
              <a:ext cx="7487751" cy="5823806"/>
            </a:xfrm>
            <a:prstGeom prst="rect">
              <a:avLst/>
            </a:prstGeom>
          </p:spPr>
        </p:pic>
        <p:sp>
          <p:nvSpPr>
            <p:cNvPr id="2" name="TextBox 1">
              <a:extLst>
                <a:ext uri="{FF2B5EF4-FFF2-40B4-BE49-F238E27FC236}">
                  <a16:creationId xmlns:a16="http://schemas.microsoft.com/office/drawing/2014/main" id="{67BCBD9C-86B4-1C40-A949-BF979BDF0EAA}"/>
                </a:ext>
              </a:extLst>
            </p:cNvPr>
            <p:cNvSpPr txBox="1"/>
            <p:nvPr/>
          </p:nvSpPr>
          <p:spPr>
            <a:xfrm>
              <a:off x="4924190" y="4362656"/>
              <a:ext cx="351378" cy="523220"/>
            </a:xfrm>
            <a:prstGeom prst="rect">
              <a:avLst/>
            </a:prstGeom>
            <a:noFill/>
          </p:spPr>
          <p:txBody>
            <a:bodyPr wrap="none" rtlCol="0">
              <a:spAutoFit/>
            </a:bodyPr>
            <a:lstStyle/>
            <a:p>
              <a:r>
                <a:rPr lang="en-US" sz="2800"/>
                <a:t>?</a:t>
              </a:r>
            </a:p>
          </p:txBody>
        </p:sp>
        <p:sp>
          <p:nvSpPr>
            <p:cNvPr id="7" name="TextBox 6">
              <a:extLst>
                <a:ext uri="{FF2B5EF4-FFF2-40B4-BE49-F238E27FC236}">
                  <a16:creationId xmlns:a16="http://schemas.microsoft.com/office/drawing/2014/main" id="{F5E913F5-479B-FB40-A063-0C53827D4537}"/>
                </a:ext>
              </a:extLst>
            </p:cNvPr>
            <p:cNvSpPr txBox="1"/>
            <p:nvPr/>
          </p:nvSpPr>
          <p:spPr>
            <a:xfrm>
              <a:off x="4552950" y="3564062"/>
              <a:ext cx="351378"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0DBAD87A-F4DD-8640-B7DF-9D6D6E965931}"/>
                </a:ext>
              </a:extLst>
            </p:cNvPr>
            <p:cNvSpPr txBox="1"/>
            <p:nvPr/>
          </p:nvSpPr>
          <p:spPr>
            <a:xfrm>
              <a:off x="4000325" y="4419806"/>
              <a:ext cx="351378" cy="523220"/>
            </a:xfrm>
            <a:prstGeom prst="rect">
              <a:avLst/>
            </a:prstGeom>
            <a:noFill/>
          </p:spPr>
          <p:txBody>
            <a:bodyPr wrap="none" rtlCol="0">
              <a:spAutoFit/>
            </a:bodyPr>
            <a:lstStyle/>
            <a:p>
              <a:r>
                <a:rPr lang="en-US" sz="2800"/>
                <a:t>?</a:t>
              </a:r>
            </a:p>
          </p:txBody>
        </p:sp>
      </p:grpSp>
      <p:sp>
        <p:nvSpPr>
          <p:cNvPr id="4" name="TextBox 3">
            <a:extLst>
              <a:ext uri="{FF2B5EF4-FFF2-40B4-BE49-F238E27FC236}">
                <a16:creationId xmlns:a16="http://schemas.microsoft.com/office/drawing/2014/main" id="{AA8BC94E-74E9-DA4B-9ABF-2493DF619D7D}"/>
              </a:ext>
            </a:extLst>
          </p:cNvPr>
          <p:cNvSpPr txBox="1"/>
          <p:nvPr/>
        </p:nvSpPr>
        <p:spPr>
          <a:xfrm>
            <a:off x="5816072" y="1064832"/>
            <a:ext cx="5888246" cy="3416320"/>
          </a:xfrm>
          <a:prstGeom prst="rect">
            <a:avLst/>
          </a:prstGeom>
          <a:noFill/>
        </p:spPr>
        <p:txBody>
          <a:bodyPr wrap="square" rtlCol="0">
            <a:spAutoFit/>
          </a:bodyPr>
          <a:lstStyle/>
          <a:p>
            <a:r>
              <a:rPr lang="en-US" sz="2400"/>
              <a:t>A pinhole camera, with </a:t>
            </a:r>
            <a:r>
              <a:rPr lang="en-US" sz="2400" i="1">
                <a:solidFill>
                  <a:schemeClr val="accent2"/>
                </a:solidFill>
              </a:rPr>
              <a:t>pinhole</a:t>
            </a:r>
            <a:r>
              <a:rPr lang="en-US" sz="2400"/>
              <a:t> (optical center; center of perspective) located at P, obtains an image showing three known points in space, A, B and C, called the </a:t>
            </a:r>
            <a:r>
              <a:rPr lang="en-US" sz="2400" i="1">
                <a:solidFill>
                  <a:schemeClr val="accent2"/>
                </a:solidFill>
              </a:rPr>
              <a:t>control points</a:t>
            </a:r>
            <a:endParaRPr lang="en-US" sz="2400"/>
          </a:p>
          <a:p>
            <a:endParaRPr lang="en-US" sz="2400"/>
          </a:p>
          <a:p>
            <a:r>
              <a:rPr lang="en-US" sz="2400"/>
              <a:t>We assume that the angles between the rays PA, PB and PC are known, the distances between A, B and C are known, but the distances from P to A, B and C are </a:t>
            </a:r>
            <a:r>
              <a:rPr lang="en-US" sz="2400" i="1"/>
              <a:t>unknown</a:t>
            </a:r>
          </a:p>
        </p:txBody>
      </p:sp>
      <p:sp>
        <p:nvSpPr>
          <p:cNvPr id="6" name="TextBox 5">
            <a:extLst>
              <a:ext uri="{FF2B5EF4-FFF2-40B4-BE49-F238E27FC236}">
                <a16:creationId xmlns:a16="http://schemas.microsoft.com/office/drawing/2014/main" id="{7A83D692-56C4-FC4D-B61B-D85E4D00CA39}"/>
              </a:ext>
            </a:extLst>
          </p:cNvPr>
          <p:cNvSpPr txBox="1"/>
          <p:nvPr/>
        </p:nvSpPr>
        <p:spPr>
          <a:xfrm>
            <a:off x="3365767" y="374887"/>
            <a:ext cx="5384038" cy="523220"/>
          </a:xfrm>
          <a:prstGeom prst="rect">
            <a:avLst/>
          </a:prstGeom>
          <a:noFill/>
        </p:spPr>
        <p:txBody>
          <a:bodyPr wrap="none" rtlCol="0">
            <a:spAutoFit/>
          </a:bodyPr>
          <a:lstStyle/>
          <a:p>
            <a:r>
              <a:rPr lang="en-US" sz="2800">
                <a:solidFill>
                  <a:schemeClr val="tx1">
                    <a:lumMod val="75000"/>
                    <a:lumOff val="25000"/>
                  </a:schemeClr>
                </a:solidFill>
              </a:rPr>
              <a:t>An Introduction to the P3P Problem</a:t>
            </a:r>
          </a:p>
        </p:txBody>
      </p:sp>
    </p:spTree>
    <p:extLst>
      <p:ext uri="{BB962C8B-B14F-4D97-AF65-F5344CB8AC3E}">
        <p14:creationId xmlns:p14="http://schemas.microsoft.com/office/powerpoint/2010/main" val="23227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9B57B-083F-8F4A-928A-8BE0CBD6C7E0}"/>
              </a:ext>
            </a:extLst>
          </p:cNvPr>
          <p:cNvSpPr txBox="1"/>
          <p:nvPr/>
        </p:nvSpPr>
        <p:spPr>
          <a:xfrm>
            <a:off x="7210062" y="1002737"/>
            <a:ext cx="4710389" cy="5509200"/>
          </a:xfrm>
          <a:prstGeom prst="rect">
            <a:avLst/>
          </a:prstGeom>
          <a:noFill/>
        </p:spPr>
        <p:txBody>
          <a:bodyPr wrap="square" rtlCol="0">
            <a:spAutoFit/>
          </a:bodyPr>
          <a:lstStyle/>
          <a:p>
            <a:r>
              <a:rPr lang="en-US" sz="1600"/>
              <a:t>We are looking here at half of the intersection of a double toroid </a:t>
            </a:r>
            <a:r>
              <a:rPr lang="en-US" sz="1600" i="1"/>
              <a:t>DToroid</a:t>
            </a:r>
            <a:r>
              <a:rPr lang="el-GR" sz="1600" baseline="-25000"/>
              <a:t>α</a:t>
            </a:r>
            <a:r>
              <a:rPr lang="en-US" sz="1600"/>
              <a:t> and the xy-plane, specifically the dashed circle in the figure  </a:t>
            </a:r>
          </a:p>
          <a:p>
            <a:endParaRPr lang="en-US" sz="1600"/>
          </a:p>
          <a:p>
            <a:r>
              <a:rPr lang="en-US" sz="1600"/>
              <a:t>By the Inscribed Angle Theorem, the </a:t>
            </a:r>
            <a:r>
              <a:rPr lang="en-US" sz="1600" b="1" i="1"/>
              <a:t>viewing angle</a:t>
            </a:r>
            <a:r>
              <a:rPr lang="el-GR" sz="1600"/>
              <a:t> α </a:t>
            </a:r>
            <a:r>
              <a:rPr lang="en-US" sz="1600"/>
              <a:t>for</a:t>
            </a:r>
            <a:r>
              <a:rPr lang="el-GR" sz="1600"/>
              <a:t> </a:t>
            </a:r>
            <a:r>
              <a:rPr lang="el-GR" sz="1600" i="1"/>
              <a:t>Τ</a:t>
            </a:r>
            <a:r>
              <a:rPr lang="en-US" sz="1600" i="1"/>
              <a:t>oroid</a:t>
            </a:r>
            <a:r>
              <a:rPr lang="el-GR" sz="1600" baseline="-25000"/>
              <a:t>α </a:t>
            </a:r>
            <a:r>
              <a:rPr lang="en-US" sz="1600"/>
              <a:t>, at P for instance, is congruent to the angle at the center X of the dashed circle, between the segments XC and XO, where O is the circumcenter of triangle </a:t>
            </a:r>
            <a:r>
              <a:rPr lang="el-GR" sz="1600"/>
              <a:t>Δ</a:t>
            </a:r>
            <a:r>
              <a:rPr lang="en-US" sz="1600"/>
              <a:t>ABC</a:t>
            </a:r>
          </a:p>
          <a:p>
            <a:endParaRPr lang="en-US" sz="1600"/>
          </a:p>
          <a:p>
            <a:r>
              <a:rPr lang="en-US" sz="1600"/>
              <a:t>By other theorems in planar geometry (with a little calculus?), this angle is also congruent to the other two angles in the figure labeled “</a:t>
            </a:r>
            <a:r>
              <a:rPr lang="el-GR" sz="1600"/>
              <a:t>α</a:t>
            </a:r>
            <a:r>
              <a:rPr lang="en-US" sz="1600"/>
              <a:t>”</a:t>
            </a:r>
          </a:p>
          <a:p>
            <a:endParaRPr lang="en-US" sz="1600"/>
          </a:p>
          <a:p>
            <a:r>
              <a:rPr lang="en-US" sz="1600"/>
              <a:t>But one of these is the angle at the apex of the tangent cone, between any of its half-lines from the apex, and its half-axis</a:t>
            </a:r>
          </a:p>
          <a:p>
            <a:endParaRPr lang="en-US" sz="1600"/>
          </a:p>
          <a:p>
            <a:r>
              <a:rPr lang="en-US" sz="1600"/>
              <a:t>The angle labeled </a:t>
            </a:r>
            <a:r>
              <a:rPr lang="el-GR" sz="1600"/>
              <a:t>α</a:t>
            </a:r>
            <a:r>
              <a:rPr lang="en-US" sz="1600"/>
              <a:t> at the point P in the figure is one of the three classical </a:t>
            </a:r>
            <a:r>
              <a:rPr lang="en-US" sz="1600" b="1" i="1"/>
              <a:t>angular coordinates</a:t>
            </a:r>
            <a:r>
              <a:rPr lang="en-US" sz="1600"/>
              <a:t> for P (investigated by Maienschein and Rieck in connection with other planar and algebraic geometry concepts)</a:t>
            </a:r>
          </a:p>
        </p:txBody>
      </p:sp>
      <p:sp>
        <p:nvSpPr>
          <p:cNvPr id="11" name="TextBox 10">
            <a:extLst>
              <a:ext uri="{FF2B5EF4-FFF2-40B4-BE49-F238E27FC236}">
                <a16:creationId xmlns:a16="http://schemas.microsoft.com/office/drawing/2014/main" id="{41196206-6B33-EB45-9FC6-29F131F232FB}"/>
              </a:ext>
            </a:extLst>
          </p:cNvPr>
          <p:cNvSpPr txBox="1"/>
          <p:nvPr/>
        </p:nvSpPr>
        <p:spPr>
          <a:xfrm>
            <a:off x="1515594" y="5839291"/>
            <a:ext cx="4627101" cy="369332"/>
          </a:xfrm>
          <a:prstGeom prst="rect">
            <a:avLst/>
          </a:prstGeom>
          <a:noFill/>
        </p:spPr>
        <p:txBody>
          <a:bodyPr wrap="none" rtlCol="0">
            <a:spAutoFit/>
          </a:bodyPr>
          <a:lstStyle/>
          <a:p>
            <a:r>
              <a:rPr lang="en-US"/>
              <a:t>(Altered version of Danny Maienschein’s figure)</a:t>
            </a:r>
          </a:p>
        </p:txBody>
      </p:sp>
      <p:pic>
        <p:nvPicPr>
          <p:cNvPr id="3" name="Picture 2">
            <a:extLst>
              <a:ext uri="{FF2B5EF4-FFF2-40B4-BE49-F238E27FC236}">
                <a16:creationId xmlns:a16="http://schemas.microsoft.com/office/drawing/2014/main" id="{B98C2A6A-ECB5-6A44-B147-473FD3F3F366}"/>
              </a:ext>
            </a:extLst>
          </p:cNvPr>
          <p:cNvPicPr>
            <a:picLocks noChangeAspect="1"/>
          </p:cNvPicPr>
          <p:nvPr/>
        </p:nvPicPr>
        <p:blipFill>
          <a:blip r:embed="rId2"/>
          <a:stretch>
            <a:fillRect/>
          </a:stretch>
        </p:blipFill>
        <p:spPr>
          <a:xfrm>
            <a:off x="109422" y="1009684"/>
            <a:ext cx="7100640" cy="4853602"/>
          </a:xfrm>
          <a:prstGeom prst="rect">
            <a:avLst/>
          </a:prstGeom>
        </p:spPr>
      </p:pic>
      <p:sp>
        <p:nvSpPr>
          <p:cNvPr id="6" name="TextBox 5">
            <a:extLst>
              <a:ext uri="{FF2B5EF4-FFF2-40B4-BE49-F238E27FC236}">
                <a16:creationId xmlns:a16="http://schemas.microsoft.com/office/drawing/2014/main" id="{03E23C2F-0500-1E4D-B9A9-64DD2C46CC40}"/>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63718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3DE0D-06F3-8F4E-B196-D245D9E722B4}"/>
              </a:ext>
            </a:extLst>
          </p:cNvPr>
          <p:cNvPicPr>
            <a:picLocks noChangeAspect="1"/>
          </p:cNvPicPr>
          <p:nvPr/>
        </p:nvPicPr>
        <p:blipFill>
          <a:blip r:embed="rId2"/>
          <a:stretch>
            <a:fillRect/>
          </a:stretch>
        </p:blipFill>
        <p:spPr>
          <a:xfrm>
            <a:off x="909953" y="746579"/>
            <a:ext cx="5352825" cy="5957039"/>
          </a:xfrm>
          <a:prstGeom prst="rect">
            <a:avLst/>
          </a:prstGeom>
        </p:spPr>
      </p:pic>
      <p:sp>
        <p:nvSpPr>
          <p:cNvPr id="5" name="TextBox 4">
            <a:extLst>
              <a:ext uri="{FF2B5EF4-FFF2-40B4-BE49-F238E27FC236}">
                <a16:creationId xmlns:a16="http://schemas.microsoft.com/office/drawing/2014/main" id="{DEFE65A3-C2B0-C741-986D-5AD417AE86EA}"/>
              </a:ext>
            </a:extLst>
          </p:cNvPr>
          <p:cNvSpPr txBox="1"/>
          <p:nvPr/>
        </p:nvSpPr>
        <p:spPr>
          <a:xfrm>
            <a:off x="6748033" y="1303091"/>
            <a:ext cx="4603139" cy="3970318"/>
          </a:xfrm>
          <a:prstGeom prst="rect">
            <a:avLst/>
          </a:prstGeom>
          <a:noFill/>
        </p:spPr>
        <p:txBody>
          <a:bodyPr wrap="square" rtlCol="0">
            <a:spAutoFit/>
          </a:bodyPr>
          <a:lstStyle/>
          <a:p>
            <a:r>
              <a:rPr lang="en-US"/>
              <a:t>When they intersect, two circular cones with the same apex typically intersect in a pair of half-lines whose ends are at the apex</a:t>
            </a:r>
          </a:p>
          <a:p>
            <a:endParaRPr lang="en-US"/>
          </a:p>
          <a:p>
            <a:r>
              <a:rPr lang="en-US"/>
              <a:t>Of course, when the two cones are tangent to each other, they intersect in just one such half-line  </a:t>
            </a:r>
          </a:p>
          <a:p>
            <a:endParaRPr lang="en-US"/>
          </a:p>
          <a:p>
            <a:r>
              <a:rPr lang="en-US"/>
              <a:t>This is of use for P3P when dealing with the tangent cones of the toroids that occur in P3P </a:t>
            </a:r>
          </a:p>
          <a:p>
            <a:endParaRPr lang="en-US"/>
          </a:p>
          <a:p>
            <a:r>
              <a:rPr lang="en-US"/>
              <a:t>Such cone intersections tell us something about the intersections of toroids that have a common singularity </a:t>
            </a:r>
          </a:p>
        </p:txBody>
      </p:sp>
      <p:sp>
        <p:nvSpPr>
          <p:cNvPr id="6" name="TextBox 5">
            <a:extLst>
              <a:ext uri="{FF2B5EF4-FFF2-40B4-BE49-F238E27FC236}">
                <a16:creationId xmlns:a16="http://schemas.microsoft.com/office/drawing/2014/main" id="{CC00BB18-45C1-7F4F-81DC-75D1DAFEF387}"/>
              </a:ext>
            </a:extLst>
          </p:cNvPr>
          <p:cNvSpPr txBox="1"/>
          <p:nvPr/>
        </p:nvSpPr>
        <p:spPr>
          <a:xfrm>
            <a:off x="5096064"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289673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23339" y="886748"/>
            <a:ext cx="10245296" cy="3216265"/>
          </a:xfrm>
          <a:prstGeom prst="rect">
            <a:avLst/>
          </a:prstGeom>
          <a:noFill/>
        </p:spPr>
        <p:txBody>
          <a:bodyPr wrap="square" rtlCol="0">
            <a:spAutoFit/>
          </a:bodyPr>
          <a:lstStyle/>
          <a:p>
            <a:r>
              <a:rPr lang="en-US" sz="2400" b="1" dirty="0"/>
              <a:t>Lemma</a:t>
            </a:r>
          </a:p>
          <a:p>
            <a:pPr>
              <a:lnSpc>
                <a:spcPts val="2080"/>
              </a:lnSpc>
            </a:pPr>
            <a:endParaRPr lang="en-US" sz="2400" dirty="0"/>
          </a:p>
          <a:p>
            <a:r>
              <a:rPr lang="en-US" sz="2400" dirty="0"/>
              <a:t>If </a:t>
            </a:r>
            <a:r>
              <a:rPr lang="en-US" sz="2400" i="1" dirty="0" err="1"/>
              <a:t>Toroid</a:t>
            </a:r>
            <a:r>
              <a:rPr lang="en-US" sz="2400" baseline="-25000" dirty="0" err="1"/>
              <a:t>C</a:t>
            </a:r>
            <a:r>
              <a:rPr lang="en-US" sz="2400" dirty="0"/>
              <a:t> uses the longer of the two circular arcs connecting A and B, then none of it is inside the unit sphere, but if instead it uses the shorter of the two circular arcs connecting A and B, then none of it is outside the unit sphere </a:t>
            </a:r>
          </a:p>
          <a:p>
            <a:pPr>
              <a:lnSpc>
                <a:spcPts val="2080"/>
              </a:lnSpc>
            </a:pPr>
            <a:endParaRPr lang="en-US" sz="2400" dirty="0"/>
          </a:p>
          <a:p>
            <a:r>
              <a:rPr lang="en-US" sz="2400" dirty="0"/>
              <a:t>Similarly for </a:t>
            </a:r>
            <a:r>
              <a:rPr lang="en-US" sz="2400" i="1" dirty="0" err="1"/>
              <a:t>Toroid</a:t>
            </a:r>
            <a:r>
              <a:rPr lang="en-US" sz="2400" baseline="-25000" dirty="0" err="1"/>
              <a:t>A</a:t>
            </a:r>
            <a:r>
              <a:rPr lang="en-US" sz="2400" dirty="0"/>
              <a:t> and </a:t>
            </a:r>
            <a:r>
              <a:rPr lang="en-US" sz="2400" i="1" dirty="0" err="1"/>
              <a:t>Toroid</a:t>
            </a:r>
            <a:r>
              <a:rPr lang="en-US" sz="2400" baseline="-25000" dirty="0" err="1"/>
              <a:t>B</a:t>
            </a:r>
            <a:endParaRPr lang="en-US" sz="2400" dirty="0"/>
          </a:p>
          <a:p>
            <a:pPr>
              <a:lnSpc>
                <a:spcPts val="2080"/>
              </a:lnSpc>
            </a:pPr>
            <a:endParaRPr lang="en-US" sz="2400" dirty="0"/>
          </a:p>
          <a:p>
            <a:r>
              <a:rPr lang="en-US" sz="2400" dirty="0"/>
              <a:t>The next three slides outline a proof of this lemma </a:t>
            </a:r>
          </a:p>
        </p:txBody>
      </p:sp>
      <p:sp>
        <p:nvSpPr>
          <p:cNvPr id="5" name="TextBox 4">
            <a:extLst>
              <a:ext uri="{FF2B5EF4-FFF2-40B4-BE49-F238E27FC236}">
                <a16:creationId xmlns:a16="http://schemas.microsoft.com/office/drawing/2014/main" id="{68F99744-7116-FE4A-AD90-E0233F8EE5A1}"/>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241992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4" end="4"/>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 calcmode="lin" valueType="num">
                                      <p:cBhvr additive="base">
                                        <p:cTn id="13"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BBAF00-FA16-7C4D-B6E3-3AE14A5775DF}"/>
              </a:ext>
            </a:extLst>
          </p:cNvPr>
          <p:cNvPicPr>
            <a:picLocks noChangeAspect="1"/>
          </p:cNvPicPr>
          <p:nvPr/>
        </p:nvPicPr>
        <p:blipFill>
          <a:blip r:embed="rId2"/>
          <a:stretch>
            <a:fillRect/>
          </a:stretch>
        </p:blipFill>
        <p:spPr>
          <a:xfrm>
            <a:off x="62115" y="354411"/>
            <a:ext cx="4156960" cy="4156960"/>
          </a:xfrm>
          <a:prstGeom prst="rect">
            <a:avLst/>
          </a:prstGeom>
        </p:spPr>
      </p:pic>
      <p:pic>
        <p:nvPicPr>
          <p:cNvPr id="8" name="Picture 7">
            <a:extLst>
              <a:ext uri="{FF2B5EF4-FFF2-40B4-BE49-F238E27FC236}">
                <a16:creationId xmlns:a16="http://schemas.microsoft.com/office/drawing/2014/main" id="{BC13656F-8928-8148-8027-84E764F74F40}"/>
              </a:ext>
            </a:extLst>
          </p:cNvPr>
          <p:cNvPicPr>
            <a:picLocks noChangeAspect="1"/>
          </p:cNvPicPr>
          <p:nvPr/>
        </p:nvPicPr>
        <p:blipFill>
          <a:blip r:embed="rId3"/>
          <a:stretch>
            <a:fillRect/>
          </a:stretch>
        </p:blipFill>
        <p:spPr>
          <a:xfrm>
            <a:off x="8432014" y="3348283"/>
            <a:ext cx="3625516" cy="3625516"/>
          </a:xfrm>
          <a:prstGeom prst="rect">
            <a:avLst/>
          </a:prstGeom>
        </p:spPr>
      </p:pic>
      <p:sp>
        <p:nvSpPr>
          <p:cNvPr id="5" name="TextBox 4">
            <a:extLst>
              <a:ext uri="{FF2B5EF4-FFF2-40B4-BE49-F238E27FC236}">
                <a16:creationId xmlns:a16="http://schemas.microsoft.com/office/drawing/2014/main" id="{DEFE65A3-C2B0-C741-986D-5AD417AE86EA}"/>
              </a:ext>
            </a:extLst>
          </p:cNvPr>
          <p:cNvSpPr txBox="1"/>
          <p:nvPr/>
        </p:nvSpPr>
        <p:spPr>
          <a:xfrm>
            <a:off x="4165560" y="916667"/>
            <a:ext cx="7533381" cy="2862322"/>
          </a:xfrm>
          <a:prstGeom prst="rect">
            <a:avLst/>
          </a:prstGeom>
          <a:noFill/>
        </p:spPr>
        <p:txBody>
          <a:bodyPr wrap="square" rtlCol="0">
            <a:spAutoFit/>
          </a:bodyPr>
          <a:lstStyle/>
          <a:p>
            <a:r>
              <a:rPr lang="en-US" dirty="0"/>
              <a:t>Assume first that the longer arc is used to generate the toroid </a:t>
            </a:r>
          </a:p>
          <a:p>
            <a:endParaRPr lang="en-US" dirty="0"/>
          </a:p>
          <a:p>
            <a:r>
              <a:rPr lang="en-US" dirty="0"/>
              <a:t>Any point P on the toroid is gotten by rotating a point P’ on the arc</a:t>
            </a:r>
          </a:p>
          <a:p>
            <a:endParaRPr lang="en-US" dirty="0"/>
          </a:p>
          <a:p>
            <a:r>
              <a:rPr lang="en-US" dirty="0"/>
              <a:t>Consider the line through the circumcenter O that is also parallel to the sideline AB</a:t>
            </a:r>
          </a:p>
          <a:p>
            <a:endParaRPr lang="en-US" dirty="0"/>
          </a:p>
          <a:p>
            <a:r>
              <a:rPr lang="en-US" dirty="0"/>
              <a:t>Assume first that P’ is not on the side of this line that contains A and B</a:t>
            </a:r>
          </a:p>
          <a:p>
            <a:endParaRPr lang="en-US" dirty="0"/>
          </a:p>
          <a:p>
            <a:r>
              <a:rPr lang="en-US" dirty="0"/>
              <a:t>Let P’’ be the orthogonal projection P’ onto the sideline AB</a:t>
            </a:r>
          </a:p>
        </p:txBody>
      </p:sp>
      <p:sp>
        <p:nvSpPr>
          <p:cNvPr id="6" name="TextBox 5">
            <a:extLst>
              <a:ext uri="{FF2B5EF4-FFF2-40B4-BE49-F238E27FC236}">
                <a16:creationId xmlns:a16="http://schemas.microsoft.com/office/drawing/2014/main" id="{CC00BB18-45C1-7F4F-81DC-75D1DAFEF387}"/>
              </a:ext>
            </a:extLst>
          </p:cNvPr>
          <p:cNvSpPr txBox="1"/>
          <p:nvPr/>
        </p:nvSpPr>
        <p:spPr>
          <a:xfrm>
            <a:off x="5096064"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
        <p:nvSpPr>
          <p:cNvPr id="7" name="TextBox 6">
            <a:extLst>
              <a:ext uri="{FF2B5EF4-FFF2-40B4-BE49-F238E27FC236}">
                <a16:creationId xmlns:a16="http://schemas.microsoft.com/office/drawing/2014/main" id="{E234C100-C168-D04D-9BBB-473C429E4403}"/>
              </a:ext>
            </a:extLst>
          </p:cNvPr>
          <p:cNvSpPr txBox="1"/>
          <p:nvPr/>
        </p:nvSpPr>
        <p:spPr>
          <a:xfrm>
            <a:off x="1379896" y="4321627"/>
            <a:ext cx="7333798" cy="2031325"/>
          </a:xfrm>
          <a:prstGeom prst="rect">
            <a:avLst/>
          </a:prstGeom>
          <a:noFill/>
        </p:spPr>
        <p:txBody>
          <a:bodyPr wrap="square" rtlCol="0">
            <a:spAutoFit/>
          </a:bodyPr>
          <a:lstStyle/>
          <a:p>
            <a:r>
              <a:rPr lang="en-US" dirty="0"/>
              <a:t>Let Q be the orthogonal projection of O onto the line P’P’’   </a:t>
            </a:r>
          </a:p>
          <a:p>
            <a:endParaRPr lang="en-US" dirty="0"/>
          </a:p>
          <a:p>
            <a:r>
              <a:rPr lang="en-US" dirty="0"/>
              <a:t>Looking at the “side view” on the right, it is clear that d(Q, P) ≥ d(Q, P’) </a:t>
            </a:r>
          </a:p>
          <a:p>
            <a:endParaRPr lang="en-US" dirty="0"/>
          </a:p>
          <a:p>
            <a:r>
              <a:rPr lang="en-US" dirty="0"/>
              <a:t>So d(O, P)</a:t>
            </a:r>
            <a:r>
              <a:rPr lang="en-US" baseline="30000" dirty="0"/>
              <a:t>2</a:t>
            </a:r>
            <a:r>
              <a:rPr lang="en-US" dirty="0"/>
              <a:t>  =  d(O, Q)</a:t>
            </a:r>
            <a:r>
              <a:rPr lang="en-US" baseline="30000" dirty="0"/>
              <a:t>2</a:t>
            </a:r>
            <a:r>
              <a:rPr lang="en-US" dirty="0"/>
              <a:t> + d(Q, P)</a:t>
            </a:r>
            <a:r>
              <a:rPr lang="en-US" baseline="30000" dirty="0"/>
              <a:t>2</a:t>
            </a:r>
            <a:r>
              <a:rPr lang="en-US" dirty="0"/>
              <a:t>  ≥  d(O, Q)</a:t>
            </a:r>
            <a:r>
              <a:rPr lang="en-US" baseline="30000" dirty="0"/>
              <a:t>2</a:t>
            </a:r>
            <a:r>
              <a:rPr lang="en-US" dirty="0"/>
              <a:t> + d(Q, P’)</a:t>
            </a:r>
            <a:r>
              <a:rPr lang="en-US" baseline="30000" dirty="0"/>
              <a:t>2</a:t>
            </a:r>
            <a:r>
              <a:rPr lang="en-US" dirty="0"/>
              <a:t>   =  d(O, P’)</a:t>
            </a:r>
            <a:r>
              <a:rPr lang="en-US" baseline="30000" dirty="0"/>
              <a:t>2</a:t>
            </a:r>
            <a:r>
              <a:rPr lang="en-US" dirty="0"/>
              <a:t>  = 1</a:t>
            </a:r>
          </a:p>
          <a:p>
            <a:endParaRPr lang="en-US" dirty="0"/>
          </a:p>
          <a:p>
            <a:r>
              <a:rPr lang="en-US" dirty="0"/>
              <a:t>So d(O, P) ≥ 1, and we see that the toroid never goes inside the unit sphere </a:t>
            </a:r>
          </a:p>
        </p:txBody>
      </p:sp>
    </p:spTree>
    <p:extLst>
      <p:ext uri="{BB962C8B-B14F-4D97-AF65-F5344CB8AC3E}">
        <p14:creationId xmlns:p14="http://schemas.microsoft.com/office/powerpoint/2010/main" val="268042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44" dur="500"/>
                                        <p:tgtEl>
                                          <p:spTgt spid="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 calcmode="lin" valueType="num">
                                      <p:cBhvr additive="base">
                                        <p:cTn id="49"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50" dur="500"/>
                                        <p:tgtEl>
                                          <p:spTgt spid="7">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anim calcmode="lin" valueType="num">
                                      <p:cBhvr additive="base">
                                        <p:cTn id="55" dur="500"/>
                                        <p:tgtEl>
                                          <p:spTgt spid="7">
                                            <p:txEl>
                                              <p:pRg st="6" end="6"/>
                                            </p:txEl>
                                          </p:spTgt>
                                        </p:tgtEl>
                                        <p:attrNameLst>
                                          <p:attrName>ppt_y</p:attrName>
                                        </p:attrNameLst>
                                      </p:cBhvr>
                                      <p:tavLst>
                                        <p:tav tm="0">
                                          <p:val>
                                            <p:strVal val="#ppt_y+#ppt_h*1.125000"/>
                                          </p:val>
                                        </p:tav>
                                        <p:tav tm="100000">
                                          <p:val>
                                            <p:strVal val="#ppt_y"/>
                                          </p:val>
                                        </p:tav>
                                      </p:tavLst>
                                    </p:anim>
                                    <p:animEffect transition="in" filter="wipe(up)">
                                      <p:cBhvr>
                                        <p:cTn id="5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FE65A3-C2B0-C741-986D-5AD417AE86EA}"/>
              </a:ext>
            </a:extLst>
          </p:cNvPr>
          <p:cNvSpPr txBox="1"/>
          <p:nvPr/>
        </p:nvSpPr>
        <p:spPr>
          <a:xfrm>
            <a:off x="4246242" y="1212501"/>
            <a:ext cx="7784393" cy="2308324"/>
          </a:xfrm>
          <a:prstGeom prst="rect">
            <a:avLst/>
          </a:prstGeom>
          <a:noFill/>
        </p:spPr>
        <p:txBody>
          <a:bodyPr wrap="square" rtlCol="0">
            <a:spAutoFit/>
          </a:bodyPr>
          <a:lstStyle/>
          <a:p>
            <a:r>
              <a:rPr lang="en-US" dirty="0"/>
              <a:t>Let us now alter the previous situation only by assuming that A, B and P’ are on the same side of the line through O that is parallel to the sideline AB</a:t>
            </a:r>
          </a:p>
          <a:p>
            <a:endParaRPr lang="en-US" dirty="0"/>
          </a:p>
          <a:p>
            <a:r>
              <a:rPr lang="en-US" dirty="0"/>
              <a:t>This alters the “side view” as seen in the following figure </a:t>
            </a:r>
          </a:p>
          <a:p>
            <a:endParaRPr lang="en-US" dirty="0"/>
          </a:p>
          <a:p>
            <a:r>
              <a:rPr lang="en-US" dirty="0"/>
              <a:t>Nevertheless, we still have  d(Q, P) ≥ d(Q, P’)  </a:t>
            </a:r>
          </a:p>
          <a:p>
            <a:endParaRPr lang="en-US" dirty="0"/>
          </a:p>
          <a:p>
            <a:r>
              <a:rPr lang="en-US" dirty="0"/>
              <a:t>We are the lead to the same conclusion as before, in exactly the same way `</a:t>
            </a:r>
          </a:p>
        </p:txBody>
      </p:sp>
      <p:sp>
        <p:nvSpPr>
          <p:cNvPr id="6" name="TextBox 5">
            <a:extLst>
              <a:ext uri="{FF2B5EF4-FFF2-40B4-BE49-F238E27FC236}">
                <a16:creationId xmlns:a16="http://schemas.microsoft.com/office/drawing/2014/main" id="{CC00BB18-45C1-7F4F-81DC-75D1DAFEF387}"/>
              </a:ext>
            </a:extLst>
          </p:cNvPr>
          <p:cNvSpPr txBox="1"/>
          <p:nvPr/>
        </p:nvSpPr>
        <p:spPr>
          <a:xfrm>
            <a:off x="5096064"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pic>
        <p:nvPicPr>
          <p:cNvPr id="3" name="Picture 2">
            <a:extLst>
              <a:ext uri="{FF2B5EF4-FFF2-40B4-BE49-F238E27FC236}">
                <a16:creationId xmlns:a16="http://schemas.microsoft.com/office/drawing/2014/main" id="{8F36279D-5BAA-F84D-AA8B-E736BEA1F23D}"/>
              </a:ext>
            </a:extLst>
          </p:cNvPr>
          <p:cNvPicPr>
            <a:picLocks noChangeAspect="1"/>
          </p:cNvPicPr>
          <p:nvPr/>
        </p:nvPicPr>
        <p:blipFill>
          <a:blip r:embed="rId2"/>
          <a:stretch>
            <a:fillRect/>
          </a:stretch>
        </p:blipFill>
        <p:spPr>
          <a:xfrm>
            <a:off x="376518" y="689280"/>
            <a:ext cx="3909614" cy="3909614"/>
          </a:xfrm>
          <a:prstGeom prst="rect">
            <a:avLst/>
          </a:prstGeom>
        </p:spPr>
      </p:pic>
      <p:pic>
        <p:nvPicPr>
          <p:cNvPr id="10" name="Picture 9">
            <a:extLst>
              <a:ext uri="{FF2B5EF4-FFF2-40B4-BE49-F238E27FC236}">
                <a16:creationId xmlns:a16="http://schemas.microsoft.com/office/drawing/2014/main" id="{217FD4D9-2860-9940-8B25-15830106CE41}"/>
              </a:ext>
            </a:extLst>
          </p:cNvPr>
          <p:cNvPicPr>
            <a:picLocks noChangeAspect="1"/>
          </p:cNvPicPr>
          <p:nvPr/>
        </p:nvPicPr>
        <p:blipFill>
          <a:blip r:embed="rId3"/>
          <a:stretch>
            <a:fillRect/>
          </a:stretch>
        </p:blipFill>
        <p:spPr>
          <a:xfrm>
            <a:off x="4999272" y="3655295"/>
            <a:ext cx="5274279" cy="3102518"/>
          </a:xfrm>
          <a:prstGeom prst="rect">
            <a:avLst/>
          </a:prstGeom>
        </p:spPr>
      </p:pic>
    </p:spTree>
    <p:extLst>
      <p:ext uri="{BB962C8B-B14F-4D97-AF65-F5344CB8AC3E}">
        <p14:creationId xmlns:p14="http://schemas.microsoft.com/office/powerpoint/2010/main" val="105167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93977-55E5-104A-BE2F-CDB8C8E81EF7}"/>
              </a:ext>
            </a:extLst>
          </p:cNvPr>
          <p:cNvPicPr>
            <a:picLocks noChangeAspect="1"/>
          </p:cNvPicPr>
          <p:nvPr/>
        </p:nvPicPr>
        <p:blipFill>
          <a:blip r:embed="rId2"/>
          <a:stretch>
            <a:fillRect/>
          </a:stretch>
        </p:blipFill>
        <p:spPr>
          <a:xfrm>
            <a:off x="242046" y="1212500"/>
            <a:ext cx="4057984" cy="4057984"/>
          </a:xfrm>
          <a:prstGeom prst="rect">
            <a:avLst/>
          </a:prstGeom>
        </p:spPr>
      </p:pic>
      <p:sp>
        <p:nvSpPr>
          <p:cNvPr id="5" name="TextBox 4">
            <a:extLst>
              <a:ext uri="{FF2B5EF4-FFF2-40B4-BE49-F238E27FC236}">
                <a16:creationId xmlns:a16="http://schemas.microsoft.com/office/drawing/2014/main" id="{DEFE65A3-C2B0-C741-986D-5AD417AE86EA}"/>
              </a:ext>
            </a:extLst>
          </p:cNvPr>
          <p:cNvSpPr txBox="1"/>
          <p:nvPr/>
        </p:nvSpPr>
        <p:spPr>
          <a:xfrm>
            <a:off x="4300030" y="1212501"/>
            <a:ext cx="7784393" cy="2585323"/>
          </a:xfrm>
          <a:prstGeom prst="rect">
            <a:avLst/>
          </a:prstGeom>
          <a:noFill/>
        </p:spPr>
        <p:txBody>
          <a:bodyPr wrap="square" rtlCol="0">
            <a:spAutoFit/>
          </a:bodyPr>
          <a:lstStyle/>
          <a:p>
            <a:r>
              <a:rPr lang="en-US" dirty="0"/>
              <a:t>Now, if we instead start over using the shorter arc instead of the longer arc, things completely change </a:t>
            </a:r>
          </a:p>
          <a:p>
            <a:endParaRPr lang="en-US" dirty="0"/>
          </a:p>
          <a:p>
            <a:r>
              <a:rPr lang="en-US" dirty="0"/>
              <a:t>The “side view” now reveals that  d(Q, P)  ≤  d(Q, P’)  </a:t>
            </a:r>
          </a:p>
          <a:p>
            <a:endParaRPr lang="en-US" dirty="0"/>
          </a:p>
          <a:p>
            <a:r>
              <a:rPr lang="en-US" dirty="0"/>
              <a:t>We are then easily lead to conclude that  d(O, P)  ≤  1</a:t>
            </a:r>
          </a:p>
          <a:p>
            <a:endParaRPr lang="en-US" dirty="0"/>
          </a:p>
          <a:p>
            <a:r>
              <a:rPr lang="en-US" dirty="0"/>
              <a:t>Thus we see that the toroid never goes outside the unit sphere </a:t>
            </a:r>
          </a:p>
          <a:p>
            <a:endParaRPr lang="en-US" dirty="0"/>
          </a:p>
        </p:txBody>
      </p:sp>
      <p:sp>
        <p:nvSpPr>
          <p:cNvPr id="6" name="TextBox 5">
            <a:extLst>
              <a:ext uri="{FF2B5EF4-FFF2-40B4-BE49-F238E27FC236}">
                <a16:creationId xmlns:a16="http://schemas.microsoft.com/office/drawing/2014/main" id="{CC00BB18-45C1-7F4F-81DC-75D1DAFEF387}"/>
              </a:ext>
            </a:extLst>
          </p:cNvPr>
          <p:cNvSpPr txBox="1"/>
          <p:nvPr/>
        </p:nvSpPr>
        <p:spPr>
          <a:xfrm>
            <a:off x="5096064"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pic>
        <p:nvPicPr>
          <p:cNvPr id="8" name="Picture 7">
            <a:extLst>
              <a:ext uri="{FF2B5EF4-FFF2-40B4-BE49-F238E27FC236}">
                <a16:creationId xmlns:a16="http://schemas.microsoft.com/office/drawing/2014/main" id="{831980E8-D304-0B45-88F9-691F388F2747}"/>
              </a:ext>
            </a:extLst>
          </p:cNvPr>
          <p:cNvPicPr>
            <a:picLocks noChangeAspect="1"/>
          </p:cNvPicPr>
          <p:nvPr/>
        </p:nvPicPr>
        <p:blipFill>
          <a:blip r:embed="rId3"/>
          <a:stretch>
            <a:fillRect/>
          </a:stretch>
        </p:blipFill>
        <p:spPr>
          <a:xfrm>
            <a:off x="4300030" y="3797824"/>
            <a:ext cx="4978441" cy="2489221"/>
          </a:xfrm>
          <a:prstGeom prst="rect">
            <a:avLst/>
          </a:prstGeom>
        </p:spPr>
      </p:pic>
    </p:spTree>
    <p:extLst>
      <p:ext uri="{BB962C8B-B14F-4D97-AF65-F5344CB8AC3E}">
        <p14:creationId xmlns:p14="http://schemas.microsoft.com/office/powerpoint/2010/main" val="39781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158399" y="1193993"/>
            <a:ext cx="9530862" cy="2658228"/>
          </a:xfrm>
          <a:prstGeom prst="rect">
            <a:avLst/>
          </a:prstGeom>
          <a:noFill/>
        </p:spPr>
        <p:txBody>
          <a:bodyPr wrap="square" rtlCol="0">
            <a:spAutoFit/>
          </a:bodyPr>
          <a:lstStyle/>
          <a:p>
            <a:pPr>
              <a:lnSpc>
                <a:spcPts val="2480"/>
              </a:lnSpc>
            </a:pPr>
            <a:r>
              <a:rPr lang="en-US" sz="2400" u="sng" dirty="0"/>
              <a:t>Definitions</a:t>
            </a:r>
            <a:r>
              <a:rPr lang="en-US" altLang="zh-CN" sz="2400" b="1" dirty="0"/>
              <a:t> </a:t>
            </a:r>
            <a:r>
              <a:rPr lang="en-US" altLang="zh-CN" sz="2400" dirty="0"/>
              <a:t>(Categories of strict weakly related points) </a:t>
            </a:r>
          </a:p>
          <a:p>
            <a:pPr>
              <a:lnSpc>
                <a:spcPts val="2480"/>
              </a:lnSpc>
            </a:pPr>
            <a:endParaRPr lang="en-US" altLang="zh-CN" sz="2400" i="1" dirty="0"/>
          </a:p>
          <a:p>
            <a:pPr>
              <a:lnSpc>
                <a:spcPts val="2480"/>
              </a:lnSpc>
            </a:pPr>
            <a:r>
              <a:rPr lang="en-US" altLang="zh-CN" sz="2400" i="1" dirty="0">
                <a:solidFill>
                  <a:schemeClr val="accent2"/>
                </a:solidFill>
              </a:rPr>
              <a:t>α-strict weakly related points: </a:t>
            </a:r>
            <a:r>
              <a:rPr lang="en-US" altLang="zh-CN" sz="2400" i="1" dirty="0"/>
              <a:t>same sign for </a:t>
            </a:r>
            <a:r>
              <a:rPr lang="en-US" altLang="zh-CN" sz="2400" dirty="0"/>
              <a:t>c</a:t>
            </a:r>
            <a:r>
              <a:rPr lang="en-US" altLang="zh-CN" sz="2400" baseline="-25000" dirty="0"/>
              <a:t>1 </a:t>
            </a:r>
            <a:r>
              <a:rPr lang="en-US" altLang="zh-CN" sz="2400" i="1" dirty="0"/>
              <a:t>, but not </a:t>
            </a:r>
            <a:r>
              <a:rPr lang="en-US" altLang="zh-CN" sz="2400" dirty="0"/>
              <a:t>c</a:t>
            </a:r>
            <a:r>
              <a:rPr lang="en-US" altLang="zh-CN" sz="2400" baseline="-25000" dirty="0"/>
              <a:t>2 </a:t>
            </a:r>
            <a:r>
              <a:rPr lang="en-US" altLang="zh-CN" sz="2400" i="1" dirty="0"/>
              <a:t>and </a:t>
            </a:r>
            <a:r>
              <a:rPr lang="en-US" altLang="zh-CN" sz="2400" dirty="0"/>
              <a:t>c</a:t>
            </a:r>
            <a:r>
              <a:rPr lang="en-US" altLang="zh-CN" sz="2400" baseline="-25000" dirty="0"/>
              <a:t>3</a:t>
            </a:r>
            <a:endParaRPr lang="en-US" altLang="zh-CN" sz="2400" i="1" dirty="0"/>
          </a:p>
          <a:p>
            <a:pPr>
              <a:lnSpc>
                <a:spcPts val="2480"/>
              </a:lnSpc>
            </a:pPr>
            <a:endParaRPr lang="en-US" altLang="zh-CN" sz="2400" i="1" dirty="0"/>
          </a:p>
          <a:p>
            <a:pPr>
              <a:lnSpc>
                <a:spcPts val="2480"/>
              </a:lnSpc>
            </a:pPr>
            <a:r>
              <a:rPr lang="en-US" altLang="zh-CN" sz="2400" i="1" dirty="0">
                <a:solidFill>
                  <a:schemeClr val="accent2"/>
                </a:solidFill>
              </a:rPr>
              <a:t>β-strict weakly related points: </a:t>
            </a:r>
            <a:r>
              <a:rPr lang="en-US" altLang="zh-CN" sz="2400" i="1" dirty="0"/>
              <a:t>same sign for </a:t>
            </a:r>
            <a:r>
              <a:rPr lang="en-US" altLang="zh-CN" sz="2400" dirty="0"/>
              <a:t>c</a:t>
            </a:r>
            <a:r>
              <a:rPr lang="en-US" altLang="zh-CN" sz="2400" baseline="-25000" dirty="0"/>
              <a:t>2 </a:t>
            </a:r>
            <a:r>
              <a:rPr lang="en-US" altLang="zh-CN" sz="2400" i="1" dirty="0"/>
              <a:t>, but not </a:t>
            </a:r>
            <a:r>
              <a:rPr lang="en-US" altLang="zh-CN" sz="2400" dirty="0"/>
              <a:t>c</a:t>
            </a:r>
            <a:r>
              <a:rPr lang="en-US" altLang="zh-CN" sz="2400" baseline="-25000" dirty="0"/>
              <a:t>3 </a:t>
            </a:r>
            <a:r>
              <a:rPr lang="en-US" altLang="zh-CN" sz="2400" i="1" dirty="0"/>
              <a:t>and </a:t>
            </a:r>
            <a:r>
              <a:rPr lang="en-US" altLang="zh-CN" sz="2400" dirty="0"/>
              <a:t>c</a:t>
            </a:r>
            <a:r>
              <a:rPr lang="en-US" altLang="zh-CN" sz="2400" baseline="-25000" dirty="0"/>
              <a:t>1</a:t>
            </a:r>
            <a:endParaRPr lang="en-US" altLang="zh-CN" sz="2400" i="1" dirty="0"/>
          </a:p>
          <a:p>
            <a:pPr>
              <a:lnSpc>
                <a:spcPts val="2480"/>
              </a:lnSpc>
            </a:pPr>
            <a:endParaRPr lang="en-US" altLang="zh-CN" sz="2400" i="1" dirty="0"/>
          </a:p>
          <a:p>
            <a:pPr>
              <a:lnSpc>
                <a:spcPts val="2480"/>
              </a:lnSpc>
            </a:pPr>
            <a:r>
              <a:rPr lang="en-US" altLang="zh-CN" sz="2400" i="1" dirty="0">
                <a:solidFill>
                  <a:schemeClr val="accent2"/>
                </a:solidFill>
              </a:rPr>
              <a:t>γ-strict weakly related points: </a:t>
            </a:r>
            <a:r>
              <a:rPr lang="en-US" altLang="zh-CN" sz="2400" i="1" dirty="0"/>
              <a:t>same sign for </a:t>
            </a:r>
            <a:r>
              <a:rPr lang="en-US" altLang="zh-CN" sz="2400" dirty="0"/>
              <a:t>c</a:t>
            </a:r>
            <a:r>
              <a:rPr lang="en-US" altLang="zh-CN" sz="2400" baseline="-25000" dirty="0"/>
              <a:t>3 </a:t>
            </a:r>
            <a:r>
              <a:rPr lang="en-US" altLang="zh-CN" sz="2400" i="1" dirty="0"/>
              <a:t>, but not </a:t>
            </a:r>
            <a:r>
              <a:rPr lang="en-US" altLang="zh-CN" sz="2400" dirty="0"/>
              <a:t>c</a:t>
            </a:r>
            <a:r>
              <a:rPr lang="en-US" altLang="zh-CN" sz="2400" baseline="-25000" dirty="0"/>
              <a:t>1 </a:t>
            </a:r>
            <a:r>
              <a:rPr lang="en-US" altLang="zh-CN" sz="2400" i="1" dirty="0"/>
              <a:t>and </a:t>
            </a:r>
            <a:r>
              <a:rPr lang="en-US" altLang="zh-CN" sz="2400" dirty="0"/>
              <a:t>c</a:t>
            </a:r>
            <a:r>
              <a:rPr lang="en-US" altLang="zh-CN" sz="2400" baseline="-25000" dirty="0"/>
              <a:t>2</a:t>
            </a:r>
            <a:endParaRPr lang="en-US" altLang="zh-CN" sz="2400" i="1" dirty="0"/>
          </a:p>
          <a:p>
            <a:pPr>
              <a:lnSpc>
                <a:spcPts val="2480"/>
              </a:lnSpc>
            </a:pPr>
            <a:endParaRPr lang="en-US" altLang="zh-CN" sz="2400" i="1" dirty="0"/>
          </a:p>
        </p:txBody>
      </p:sp>
      <p:sp>
        <p:nvSpPr>
          <p:cNvPr id="5" name="TextBox 4">
            <a:extLst>
              <a:ext uri="{FF2B5EF4-FFF2-40B4-BE49-F238E27FC236}">
                <a16:creationId xmlns:a16="http://schemas.microsoft.com/office/drawing/2014/main" id="{0BE20FE7-0B86-9541-85D5-6F99A9319A4E}"/>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980161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FE65A3-C2B0-C741-986D-5AD417AE86EA}"/>
              </a:ext>
            </a:extLst>
          </p:cNvPr>
          <p:cNvSpPr txBox="1"/>
          <p:nvPr/>
        </p:nvSpPr>
        <p:spPr>
          <a:xfrm>
            <a:off x="6317728" y="1070641"/>
            <a:ext cx="5641189" cy="5355312"/>
          </a:xfrm>
          <a:prstGeom prst="rect">
            <a:avLst/>
          </a:prstGeom>
          <a:noFill/>
        </p:spPr>
        <p:txBody>
          <a:bodyPr wrap="square" rtlCol="0">
            <a:spAutoFit/>
          </a:bodyPr>
          <a:lstStyle/>
          <a:p>
            <a:r>
              <a:rPr lang="en-US"/>
              <a:t>(Wait for animation)</a:t>
            </a:r>
          </a:p>
          <a:p>
            <a:endParaRPr lang="en-US"/>
          </a:p>
          <a:p>
            <a:r>
              <a:rPr lang="en-US"/>
              <a:t>Here we see the three different types of strict weakly related points (relative to the camera’s pinhole), using three different colors (cyan, green and gray) </a:t>
            </a:r>
          </a:p>
          <a:p>
            <a:endParaRPr lang="en-US"/>
          </a:p>
          <a:p>
            <a:r>
              <a:rPr lang="en-US"/>
              <a:t>When passing through a control point, a strongly related point will switch to a strict weakly related point of the type associated with that control point, and vice versa </a:t>
            </a:r>
          </a:p>
          <a:p>
            <a:endParaRPr lang="en-US"/>
          </a:p>
          <a:p>
            <a:r>
              <a:rPr lang="en-US"/>
              <a:t>When a strict weakly related point passes through a control point, and has a type not associated with that control point, it switches to the other type not associated with that control point</a:t>
            </a:r>
          </a:p>
          <a:p>
            <a:endParaRPr lang="en-US"/>
          </a:p>
          <a:p>
            <a:r>
              <a:rPr lang="en-US"/>
              <a:t>For instance, passing through the control point on the left switches a moving point between blue (strongly related) and cyan (weakly related), and also between gray and green (both weakly related) </a:t>
            </a:r>
          </a:p>
        </p:txBody>
      </p:sp>
      <p:pic>
        <p:nvPicPr>
          <p:cNvPr id="4" name="Picture 3">
            <a:extLst>
              <a:ext uri="{FF2B5EF4-FFF2-40B4-BE49-F238E27FC236}">
                <a16:creationId xmlns:a16="http://schemas.microsoft.com/office/drawing/2014/main" id="{837F4B3F-0C5E-E742-8753-483D7609E8CB}"/>
              </a:ext>
            </a:extLst>
          </p:cNvPr>
          <p:cNvPicPr>
            <a:picLocks noChangeAspect="1"/>
          </p:cNvPicPr>
          <p:nvPr/>
        </p:nvPicPr>
        <p:blipFill>
          <a:blip r:embed="rId2"/>
          <a:stretch>
            <a:fillRect/>
          </a:stretch>
        </p:blipFill>
        <p:spPr>
          <a:xfrm>
            <a:off x="191620" y="184150"/>
            <a:ext cx="5474074" cy="6630314"/>
          </a:xfrm>
          <a:prstGeom prst="rect">
            <a:avLst/>
          </a:prstGeom>
        </p:spPr>
      </p:pic>
      <p:sp>
        <p:nvSpPr>
          <p:cNvPr id="7" name="TextBox 6">
            <a:extLst>
              <a:ext uri="{FF2B5EF4-FFF2-40B4-BE49-F238E27FC236}">
                <a16:creationId xmlns:a16="http://schemas.microsoft.com/office/drawing/2014/main" id="{7AE8C2DE-7830-5243-85ED-2F0B891AA8EC}"/>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71698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4" end="4"/>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 calcmode="lin" valueType="num">
                                      <p:cBhvr additive="base">
                                        <p:cTn id="13"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 calcmode="lin" valueType="num">
                                      <p:cBhvr additive="base">
                                        <p:cTn id="19"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473409" y="1203961"/>
            <a:ext cx="9890975" cy="2677656"/>
          </a:xfrm>
          <a:prstGeom prst="rect">
            <a:avLst/>
          </a:prstGeom>
          <a:noFill/>
        </p:spPr>
        <p:txBody>
          <a:bodyPr wrap="square" rtlCol="0">
            <a:spAutoFit/>
          </a:bodyPr>
          <a:lstStyle/>
          <a:p>
            <a:r>
              <a:rPr lang="en-US" sz="2400" u="sng" dirty="0"/>
              <a:t>Definitions</a:t>
            </a:r>
            <a:r>
              <a:rPr lang="en-US" sz="2400" i="1" dirty="0"/>
              <a:t>          </a:t>
            </a:r>
            <a:r>
              <a:rPr lang="en-US" sz="2400" dirty="0"/>
              <a:t>(THE REST OF THIS SECTION IS UNDER DEVELOPMENT ) </a:t>
            </a:r>
          </a:p>
          <a:p>
            <a:endParaRPr lang="en-US" sz="2400" u="sng" dirty="0"/>
          </a:p>
          <a:p>
            <a:r>
              <a:rPr lang="en-US" altLang="zh-CN" sz="2400" i="1" dirty="0" err="1">
                <a:solidFill>
                  <a:schemeClr val="accent2"/>
                </a:solidFill>
              </a:rPr>
              <a:t>Cone</a:t>
            </a:r>
            <a:r>
              <a:rPr lang="en-US" altLang="zh-CN" sz="2400" baseline="-25000" dirty="0" err="1">
                <a:solidFill>
                  <a:schemeClr val="accent2"/>
                </a:solidFill>
              </a:rPr>
              <a:t>A</a:t>
            </a:r>
            <a:r>
              <a:rPr lang="en-US" altLang="zh-CN" sz="2400" baseline="-25000" dirty="0">
                <a:solidFill>
                  <a:schemeClr val="accent2"/>
                </a:solidFill>
              </a:rPr>
              <a:t>, β  </a:t>
            </a:r>
            <a:r>
              <a:rPr lang="en-US" altLang="zh-CN" sz="2400" dirty="0"/>
              <a:t>: the tangent cone at A, with line AC as axis, and with viewing angle β</a:t>
            </a:r>
          </a:p>
          <a:p>
            <a:r>
              <a:rPr lang="en-US" altLang="zh-CN" sz="2400" i="1" dirty="0" err="1">
                <a:solidFill>
                  <a:schemeClr val="accent2"/>
                </a:solidFill>
              </a:rPr>
              <a:t>Ray</a:t>
            </a:r>
            <a:r>
              <a:rPr lang="en-US" altLang="zh-CN" sz="2400" baseline="-25000" dirty="0" err="1">
                <a:solidFill>
                  <a:schemeClr val="accent2"/>
                </a:solidFill>
              </a:rPr>
              <a:t>A</a:t>
            </a:r>
            <a:r>
              <a:rPr lang="en-US" altLang="zh-CN" sz="2400" baseline="-25000" dirty="0">
                <a:solidFill>
                  <a:schemeClr val="accent2"/>
                </a:solidFill>
              </a:rPr>
              <a:t>, β, γ </a:t>
            </a:r>
            <a:r>
              <a:rPr lang="en-US" altLang="zh-CN" sz="2400" dirty="0"/>
              <a:t>: one of the rays in the intersection of </a:t>
            </a:r>
            <a:r>
              <a:rPr lang="en-US" altLang="zh-CN" sz="2400" i="1" dirty="0" err="1">
                <a:solidFill>
                  <a:schemeClr val="accent2"/>
                </a:solidFill>
              </a:rPr>
              <a:t>Cone</a:t>
            </a:r>
            <a:r>
              <a:rPr lang="en-US" altLang="zh-CN" sz="2400" baseline="-25000" dirty="0" err="1">
                <a:solidFill>
                  <a:schemeClr val="accent2"/>
                </a:solidFill>
              </a:rPr>
              <a:t>A</a:t>
            </a:r>
            <a:r>
              <a:rPr lang="en-US" altLang="zh-CN" sz="2400" baseline="-25000" dirty="0">
                <a:solidFill>
                  <a:schemeClr val="accent2"/>
                </a:solidFill>
              </a:rPr>
              <a:t>, </a:t>
            </a:r>
            <a:r>
              <a:rPr lang="el-GR" altLang="zh-CN" sz="2400" baseline="-25000" dirty="0">
                <a:solidFill>
                  <a:schemeClr val="accent2"/>
                </a:solidFill>
              </a:rPr>
              <a:t>β</a:t>
            </a:r>
            <a:r>
              <a:rPr lang="en-US" altLang="zh-CN" sz="2400" baseline="-25000" dirty="0">
                <a:solidFill>
                  <a:srgbClr val="FF0000"/>
                </a:solidFill>
              </a:rPr>
              <a:t> </a:t>
            </a:r>
            <a:r>
              <a:rPr lang="en-US" altLang="zh-CN" sz="2400" dirty="0"/>
              <a:t>and </a:t>
            </a:r>
            <a:r>
              <a:rPr lang="en-US" altLang="zh-CN" sz="2400" i="1" dirty="0" err="1">
                <a:solidFill>
                  <a:schemeClr val="accent2"/>
                </a:solidFill>
              </a:rPr>
              <a:t>Cone</a:t>
            </a:r>
            <a:r>
              <a:rPr lang="en-US" altLang="zh-CN" sz="2400" baseline="-25000" dirty="0" err="1">
                <a:solidFill>
                  <a:schemeClr val="accent2"/>
                </a:solidFill>
              </a:rPr>
              <a:t>A</a:t>
            </a:r>
            <a:r>
              <a:rPr lang="en-US" altLang="zh-CN" sz="2400" baseline="-25000" dirty="0">
                <a:solidFill>
                  <a:schemeClr val="accent2"/>
                </a:solidFill>
              </a:rPr>
              <a:t>, </a:t>
            </a:r>
            <a:r>
              <a:rPr lang="en-US" altLang="zh-CN" sz="2400" baseline="-25000" dirty="0" err="1">
                <a:solidFill>
                  <a:schemeClr val="accent2"/>
                </a:solidFill>
              </a:rPr>
              <a:t>γ</a:t>
            </a:r>
            <a:endParaRPr lang="en-US" altLang="zh-CN" sz="2400" dirty="0"/>
          </a:p>
          <a:p>
            <a:r>
              <a:rPr lang="en-US" altLang="zh-CN" sz="2400" i="1" dirty="0" err="1">
                <a:solidFill>
                  <a:schemeClr val="accent2"/>
                </a:solidFill>
              </a:rPr>
              <a:t>Normal</a:t>
            </a:r>
            <a:r>
              <a:rPr lang="en-US" altLang="zh-CN" sz="2400" baseline="-25000" dirty="0" err="1">
                <a:solidFill>
                  <a:schemeClr val="accent2"/>
                </a:solidFill>
              </a:rPr>
              <a:t>A</a:t>
            </a:r>
            <a:r>
              <a:rPr lang="en-US" altLang="zh-CN" sz="2400" baseline="-25000" dirty="0">
                <a:solidFill>
                  <a:schemeClr val="accent2"/>
                </a:solidFill>
              </a:rPr>
              <a:t>, </a:t>
            </a:r>
            <a:r>
              <a:rPr lang="el-GR" altLang="zh-CN" sz="2400" baseline="-25000" dirty="0">
                <a:solidFill>
                  <a:schemeClr val="accent2"/>
                </a:solidFill>
              </a:rPr>
              <a:t>Δ</a:t>
            </a:r>
            <a:r>
              <a:rPr lang="en-US" altLang="zh-CN" sz="2400" baseline="-25000" dirty="0">
                <a:solidFill>
                  <a:schemeClr val="accent2"/>
                </a:solidFill>
              </a:rPr>
              <a:t>ABC </a:t>
            </a:r>
            <a:r>
              <a:rPr lang="en-US" altLang="zh-CN" sz="2400" dirty="0"/>
              <a:t>: the normal of the circumcircle of triangle </a:t>
            </a:r>
            <a:r>
              <a:rPr lang="el-GR" altLang="zh-CN" sz="2400" dirty="0"/>
              <a:t>Δ</a:t>
            </a:r>
            <a:r>
              <a:rPr lang="en-US" altLang="zh-CN" sz="2400" dirty="0"/>
              <a:t>ABC, at point A</a:t>
            </a:r>
          </a:p>
          <a:p>
            <a:r>
              <a:rPr lang="en-US" altLang="zh-CN" sz="2400" i="1" dirty="0" err="1">
                <a:solidFill>
                  <a:schemeClr val="accent2"/>
                </a:solidFill>
              </a:rPr>
              <a:t>Angle</a:t>
            </a:r>
            <a:r>
              <a:rPr lang="en-US" altLang="zh-CN" sz="2400" baseline="-25000" dirty="0" err="1">
                <a:solidFill>
                  <a:schemeClr val="accent2"/>
                </a:solidFill>
              </a:rPr>
              <a:t>A</a:t>
            </a:r>
            <a:r>
              <a:rPr lang="en-US" altLang="zh-CN" sz="2400" baseline="-25000" dirty="0">
                <a:solidFill>
                  <a:schemeClr val="accent2"/>
                </a:solidFill>
              </a:rPr>
              <a:t>, β,</a:t>
            </a:r>
            <a:r>
              <a:rPr lang="zh-CN" altLang="en-US" sz="2400" baseline="-25000" dirty="0">
                <a:solidFill>
                  <a:schemeClr val="accent2"/>
                </a:solidFill>
              </a:rPr>
              <a:t> </a:t>
            </a:r>
            <a:r>
              <a:rPr lang="en-US" altLang="zh-CN" sz="2400" baseline="-25000" dirty="0">
                <a:solidFill>
                  <a:schemeClr val="accent2"/>
                </a:solidFill>
              </a:rPr>
              <a:t>γ  </a:t>
            </a:r>
            <a:r>
              <a:rPr lang="en-US" altLang="zh-CN" sz="2400" dirty="0"/>
              <a:t>: the included angle of </a:t>
            </a:r>
            <a:r>
              <a:rPr lang="en-US" altLang="zh-CN" sz="2400" i="1" dirty="0" err="1">
                <a:solidFill>
                  <a:schemeClr val="accent2"/>
                </a:solidFill>
              </a:rPr>
              <a:t>Ray</a:t>
            </a:r>
            <a:r>
              <a:rPr lang="en-US" altLang="zh-CN" sz="2400" baseline="-25000" dirty="0" err="1">
                <a:solidFill>
                  <a:schemeClr val="accent2"/>
                </a:solidFill>
              </a:rPr>
              <a:t>A</a:t>
            </a:r>
            <a:r>
              <a:rPr lang="en-US" altLang="zh-CN" sz="2400" baseline="-25000" dirty="0">
                <a:solidFill>
                  <a:schemeClr val="accent2"/>
                </a:solidFill>
              </a:rPr>
              <a:t>, β, γ</a:t>
            </a:r>
            <a:r>
              <a:rPr lang="en-US" altLang="zh-CN" sz="2400" dirty="0"/>
              <a:t> with </a:t>
            </a:r>
            <a:r>
              <a:rPr lang="en-US" altLang="zh-CN" sz="2400" i="1" dirty="0" err="1">
                <a:solidFill>
                  <a:schemeClr val="accent2"/>
                </a:solidFill>
              </a:rPr>
              <a:t>Normal</a:t>
            </a:r>
            <a:r>
              <a:rPr lang="en-US" altLang="zh-CN" sz="2400" baseline="-25000" dirty="0" err="1">
                <a:solidFill>
                  <a:schemeClr val="accent2"/>
                </a:solidFill>
              </a:rPr>
              <a:t>A</a:t>
            </a:r>
            <a:r>
              <a:rPr lang="en-US" altLang="zh-CN" sz="2400" baseline="-25000" dirty="0">
                <a:solidFill>
                  <a:schemeClr val="accent2"/>
                </a:solidFill>
              </a:rPr>
              <a:t>, </a:t>
            </a:r>
            <a:r>
              <a:rPr lang="el-GR" altLang="zh-CN" sz="2400" baseline="-25000" dirty="0">
                <a:solidFill>
                  <a:schemeClr val="accent2"/>
                </a:solidFill>
              </a:rPr>
              <a:t>Δ</a:t>
            </a:r>
            <a:r>
              <a:rPr lang="en-US" altLang="zh-CN" sz="2400" baseline="-25000" dirty="0">
                <a:solidFill>
                  <a:schemeClr val="accent2"/>
                </a:solidFill>
              </a:rPr>
              <a:t>ABC</a:t>
            </a:r>
            <a:endParaRPr lang="en-US" altLang="zh-CN" sz="2400" dirty="0"/>
          </a:p>
          <a:p>
            <a:endParaRPr lang="en-US" altLang="zh-CN" sz="2400" dirty="0"/>
          </a:p>
        </p:txBody>
      </p:sp>
      <p:sp>
        <p:nvSpPr>
          <p:cNvPr id="5" name="TextBox 4">
            <a:extLst>
              <a:ext uri="{FF2B5EF4-FFF2-40B4-BE49-F238E27FC236}">
                <a16:creationId xmlns:a16="http://schemas.microsoft.com/office/drawing/2014/main" id="{39C63EA2-230C-7B45-AC4B-F4F5E4127547}"/>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30714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430270" y="968742"/>
            <a:ext cx="9961308" cy="3785652"/>
          </a:xfrm>
          <a:prstGeom prst="rect">
            <a:avLst/>
          </a:prstGeom>
          <a:noFill/>
        </p:spPr>
        <p:txBody>
          <a:bodyPr wrap="square" rtlCol="0">
            <a:spAutoFit/>
          </a:bodyPr>
          <a:lstStyle/>
          <a:p>
            <a:r>
              <a:rPr lang="en-US" sz="2400" dirty="0"/>
              <a:t>The </a:t>
            </a:r>
            <a:r>
              <a:rPr lang="en-US" altLang="zh-CN" sz="2400" dirty="0"/>
              <a:t>β and γ values of a moving</a:t>
            </a:r>
            <a:r>
              <a:rPr lang="en-US" sz="2400" dirty="0"/>
              <a:t> point P, when moving into </a:t>
            </a:r>
            <a:r>
              <a:rPr lang="en-US" altLang="zh-CN" sz="2400" i="1" dirty="0" err="1"/>
              <a:t>Toroid</a:t>
            </a:r>
            <a:r>
              <a:rPr lang="en-US" altLang="zh-CN" sz="2400" baseline="-25000" dirty="0" err="1"/>
              <a:t>A </a:t>
            </a:r>
            <a:r>
              <a:rPr lang="en-US" altLang="zh-CN" sz="2400" i="1" dirty="0" err="1"/>
              <a:t>, </a:t>
            </a:r>
            <a:r>
              <a:rPr lang="en-US" altLang="zh-CN" sz="2400" dirty="0" err="1"/>
              <a:t>are such that </a:t>
            </a:r>
            <a:r>
              <a:rPr lang="en-US" altLang="zh-CN" sz="2400" i="1" dirty="0" err="1"/>
              <a:t>Angle</a:t>
            </a:r>
            <a:r>
              <a:rPr lang="en-US" altLang="zh-CN" sz="2400" baseline="-25000" dirty="0" err="1"/>
              <a:t>A</a:t>
            </a:r>
            <a:r>
              <a:rPr lang="en-US" altLang="zh-CN" sz="2400" baseline="-25000" dirty="0"/>
              <a:t>, β,</a:t>
            </a:r>
            <a:r>
              <a:rPr lang="zh-CN" altLang="en-US" sz="2400" baseline="-25000" dirty="0"/>
              <a:t> </a:t>
            </a:r>
            <a:r>
              <a:rPr lang="en-US" altLang="zh-CN" sz="2400" baseline="-25000" dirty="0" err="1"/>
              <a:t>γ</a:t>
            </a:r>
            <a:r>
              <a:rPr lang="en-US" altLang="zh-CN" sz="2400" dirty="0"/>
              <a:t> determines exactly how the related point passing through A changes</a:t>
            </a:r>
          </a:p>
          <a:p>
            <a:pPr>
              <a:lnSpc>
                <a:spcPts val="2480"/>
              </a:lnSpc>
            </a:pPr>
            <a:endParaRPr lang="en-US" altLang="zh-CN" sz="2400" dirty="0"/>
          </a:p>
          <a:p>
            <a:r>
              <a:rPr lang="en-US" altLang="zh-CN" sz="2400" dirty="0"/>
              <a:t>If </a:t>
            </a:r>
            <a:r>
              <a:rPr lang="en-US" altLang="zh-CN" sz="2400" i="1" dirty="0" err="1"/>
              <a:t>Angle</a:t>
            </a:r>
            <a:r>
              <a:rPr lang="en-US" altLang="zh-CN" sz="2400" baseline="-25000" dirty="0" err="1"/>
              <a:t>A</a:t>
            </a:r>
            <a:r>
              <a:rPr lang="en-US" altLang="zh-CN" sz="2400" baseline="-25000" dirty="0"/>
              <a:t>, β,</a:t>
            </a:r>
            <a:r>
              <a:rPr lang="zh-CN" altLang="en-US" sz="2400" baseline="-25000" dirty="0"/>
              <a:t> </a:t>
            </a:r>
            <a:r>
              <a:rPr lang="en-US" altLang="zh-CN" sz="2400" baseline="-25000" dirty="0" err="1"/>
              <a:t>γ</a:t>
            </a:r>
            <a:r>
              <a:rPr lang="en-US" altLang="zh-CN" sz="2400" dirty="0"/>
              <a:t> </a:t>
            </a:r>
            <a:r>
              <a:rPr lang="el-GR" altLang="zh-CN" sz="2400" dirty="0"/>
              <a:t> </a:t>
            </a:r>
            <a:r>
              <a:rPr lang="en-US" altLang="zh-CN" sz="2400" dirty="0"/>
              <a:t>&lt;</a:t>
            </a:r>
            <a:r>
              <a:rPr lang="el-GR" altLang="zh-CN" sz="2400" dirty="0"/>
              <a:t>  π</a:t>
            </a:r>
            <a:r>
              <a:rPr lang="en-US" altLang="zh-CN" sz="2400" dirty="0"/>
              <a:t>/2, the related solution change from strongly related to strict weakly related</a:t>
            </a:r>
          </a:p>
          <a:p>
            <a:pPr>
              <a:lnSpc>
                <a:spcPts val="2480"/>
              </a:lnSpc>
            </a:pPr>
            <a:endParaRPr lang="en-US" altLang="zh-CN" sz="2400" dirty="0"/>
          </a:p>
          <a:p>
            <a:r>
              <a:rPr lang="en-US" altLang="zh-CN" sz="2400" dirty="0"/>
              <a:t>If </a:t>
            </a:r>
            <a:r>
              <a:rPr lang="en-US" altLang="zh-CN" sz="2400" i="1" dirty="0" err="1"/>
              <a:t>Angle</a:t>
            </a:r>
            <a:r>
              <a:rPr lang="en-US" altLang="zh-CN" sz="2400" baseline="-25000" dirty="0" err="1"/>
              <a:t>A</a:t>
            </a:r>
            <a:r>
              <a:rPr lang="en-US" altLang="zh-CN" sz="2400" baseline="-25000" dirty="0"/>
              <a:t>, β,</a:t>
            </a:r>
            <a:r>
              <a:rPr lang="zh-CN" altLang="en-US" sz="2400" baseline="-25000" dirty="0"/>
              <a:t> </a:t>
            </a:r>
            <a:r>
              <a:rPr lang="en-US" altLang="zh-CN" sz="2400" baseline="-25000" dirty="0" err="1"/>
              <a:t>γ</a:t>
            </a:r>
            <a:r>
              <a:rPr lang="en-US" altLang="zh-CN" sz="2400" dirty="0"/>
              <a:t> </a:t>
            </a:r>
            <a:r>
              <a:rPr lang="el-GR" altLang="zh-CN" sz="2400" dirty="0"/>
              <a:t> </a:t>
            </a:r>
            <a:r>
              <a:rPr lang="en-US" altLang="zh-CN" sz="2400" dirty="0"/>
              <a:t>&gt;</a:t>
            </a:r>
            <a:r>
              <a:rPr lang="el-GR" altLang="zh-CN" sz="2400" dirty="0"/>
              <a:t>  π</a:t>
            </a:r>
            <a:r>
              <a:rPr lang="en-US" altLang="zh-CN" sz="2400" dirty="0"/>
              <a:t>/2, the related solution change from strict weakly related to strongly related</a:t>
            </a:r>
          </a:p>
          <a:p>
            <a:endParaRPr lang="en-US" sz="2400" dirty="0"/>
          </a:p>
        </p:txBody>
      </p:sp>
      <p:sp>
        <p:nvSpPr>
          <p:cNvPr id="5" name="TextBox 4">
            <a:extLst>
              <a:ext uri="{FF2B5EF4-FFF2-40B4-BE49-F238E27FC236}">
                <a16:creationId xmlns:a16="http://schemas.microsoft.com/office/drawing/2014/main" id="{ED949155-0EFF-5B47-AB7A-464FB29D7383}"/>
              </a:ext>
            </a:extLst>
          </p:cNvPr>
          <p:cNvSpPr txBox="1"/>
          <p:nvPr/>
        </p:nvSpPr>
        <p:spPr>
          <a:xfrm>
            <a:off x="5073762" y="350198"/>
            <a:ext cx="1423932" cy="523220"/>
          </a:xfrm>
          <a:prstGeom prst="rect">
            <a:avLst/>
          </a:prstGeom>
          <a:noFill/>
        </p:spPr>
        <p:txBody>
          <a:bodyPr wrap="square" rtlCol="0">
            <a:spAutoFit/>
          </a:bodyPr>
          <a:lstStyle/>
          <a:p>
            <a:pPr algn="r"/>
            <a:r>
              <a:rPr lang="en-US" sz="2800">
                <a:solidFill>
                  <a:schemeClr val="bg1">
                    <a:lumMod val="85000"/>
                  </a:schemeClr>
                </a:solidFill>
              </a:rPr>
              <a:t>Toroids   </a:t>
            </a:r>
          </a:p>
        </p:txBody>
      </p:sp>
    </p:spTree>
    <p:extLst>
      <p:ext uri="{BB962C8B-B14F-4D97-AF65-F5344CB8AC3E}">
        <p14:creationId xmlns:p14="http://schemas.microsoft.com/office/powerpoint/2010/main" val="52523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737697" y="1045381"/>
            <a:ext cx="8804797" cy="3416320"/>
          </a:xfrm>
          <a:prstGeom prst="rect">
            <a:avLst/>
          </a:prstGeom>
          <a:noFill/>
        </p:spPr>
        <p:txBody>
          <a:bodyPr wrap="square" rtlCol="0">
            <a:spAutoFit/>
          </a:bodyPr>
          <a:lstStyle/>
          <a:p>
            <a:r>
              <a:rPr lang="en-US" sz="2400"/>
              <a:t>The primary goal of the P3P problem is to determine the distances from the camera to the control points, and thereby determine the cameras position (in relation to A, B and C) </a:t>
            </a:r>
          </a:p>
          <a:p>
            <a:endParaRPr lang="en-US" sz="2400"/>
          </a:p>
          <a:p>
            <a:r>
              <a:rPr lang="en-US" sz="2400"/>
              <a:t>Let </a:t>
            </a:r>
            <a:r>
              <a:rPr lang="el-GR" sz="2400"/>
              <a:t>α, β</a:t>
            </a:r>
            <a:r>
              <a:rPr lang="en-US" sz="2400"/>
              <a:t> and</a:t>
            </a:r>
            <a:r>
              <a:rPr lang="el-GR" sz="2400"/>
              <a:t> γ</a:t>
            </a:r>
            <a:r>
              <a:rPr lang="en-US" sz="2400"/>
              <a:t> be the known angles between rays PB and PC, between rays PC and PA, and between rays PA and PB, respectively</a:t>
            </a:r>
          </a:p>
          <a:p>
            <a:endParaRPr lang="en-US" sz="2400"/>
          </a:p>
          <a:p>
            <a:r>
              <a:rPr lang="en-US" sz="2400"/>
              <a:t>We will call </a:t>
            </a:r>
            <a:r>
              <a:rPr lang="el-GR" sz="2400"/>
              <a:t>α, β</a:t>
            </a:r>
            <a:r>
              <a:rPr lang="en-US" sz="2400"/>
              <a:t> and</a:t>
            </a:r>
            <a:r>
              <a:rPr lang="el-GR" sz="2400"/>
              <a:t> γ</a:t>
            </a:r>
            <a:r>
              <a:rPr lang="en-US" sz="2400"/>
              <a:t>, the </a:t>
            </a:r>
            <a:r>
              <a:rPr lang="en-US" sz="2400" i="1">
                <a:solidFill>
                  <a:schemeClr val="accent2"/>
                </a:solidFill>
              </a:rPr>
              <a:t>viewing angles</a:t>
            </a:r>
            <a:endParaRPr lang="en-US" sz="2400"/>
          </a:p>
          <a:p>
            <a:endParaRPr lang="en-US" sz="2400"/>
          </a:p>
        </p:txBody>
      </p:sp>
      <p:sp>
        <p:nvSpPr>
          <p:cNvPr id="4" name="TextBox 3">
            <a:extLst>
              <a:ext uri="{FF2B5EF4-FFF2-40B4-BE49-F238E27FC236}">
                <a16:creationId xmlns:a16="http://schemas.microsoft.com/office/drawing/2014/main" id="{9AA1AC93-4745-D54F-B4EF-54AFF171A2B8}"/>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348910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30834" y="1396034"/>
            <a:ext cx="11038113" cy="1938992"/>
          </a:xfrm>
          <a:prstGeom prst="rect">
            <a:avLst/>
          </a:prstGeom>
          <a:noFill/>
        </p:spPr>
        <p:txBody>
          <a:bodyPr wrap="square" rtlCol="0">
            <a:spAutoFit/>
          </a:bodyPr>
          <a:lstStyle/>
          <a:p>
            <a:r>
              <a:rPr lang="en-US" sz="2400"/>
              <a:t>In general, given a camera pinhole position (x</a:t>
            </a:r>
            <a:r>
              <a:rPr lang="en-US" sz="2400" baseline="-25000"/>
              <a:t>0</a:t>
            </a:r>
            <a:r>
              <a:rPr lang="en-US" sz="2400"/>
              <a:t>, y</a:t>
            </a:r>
            <a:r>
              <a:rPr lang="en-US" sz="2400" baseline="-25000"/>
              <a:t>0</a:t>
            </a:r>
            <a:r>
              <a:rPr lang="en-US" sz="2400"/>
              <a:t>, z</a:t>
            </a:r>
            <a:r>
              <a:rPr lang="en-US" sz="2400" baseline="-25000"/>
              <a:t>0</a:t>
            </a:r>
            <a:r>
              <a:rPr lang="en-US" sz="2400"/>
              <a:t>) in space, it is quite difficult to describe where its related points are located </a:t>
            </a:r>
          </a:p>
          <a:p>
            <a:endParaRPr lang="en-US" sz="2400"/>
          </a:p>
          <a:p>
            <a:r>
              <a:rPr lang="en-US" sz="2400"/>
              <a:t>However, when we consider the </a:t>
            </a:r>
            <a:r>
              <a:rPr lang="en-US" sz="2400" i="1">
                <a:solidFill>
                  <a:schemeClr val="accent2"/>
                </a:solidFill>
              </a:rPr>
              <a:t>limiting case</a:t>
            </a:r>
            <a:r>
              <a:rPr lang="en-US" sz="2400"/>
              <a:t> for which |z</a:t>
            </a:r>
            <a:r>
              <a:rPr lang="en-US" sz="2400" baseline="-25000"/>
              <a:t>0</a:t>
            </a:r>
            <a:r>
              <a:rPr lang="en-US" sz="2400"/>
              <a:t>| becomes large without bound, but x</a:t>
            </a:r>
            <a:r>
              <a:rPr lang="en-US" sz="2400" baseline="-25000"/>
              <a:t>0</a:t>
            </a:r>
            <a:r>
              <a:rPr lang="en-US" sz="2400"/>
              <a:t> and y</a:t>
            </a:r>
            <a:r>
              <a:rPr lang="en-US" sz="2400" baseline="-25000"/>
              <a:t>0</a:t>
            </a:r>
            <a:r>
              <a:rPr lang="en-US" sz="2400"/>
              <a:t> stay bounded, the situation can be very eligently described </a:t>
            </a:r>
          </a:p>
        </p:txBody>
      </p:sp>
      <p:sp>
        <p:nvSpPr>
          <p:cNvPr id="4" name="TextBox 3">
            <a:extLst>
              <a:ext uri="{FF2B5EF4-FFF2-40B4-BE49-F238E27FC236}">
                <a16:creationId xmlns:a16="http://schemas.microsoft.com/office/drawing/2014/main" id="{590F8B3F-E713-244A-A596-A7D69228F1D7}"/>
              </a:ext>
            </a:extLst>
          </p:cNvPr>
          <p:cNvSpPr txBox="1"/>
          <p:nvPr/>
        </p:nvSpPr>
        <p:spPr>
          <a:xfrm>
            <a:off x="4251563" y="491619"/>
            <a:ext cx="3748142" cy="523220"/>
          </a:xfrm>
          <a:prstGeom prst="rect">
            <a:avLst/>
          </a:prstGeom>
          <a:noFill/>
        </p:spPr>
        <p:txBody>
          <a:bodyPr wrap="none" rtlCol="0">
            <a:spAutoFit/>
          </a:bodyPr>
          <a:lstStyle/>
          <a:p>
            <a:r>
              <a:rPr lang="en-US" sz="2800">
                <a:solidFill>
                  <a:schemeClr val="tx1">
                    <a:lumMod val="75000"/>
                    <a:lumOff val="25000"/>
                  </a:schemeClr>
                </a:solidFill>
              </a:rPr>
              <a:t>The Limiting Case of P3P</a:t>
            </a:r>
          </a:p>
        </p:txBody>
      </p:sp>
    </p:spTree>
    <p:extLst>
      <p:ext uri="{BB962C8B-B14F-4D97-AF65-F5344CB8AC3E}">
        <p14:creationId xmlns:p14="http://schemas.microsoft.com/office/powerpoint/2010/main" val="1912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02557" y="1216420"/>
            <a:ext cx="11159138" cy="2677656"/>
          </a:xfrm>
          <a:prstGeom prst="rect">
            <a:avLst/>
          </a:prstGeom>
          <a:noFill/>
        </p:spPr>
        <p:txBody>
          <a:bodyPr wrap="square" rtlCol="0">
            <a:spAutoFit/>
          </a:bodyPr>
          <a:lstStyle/>
          <a:p>
            <a:r>
              <a:rPr lang="en-US" sz="2400"/>
              <a:t>As the camera pinhole’s z-coordinate goes to infinity, its weakly related points in the upper half-space are strongly related, and have z-coordinates that also go to infinity</a:t>
            </a:r>
          </a:p>
          <a:p>
            <a:endParaRPr lang="en-US" sz="2400"/>
          </a:p>
          <a:p>
            <a:r>
              <a:rPr lang="en-US" sz="2400"/>
              <a:t>The projections, in the limit as |z</a:t>
            </a:r>
            <a:r>
              <a:rPr lang="en-US" sz="2400" baseline="-25000"/>
              <a:t>0</a:t>
            </a:r>
            <a:r>
              <a:rPr lang="en-US" sz="2400"/>
              <a:t>| goes to infinity, of all these points onto the xy-plane are at the intersections of the following two rectangular hyperbolas: </a:t>
            </a:r>
          </a:p>
          <a:p>
            <a:endParaRPr lang="en-US" sz="2400"/>
          </a:p>
          <a:p>
            <a:r>
              <a:rPr lang="en-US" sz="2400"/>
              <a:t>                         y</a:t>
            </a:r>
            <a:r>
              <a:rPr lang="en-US" sz="2400" baseline="30000"/>
              <a:t>2</a:t>
            </a:r>
            <a:r>
              <a:rPr lang="en-US" sz="2400"/>
              <a:t> – (x-1)</a:t>
            </a:r>
            <a:r>
              <a:rPr lang="en-US" sz="2400" baseline="30000"/>
              <a:t>2</a:t>
            </a:r>
            <a:r>
              <a:rPr lang="en-US" sz="2400"/>
              <a:t> = y</a:t>
            </a:r>
            <a:r>
              <a:rPr lang="en-US" sz="2400" baseline="-25000"/>
              <a:t>0</a:t>
            </a:r>
            <a:r>
              <a:rPr lang="en-US" sz="2400" baseline="30000"/>
              <a:t>2</a:t>
            </a:r>
            <a:r>
              <a:rPr lang="en-US" sz="2400"/>
              <a:t> – (x</a:t>
            </a:r>
            <a:r>
              <a:rPr lang="en-US" sz="2400" baseline="-25000"/>
              <a:t>0</a:t>
            </a:r>
            <a:r>
              <a:rPr lang="en-US" sz="2400"/>
              <a:t>-1)</a:t>
            </a:r>
            <a:r>
              <a:rPr lang="en-US" sz="2400" baseline="30000"/>
              <a:t>2</a:t>
            </a:r>
            <a:r>
              <a:rPr lang="en-US" sz="2400"/>
              <a:t>   and   2(x+1)y = 2(x</a:t>
            </a:r>
            <a:r>
              <a:rPr lang="en-US" sz="2400" baseline="-25000"/>
              <a:t>0</a:t>
            </a:r>
            <a:r>
              <a:rPr lang="en-US" sz="2400"/>
              <a:t>+1)y</a:t>
            </a:r>
            <a:r>
              <a:rPr lang="en-US" sz="2400" baseline="-25000"/>
              <a:t>0</a:t>
            </a:r>
          </a:p>
        </p:txBody>
      </p:sp>
      <p:sp>
        <p:nvSpPr>
          <p:cNvPr id="5" name="TextBox 4">
            <a:extLst>
              <a:ext uri="{FF2B5EF4-FFF2-40B4-BE49-F238E27FC236}">
                <a16:creationId xmlns:a16="http://schemas.microsoft.com/office/drawing/2014/main" id="{552B342A-1B8A-8942-84CF-D393731D39AE}"/>
              </a:ext>
            </a:extLst>
          </p:cNvPr>
          <p:cNvSpPr txBox="1"/>
          <p:nvPr/>
        </p:nvSpPr>
        <p:spPr>
          <a:xfrm>
            <a:off x="4251563" y="491619"/>
            <a:ext cx="3748142" cy="523220"/>
          </a:xfrm>
          <a:prstGeom prst="rect">
            <a:avLst/>
          </a:prstGeom>
          <a:noFill/>
        </p:spPr>
        <p:txBody>
          <a:bodyPr wrap="none" rtlCol="0">
            <a:spAutoFit/>
          </a:bodyPr>
          <a:lstStyle/>
          <a:p>
            <a:r>
              <a:rPr lang="en-US" sz="2800">
                <a:solidFill>
                  <a:schemeClr val="bg1">
                    <a:lumMod val="85000"/>
                  </a:schemeClr>
                </a:solidFill>
              </a:rPr>
              <a:t>The Limiting Case of P3P</a:t>
            </a:r>
          </a:p>
        </p:txBody>
      </p:sp>
    </p:spTree>
    <p:extLst>
      <p:ext uri="{BB962C8B-B14F-4D97-AF65-F5344CB8AC3E}">
        <p14:creationId xmlns:p14="http://schemas.microsoft.com/office/powerpoint/2010/main" val="13216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79752" y="1087837"/>
            <a:ext cx="10780877" cy="3046988"/>
          </a:xfrm>
          <a:prstGeom prst="rect">
            <a:avLst/>
          </a:prstGeom>
          <a:noFill/>
        </p:spPr>
        <p:txBody>
          <a:bodyPr wrap="square" rtlCol="0">
            <a:spAutoFit/>
          </a:bodyPr>
          <a:lstStyle/>
          <a:p>
            <a:r>
              <a:rPr lang="en-US" sz="2400"/>
              <a:t>Generally speaking, these two hyperbolas intersect in either two or four points </a:t>
            </a:r>
          </a:p>
          <a:p>
            <a:endParaRPr lang="en-US" sz="2400"/>
          </a:p>
          <a:p>
            <a:r>
              <a:rPr lang="en-US" sz="2400"/>
              <a:t>Whether there are two or four intersection points depends on the sign of the following quantity:   (9 + 12 x</a:t>
            </a:r>
            <a:r>
              <a:rPr lang="en-US" sz="2400" baseline="-25000"/>
              <a:t>0</a:t>
            </a:r>
            <a:r>
              <a:rPr lang="en-US" sz="2400"/>
              <a:t> + x</a:t>
            </a:r>
            <a:r>
              <a:rPr lang="en-US" sz="2400" baseline="-25000"/>
              <a:t>0</a:t>
            </a:r>
            <a:r>
              <a:rPr lang="en-US" sz="2400" baseline="30000"/>
              <a:t>2</a:t>
            </a:r>
            <a:r>
              <a:rPr lang="en-US" sz="2400"/>
              <a:t> + y</a:t>
            </a:r>
            <a:r>
              <a:rPr lang="en-US" sz="2400" baseline="-25000"/>
              <a:t>0</a:t>
            </a:r>
            <a:r>
              <a:rPr lang="en-US" sz="2400" baseline="30000"/>
              <a:t>2</a:t>
            </a:r>
            <a:r>
              <a:rPr lang="en-US" sz="2400"/>
              <a:t>)</a:t>
            </a:r>
            <a:r>
              <a:rPr lang="en-US" sz="2400" baseline="30000"/>
              <a:t>2</a:t>
            </a:r>
            <a:r>
              <a:rPr lang="en-US" sz="2400"/>
              <a:t>  –  4(3+2x</a:t>
            </a:r>
            <a:r>
              <a:rPr lang="en-US" sz="2400" baseline="-25000"/>
              <a:t>0</a:t>
            </a:r>
            <a:r>
              <a:rPr lang="en-US" sz="2400"/>
              <a:t>)</a:t>
            </a:r>
            <a:r>
              <a:rPr lang="en-US" sz="2400" baseline="30000"/>
              <a:t>3</a:t>
            </a:r>
          </a:p>
          <a:p>
            <a:endParaRPr lang="en-US" sz="2400"/>
          </a:p>
          <a:p>
            <a:r>
              <a:rPr lang="en-US" sz="2400"/>
              <a:t>The curve given by the equation (9 + 12 x + x</a:t>
            </a:r>
            <a:r>
              <a:rPr lang="en-US" sz="2400" baseline="30000"/>
              <a:t>2</a:t>
            </a:r>
            <a:r>
              <a:rPr lang="en-US" sz="2400"/>
              <a:t> + y</a:t>
            </a:r>
            <a:r>
              <a:rPr lang="en-US" sz="2400" baseline="30000"/>
              <a:t>2</a:t>
            </a:r>
            <a:r>
              <a:rPr lang="en-US" sz="2400"/>
              <a:t>)</a:t>
            </a:r>
            <a:r>
              <a:rPr lang="en-US" sz="2400" baseline="30000"/>
              <a:t>2</a:t>
            </a:r>
            <a:r>
              <a:rPr lang="en-US" sz="2400"/>
              <a:t>  =  4(3+2x)</a:t>
            </a:r>
            <a:r>
              <a:rPr lang="en-US" sz="2400" baseline="30000"/>
              <a:t>3</a:t>
            </a:r>
            <a:r>
              <a:rPr lang="en-US" sz="2400"/>
              <a:t>  is well-known, and is called the (standard) </a:t>
            </a:r>
            <a:r>
              <a:rPr lang="en-US" sz="2400" i="1">
                <a:solidFill>
                  <a:schemeClr val="accent2"/>
                </a:solidFill>
              </a:rPr>
              <a:t>deltoid curve </a:t>
            </a:r>
            <a:endParaRPr lang="en-US" sz="2400"/>
          </a:p>
          <a:p>
            <a:endParaRPr lang="en-US" sz="2400"/>
          </a:p>
        </p:txBody>
      </p:sp>
      <p:sp>
        <p:nvSpPr>
          <p:cNvPr id="4" name="TextBox 3">
            <a:extLst>
              <a:ext uri="{FF2B5EF4-FFF2-40B4-BE49-F238E27FC236}">
                <a16:creationId xmlns:a16="http://schemas.microsoft.com/office/drawing/2014/main" id="{3635690A-9A9B-9948-988A-E634CCE1DF6A}"/>
              </a:ext>
            </a:extLst>
          </p:cNvPr>
          <p:cNvSpPr txBox="1"/>
          <p:nvPr/>
        </p:nvSpPr>
        <p:spPr>
          <a:xfrm>
            <a:off x="4251563" y="491619"/>
            <a:ext cx="3748142" cy="523220"/>
          </a:xfrm>
          <a:prstGeom prst="rect">
            <a:avLst/>
          </a:prstGeom>
          <a:noFill/>
        </p:spPr>
        <p:txBody>
          <a:bodyPr wrap="none" rtlCol="0">
            <a:spAutoFit/>
          </a:bodyPr>
          <a:lstStyle/>
          <a:p>
            <a:r>
              <a:rPr lang="en-US" sz="2800">
                <a:solidFill>
                  <a:schemeClr val="bg1">
                    <a:lumMod val="85000"/>
                  </a:schemeClr>
                </a:solidFill>
              </a:rPr>
              <a:t>The Limiting Case of P3P</a:t>
            </a:r>
          </a:p>
        </p:txBody>
      </p:sp>
    </p:spTree>
    <p:extLst>
      <p:ext uri="{BB962C8B-B14F-4D97-AF65-F5344CB8AC3E}">
        <p14:creationId xmlns:p14="http://schemas.microsoft.com/office/powerpoint/2010/main" val="8633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17916" y="765823"/>
            <a:ext cx="10487500" cy="3416320"/>
          </a:xfrm>
          <a:prstGeom prst="rect">
            <a:avLst/>
          </a:prstGeom>
          <a:noFill/>
        </p:spPr>
        <p:txBody>
          <a:bodyPr wrap="square" rtlCol="0">
            <a:spAutoFit/>
          </a:bodyPr>
          <a:lstStyle/>
          <a:p>
            <a:endParaRPr lang="en-US" sz="2400"/>
          </a:p>
          <a:p>
            <a:r>
              <a:rPr lang="en-US" sz="2400"/>
              <a:t>When the two rectangular hyperbolas intersect in two points, these are outside the deltoid curve</a:t>
            </a:r>
          </a:p>
          <a:p>
            <a:pPr>
              <a:lnSpc>
                <a:spcPts val="2480"/>
              </a:lnSpc>
            </a:pPr>
            <a:endParaRPr lang="en-US" sz="2400"/>
          </a:p>
          <a:p>
            <a:r>
              <a:rPr lang="en-US" sz="2400"/>
              <a:t>When the two rectangular hyperbolas intersect in four points, these are inside the deltoid curve, and one is inside the unit circle </a:t>
            </a:r>
          </a:p>
          <a:p>
            <a:pPr>
              <a:lnSpc>
                <a:spcPts val="2480"/>
              </a:lnSpc>
            </a:pPr>
            <a:endParaRPr lang="en-US" sz="2400"/>
          </a:p>
          <a:p>
            <a:r>
              <a:rPr lang="en-US" sz="2400"/>
              <a:t>These four points form an </a:t>
            </a:r>
            <a:r>
              <a:rPr lang="en-US" sz="2400" i="1">
                <a:solidFill>
                  <a:schemeClr val="accent2"/>
                </a:solidFill>
              </a:rPr>
              <a:t>orthocentric system, </a:t>
            </a:r>
            <a:r>
              <a:rPr lang="en-US" sz="2400"/>
              <a:t>meaning that the line through any two of the four points is perpendicular to the line through the other two points</a:t>
            </a:r>
          </a:p>
        </p:txBody>
      </p:sp>
      <p:sp>
        <p:nvSpPr>
          <p:cNvPr id="4" name="TextBox 3">
            <a:extLst>
              <a:ext uri="{FF2B5EF4-FFF2-40B4-BE49-F238E27FC236}">
                <a16:creationId xmlns:a16="http://schemas.microsoft.com/office/drawing/2014/main" id="{15022413-A2B9-0B42-A1B3-20E6B2D444E0}"/>
              </a:ext>
            </a:extLst>
          </p:cNvPr>
          <p:cNvSpPr txBox="1"/>
          <p:nvPr/>
        </p:nvSpPr>
        <p:spPr>
          <a:xfrm>
            <a:off x="4251563" y="491619"/>
            <a:ext cx="3748142" cy="523220"/>
          </a:xfrm>
          <a:prstGeom prst="rect">
            <a:avLst/>
          </a:prstGeom>
          <a:noFill/>
        </p:spPr>
        <p:txBody>
          <a:bodyPr wrap="none" rtlCol="0">
            <a:spAutoFit/>
          </a:bodyPr>
          <a:lstStyle/>
          <a:p>
            <a:r>
              <a:rPr lang="en-US" sz="2800">
                <a:solidFill>
                  <a:schemeClr val="bg1">
                    <a:lumMod val="85000"/>
                  </a:schemeClr>
                </a:solidFill>
              </a:rPr>
              <a:t>The Limiting Case of P3P</a:t>
            </a:r>
          </a:p>
        </p:txBody>
      </p:sp>
    </p:spTree>
    <p:extLst>
      <p:ext uri="{BB962C8B-B14F-4D97-AF65-F5344CB8AC3E}">
        <p14:creationId xmlns:p14="http://schemas.microsoft.com/office/powerpoint/2010/main" val="391091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9DD58-43E7-5B49-BFAE-D7E0E620FF5D}"/>
              </a:ext>
            </a:extLst>
          </p:cNvPr>
          <p:cNvPicPr>
            <a:picLocks noChangeAspect="1"/>
          </p:cNvPicPr>
          <p:nvPr/>
        </p:nvPicPr>
        <p:blipFill>
          <a:blip r:embed="rId2"/>
          <a:stretch>
            <a:fillRect/>
          </a:stretch>
        </p:blipFill>
        <p:spPr>
          <a:xfrm>
            <a:off x="1524728" y="1051760"/>
            <a:ext cx="5743176" cy="5743176"/>
          </a:xfrm>
          <a:prstGeom prst="rect">
            <a:avLst/>
          </a:prstGeom>
        </p:spPr>
      </p:pic>
      <p:sp>
        <p:nvSpPr>
          <p:cNvPr id="4" name="TextBox 3">
            <a:extLst>
              <a:ext uri="{FF2B5EF4-FFF2-40B4-BE49-F238E27FC236}">
                <a16:creationId xmlns:a16="http://schemas.microsoft.com/office/drawing/2014/main" id="{D02C7922-1884-F440-9E2C-17CBB0E64B3B}"/>
              </a:ext>
            </a:extLst>
          </p:cNvPr>
          <p:cNvSpPr txBox="1"/>
          <p:nvPr/>
        </p:nvSpPr>
        <p:spPr>
          <a:xfrm>
            <a:off x="7903660" y="1300360"/>
            <a:ext cx="3793292" cy="3970318"/>
          </a:xfrm>
          <a:prstGeom prst="rect">
            <a:avLst/>
          </a:prstGeom>
          <a:noFill/>
        </p:spPr>
        <p:txBody>
          <a:bodyPr wrap="square" rtlCol="0">
            <a:spAutoFit/>
          </a:bodyPr>
          <a:lstStyle/>
          <a:p>
            <a:endParaRPr lang="en-US" dirty="0"/>
          </a:p>
          <a:p>
            <a:r>
              <a:rPr lang="en-US" dirty="0"/>
              <a:t>Here the camera is vertically very far away from the control points, but </a:t>
            </a:r>
            <a:r>
              <a:rPr lang="en-US" i="1" dirty="0"/>
              <a:t>not</a:t>
            </a:r>
            <a:r>
              <a:rPr lang="en-US" dirty="0"/>
              <a:t> </a:t>
            </a:r>
            <a:r>
              <a:rPr lang="en-US" dirty="0" err="1"/>
              <a:t>horizonally</a:t>
            </a:r>
            <a:r>
              <a:rPr lang="en-US" dirty="0"/>
              <a:t> far away</a:t>
            </a:r>
          </a:p>
          <a:p>
            <a:endParaRPr lang="en-US" dirty="0"/>
          </a:p>
          <a:p>
            <a:r>
              <a:rPr lang="en-US" dirty="0"/>
              <a:t>Since the camera’s pinhole is inside the deltoid curve, so are all of its (strongly) related points (blue dots)</a:t>
            </a:r>
          </a:p>
          <a:p>
            <a:endParaRPr lang="en-US" dirty="0"/>
          </a:p>
          <a:p>
            <a:r>
              <a:rPr lang="en-US" dirty="0"/>
              <a:t>They form an orthocentric system </a:t>
            </a:r>
          </a:p>
          <a:p>
            <a:endParaRPr lang="en-US" dirty="0"/>
          </a:p>
          <a:p>
            <a:r>
              <a:rPr lang="en-US"/>
              <a:t>One blue dot is inside the unit circle</a:t>
            </a:r>
          </a:p>
          <a:p>
            <a:endParaRPr lang="en-US" dirty="0"/>
          </a:p>
          <a:p>
            <a:r>
              <a:rPr lang="en-US" dirty="0"/>
              <a:t>(Ignore the reddish dots)</a:t>
            </a:r>
          </a:p>
        </p:txBody>
      </p:sp>
      <p:sp>
        <p:nvSpPr>
          <p:cNvPr id="6" name="TextBox 5">
            <a:extLst>
              <a:ext uri="{FF2B5EF4-FFF2-40B4-BE49-F238E27FC236}">
                <a16:creationId xmlns:a16="http://schemas.microsoft.com/office/drawing/2014/main" id="{2CED9D39-D709-A741-B89A-67BFC281F779}"/>
              </a:ext>
            </a:extLst>
          </p:cNvPr>
          <p:cNvSpPr txBox="1"/>
          <p:nvPr/>
        </p:nvSpPr>
        <p:spPr>
          <a:xfrm>
            <a:off x="4251563" y="491619"/>
            <a:ext cx="3748142" cy="523220"/>
          </a:xfrm>
          <a:prstGeom prst="rect">
            <a:avLst/>
          </a:prstGeom>
          <a:noFill/>
        </p:spPr>
        <p:txBody>
          <a:bodyPr wrap="none" rtlCol="0">
            <a:spAutoFit/>
          </a:bodyPr>
          <a:lstStyle/>
          <a:p>
            <a:r>
              <a:rPr lang="en-US" sz="2800">
                <a:solidFill>
                  <a:schemeClr val="bg1">
                    <a:lumMod val="85000"/>
                  </a:schemeClr>
                </a:solidFill>
              </a:rPr>
              <a:t>The Limiting Case of P3P</a:t>
            </a:r>
          </a:p>
        </p:txBody>
      </p:sp>
    </p:spTree>
    <p:extLst>
      <p:ext uri="{BB962C8B-B14F-4D97-AF65-F5344CB8AC3E}">
        <p14:creationId xmlns:p14="http://schemas.microsoft.com/office/powerpoint/2010/main" val="420832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3" end="3"/>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 calcmode="lin" valueType="num">
                                      <p:cBhvr additive="base">
                                        <p:cTn id="25" dur="500"/>
                                        <p:tgtEl>
                                          <p:spTgt spid="4">
                                            <p:txEl>
                                              <p:pRg st="9" end="9"/>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89149" y="979428"/>
            <a:ext cx="10600746" cy="4524315"/>
          </a:xfrm>
          <a:prstGeom prst="rect">
            <a:avLst/>
          </a:prstGeom>
          <a:noFill/>
        </p:spPr>
        <p:txBody>
          <a:bodyPr wrap="square" rtlCol="0">
            <a:spAutoFit/>
          </a:bodyPr>
          <a:lstStyle/>
          <a:p>
            <a:r>
              <a:rPr lang="en-US" sz="2400"/>
              <a:t>We will henceforth regard the control points as the vertices of a triangle, and make routine mention of its circumcircle, orthocenter, interior angles, and so forth </a:t>
            </a:r>
          </a:p>
          <a:p>
            <a:endParaRPr lang="en-US" sz="2400"/>
          </a:p>
          <a:p>
            <a:r>
              <a:rPr lang="en-US" sz="2400"/>
              <a:t>It has long been recognized that the circular cylinder obtained by extending the circumcircle perpendicular to the plane containing the control points, plays a special role in the P3P problem, and it was long ago named the </a:t>
            </a:r>
            <a:r>
              <a:rPr lang="en-US" sz="2400" i="1">
                <a:solidFill>
                  <a:schemeClr val="accent2"/>
                </a:solidFill>
              </a:rPr>
              <a:t>danger cylinder (DC)</a:t>
            </a:r>
            <a:r>
              <a:rPr lang="en-US" sz="2400"/>
              <a:t> </a:t>
            </a:r>
          </a:p>
          <a:p>
            <a:endParaRPr lang="en-US" sz="2400"/>
          </a:p>
          <a:p>
            <a:r>
              <a:rPr lang="en-US" sz="2400"/>
              <a:t>If the camera’s pinhole is infinitesimally close to a point on the danger cylinder, then </a:t>
            </a:r>
          </a:p>
          <a:p>
            <a:r>
              <a:rPr lang="en-US" sz="2400"/>
              <a:t>             one of its strongly related points will be infinitesimally nearby</a:t>
            </a:r>
          </a:p>
          <a:p>
            <a:endParaRPr lang="en-US" sz="2400"/>
          </a:p>
          <a:p>
            <a:r>
              <a:rPr lang="en-US" sz="2400"/>
              <a:t>                The DC is where related points come together and  </a:t>
            </a:r>
          </a:p>
          <a:p>
            <a:r>
              <a:rPr lang="en-US" sz="2400"/>
              <a:t>                       then disappear (due to complex solutions)</a:t>
            </a:r>
          </a:p>
        </p:txBody>
      </p:sp>
      <p:sp>
        <p:nvSpPr>
          <p:cNvPr id="2" name="TextBox 1">
            <a:extLst>
              <a:ext uri="{FF2B5EF4-FFF2-40B4-BE49-F238E27FC236}">
                <a16:creationId xmlns:a16="http://schemas.microsoft.com/office/drawing/2014/main" id="{1F3B6A22-618D-4547-8901-0CCAE253A580}"/>
              </a:ext>
            </a:extLst>
          </p:cNvPr>
          <p:cNvSpPr txBox="1"/>
          <p:nvPr/>
        </p:nvSpPr>
        <p:spPr>
          <a:xfrm>
            <a:off x="2483673" y="334106"/>
            <a:ext cx="7117333" cy="523220"/>
          </a:xfrm>
          <a:prstGeom prst="rect">
            <a:avLst/>
          </a:prstGeom>
          <a:noFill/>
        </p:spPr>
        <p:txBody>
          <a:bodyPr wrap="none" rtlCol="0">
            <a:spAutoFit/>
          </a:bodyPr>
          <a:lstStyle/>
          <a:p>
            <a:r>
              <a:rPr lang="en-US" sz="2800">
                <a:solidFill>
                  <a:schemeClr val="tx1">
                    <a:lumMod val="75000"/>
                    <a:lumOff val="25000"/>
                  </a:schemeClr>
                </a:solidFill>
              </a:rPr>
              <a:t>The Danger Cylinder and its Companion Surface</a:t>
            </a:r>
          </a:p>
        </p:txBody>
      </p:sp>
    </p:spTree>
    <p:extLst>
      <p:ext uri="{BB962C8B-B14F-4D97-AF65-F5344CB8AC3E}">
        <p14:creationId xmlns:p14="http://schemas.microsoft.com/office/powerpoint/2010/main" val="144753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7" end="7"/>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 calcmode="lin" valueType="num">
                                      <p:cBhvr additive="base">
                                        <p:cTn id="33"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34"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997696" y="947211"/>
            <a:ext cx="10295946" cy="3785652"/>
          </a:xfrm>
          <a:prstGeom prst="rect">
            <a:avLst/>
          </a:prstGeom>
          <a:noFill/>
        </p:spPr>
        <p:txBody>
          <a:bodyPr wrap="square" rtlCol="0">
            <a:spAutoFit/>
          </a:bodyPr>
          <a:lstStyle/>
          <a:p>
            <a:r>
              <a:rPr lang="en-US" sz="2400"/>
              <a:t>We can say that if Grunert’s system (with given parameters) has a solution point on the danger cylinder, then this is actually a </a:t>
            </a:r>
            <a:r>
              <a:rPr lang="en-US" sz="2400" i="1">
                <a:solidFill>
                  <a:schemeClr val="accent2"/>
                </a:solidFill>
              </a:rPr>
              <a:t>repeated solution point, </a:t>
            </a:r>
            <a:r>
              <a:rPr lang="en-US" sz="2400"/>
              <a:t>and all repeated solution points are thus</a:t>
            </a:r>
          </a:p>
          <a:p>
            <a:endParaRPr lang="en-US" sz="2400"/>
          </a:p>
          <a:p>
            <a:r>
              <a:rPr lang="en-US" sz="2400"/>
              <a:t>Whether or not Grunert’s system has a repeated solution point (on the danger cylinder) is determined by whether or not </a:t>
            </a:r>
          </a:p>
          <a:p>
            <a:endParaRPr lang="en-US" sz="2400"/>
          </a:p>
          <a:p>
            <a:r>
              <a:rPr lang="en-US" sz="2400"/>
              <a:t>                                  (9 + 12 x</a:t>
            </a:r>
            <a:r>
              <a:rPr lang="en-US" sz="2400" baseline="-25000"/>
              <a:t>L</a:t>
            </a:r>
            <a:r>
              <a:rPr lang="en-US" sz="2400"/>
              <a:t> + x</a:t>
            </a:r>
            <a:r>
              <a:rPr lang="en-US" sz="2400" baseline="-25000"/>
              <a:t>L</a:t>
            </a:r>
            <a:r>
              <a:rPr lang="en-US" sz="2400" baseline="30000"/>
              <a:t>2</a:t>
            </a:r>
            <a:r>
              <a:rPr lang="en-US" sz="2400"/>
              <a:t> + y</a:t>
            </a:r>
            <a:r>
              <a:rPr lang="en-US" sz="2400" baseline="-25000"/>
              <a:t>L</a:t>
            </a:r>
            <a:r>
              <a:rPr lang="en-US" sz="2400" baseline="30000"/>
              <a:t>2</a:t>
            </a:r>
            <a:r>
              <a:rPr lang="en-US" sz="2400"/>
              <a:t>)</a:t>
            </a:r>
            <a:r>
              <a:rPr lang="en-US" sz="2400" baseline="30000"/>
              <a:t>2</a:t>
            </a:r>
            <a:r>
              <a:rPr lang="en-US" sz="2400"/>
              <a:t>  =  4 (3+2x</a:t>
            </a:r>
            <a:r>
              <a:rPr lang="en-US" sz="2400" baseline="-25000"/>
              <a:t>L</a:t>
            </a:r>
            <a:r>
              <a:rPr lang="en-US" sz="2400"/>
              <a:t>)</a:t>
            </a:r>
            <a:r>
              <a:rPr lang="en-US" sz="2400" baseline="30000"/>
              <a:t>3 </a:t>
            </a:r>
            <a:endParaRPr lang="en-US" sz="2400"/>
          </a:p>
          <a:p>
            <a:r>
              <a:rPr lang="en-US" sz="2400"/>
              <a:t> </a:t>
            </a:r>
          </a:p>
          <a:p>
            <a:r>
              <a:rPr lang="en-US" sz="2400"/>
              <a:t>                where  </a:t>
            </a:r>
          </a:p>
        </p:txBody>
      </p:sp>
      <p:sp>
        <p:nvSpPr>
          <p:cNvPr id="4" name="TextBox 3">
            <a:extLst>
              <a:ext uri="{FF2B5EF4-FFF2-40B4-BE49-F238E27FC236}">
                <a16:creationId xmlns:a16="http://schemas.microsoft.com/office/drawing/2014/main" id="{89991BFE-4D24-D640-89D7-414251E901F6}"/>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Tree>
    <p:extLst>
      <p:ext uri="{BB962C8B-B14F-4D97-AF65-F5344CB8AC3E}">
        <p14:creationId xmlns:p14="http://schemas.microsoft.com/office/powerpoint/2010/main" val="252619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4" end="4"/>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 calcmode="lin" valueType="num">
                                      <p:cBhvr additive="base">
                                        <p:cTn id="21"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2" dur="500"/>
                                        <p:tgtEl>
                                          <p:spTgt spid="8">
                                            <p:txEl>
                                              <p:pRg st="5" end="5"/>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652592" y="1043011"/>
            <a:ext cx="9530862" cy="3416320"/>
          </a:xfrm>
          <a:prstGeom prst="rect">
            <a:avLst/>
          </a:prstGeom>
          <a:noFill/>
        </p:spPr>
        <p:txBody>
          <a:bodyPr wrap="square" rtlCol="0">
            <a:spAutoFit/>
          </a:bodyPr>
          <a:lstStyle/>
          <a:p>
            <a:r>
              <a:rPr lang="en-US" sz="2400"/>
              <a:t>x</a:t>
            </a:r>
            <a:r>
              <a:rPr lang="en-US" sz="2400" baseline="-25000"/>
              <a:t>L</a:t>
            </a:r>
            <a:r>
              <a:rPr lang="en-US" sz="2400"/>
              <a:t> = [ -3 + 2(x</a:t>
            </a:r>
            <a:r>
              <a:rPr lang="en-US" sz="2400" baseline="-25000"/>
              <a:t>1</a:t>
            </a:r>
            <a:r>
              <a:rPr lang="en-US" sz="2400" baseline="30000"/>
              <a:t>2</a:t>
            </a:r>
            <a:r>
              <a:rPr lang="en-US" sz="2400"/>
              <a:t>+x</a:t>
            </a:r>
            <a:r>
              <a:rPr lang="en-US" sz="2400" baseline="-25000"/>
              <a:t>2</a:t>
            </a:r>
            <a:r>
              <a:rPr lang="en-US" sz="2400" baseline="30000"/>
              <a:t>2</a:t>
            </a:r>
            <a:r>
              <a:rPr lang="en-US" sz="2400"/>
              <a:t>+x</a:t>
            </a:r>
            <a:r>
              <a:rPr lang="en-US" sz="2400" baseline="-25000"/>
              <a:t>3</a:t>
            </a:r>
            <a:r>
              <a:rPr lang="en-US" sz="2400" baseline="30000"/>
              <a:t>2</a:t>
            </a:r>
            <a:r>
              <a:rPr lang="en-US" sz="2400"/>
              <a:t>) + (1-2x</a:t>
            </a:r>
            <a:r>
              <a:rPr lang="en-US" sz="2400" baseline="-25000"/>
              <a:t>1</a:t>
            </a:r>
            <a:r>
              <a:rPr lang="en-US" sz="2400"/>
              <a:t>-2x</a:t>
            </a:r>
            <a:r>
              <a:rPr lang="en-US" sz="2400" baseline="-25000"/>
              <a:t>1</a:t>
            </a:r>
            <a:r>
              <a:rPr lang="en-US" sz="2400" baseline="30000"/>
              <a:t>2</a:t>
            </a:r>
            <a:r>
              <a:rPr lang="en-US" sz="2400"/>
              <a:t>) c</a:t>
            </a:r>
            <a:r>
              <a:rPr lang="en-US" sz="2400" baseline="-25000"/>
              <a:t>1</a:t>
            </a:r>
            <a:r>
              <a:rPr lang="en-US" sz="2400" baseline="30000"/>
              <a:t>2</a:t>
            </a:r>
            <a:r>
              <a:rPr lang="en-US" sz="2400"/>
              <a:t> + (1-2x</a:t>
            </a:r>
            <a:r>
              <a:rPr lang="en-US" sz="2400" baseline="-25000"/>
              <a:t>2</a:t>
            </a:r>
            <a:r>
              <a:rPr lang="en-US" sz="2400"/>
              <a:t>-2x</a:t>
            </a:r>
            <a:r>
              <a:rPr lang="en-US" sz="2400" baseline="-25000"/>
              <a:t>2</a:t>
            </a:r>
            <a:r>
              <a:rPr lang="en-US" sz="2400" baseline="30000"/>
              <a:t>2</a:t>
            </a:r>
            <a:r>
              <a:rPr lang="en-US" sz="2400"/>
              <a:t>) c</a:t>
            </a:r>
            <a:r>
              <a:rPr lang="en-US" sz="2400" baseline="-25000"/>
              <a:t>2</a:t>
            </a:r>
            <a:r>
              <a:rPr lang="en-US" sz="2400" baseline="30000"/>
              <a:t>2</a:t>
            </a:r>
            <a:r>
              <a:rPr lang="en-US" sz="2400"/>
              <a:t> + (1-2x</a:t>
            </a:r>
            <a:r>
              <a:rPr lang="en-US" sz="2400" baseline="-25000"/>
              <a:t>3</a:t>
            </a:r>
            <a:r>
              <a:rPr lang="en-US" sz="2400"/>
              <a:t>-2x</a:t>
            </a:r>
            <a:r>
              <a:rPr lang="en-US" sz="2400" baseline="-25000"/>
              <a:t>3</a:t>
            </a:r>
            <a:r>
              <a:rPr lang="en-US" sz="2400" baseline="30000"/>
              <a:t>2</a:t>
            </a:r>
            <a:r>
              <a:rPr lang="en-US" sz="2400"/>
              <a:t>) c</a:t>
            </a:r>
            <a:r>
              <a:rPr lang="en-US" sz="2400" baseline="-25000"/>
              <a:t>3</a:t>
            </a:r>
            <a:r>
              <a:rPr lang="en-US" sz="2400" baseline="30000"/>
              <a:t>2</a:t>
            </a:r>
          </a:p>
          <a:p>
            <a:r>
              <a:rPr lang="en-US" sz="2400"/>
              <a:t>            + 2 (x</a:t>
            </a:r>
            <a:r>
              <a:rPr lang="en-US" sz="2400" baseline="-25000"/>
              <a:t>1</a:t>
            </a:r>
            <a:r>
              <a:rPr lang="en-US" sz="2400"/>
              <a:t>+x</a:t>
            </a:r>
            <a:r>
              <a:rPr lang="en-US" sz="2400" baseline="-25000"/>
              <a:t>2</a:t>
            </a:r>
            <a:r>
              <a:rPr lang="en-US" sz="2400"/>
              <a:t>+x</a:t>
            </a:r>
            <a:r>
              <a:rPr lang="en-US" sz="2400" baseline="-25000"/>
              <a:t>3</a:t>
            </a:r>
            <a:r>
              <a:rPr lang="en-US" sz="2400"/>
              <a:t>) c</a:t>
            </a:r>
            <a:r>
              <a:rPr lang="en-US" sz="2400" baseline="-25000"/>
              <a:t>1</a:t>
            </a:r>
            <a:r>
              <a:rPr lang="en-US" sz="2400"/>
              <a:t>c</a:t>
            </a:r>
            <a:r>
              <a:rPr lang="en-US" sz="2400" baseline="-25000"/>
              <a:t>2</a:t>
            </a:r>
            <a:r>
              <a:rPr lang="en-US" sz="2400"/>
              <a:t>c</a:t>
            </a:r>
            <a:r>
              <a:rPr lang="en-US" sz="2400" baseline="-25000"/>
              <a:t>3 </a:t>
            </a:r>
            <a:r>
              <a:rPr lang="en-US" sz="2400"/>
              <a:t>]  /  [ 1 - c</a:t>
            </a:r>
            <a:r>
              <a:rPr lang="en-US" sz="2400" baseline="-25000"/>
              <a:t>1</a:t>
            </a:r>
            <a:r>
              <a:rPr lang="en-US" sz="2400" baseline="30000"/>
              <a:t>2</a:t>
            </a:r>
            <a:r>
              <a:rPr lang="en-US" sz="2400"/>
              <a:t> - c</a:t>
            </a:r>
            <a:r>
              <a:rPr lang="en-US" sz="2400" baseline="-25000"/>
              <a:t>2</a:t>
            </a:r>
            <a:r>
              <a:rPr lang="en-US" sz="2400" baseline="30000"/>
              <a:t>2</a:t>
            </a:r>
            <a:r>
              <a:rPr lang="en-US" sz="2400"/>
              <a:t> - c</a:t>
            </a:r>
            <a:r>
              <a:rPr lang="en-US" sz="2400" baseline="-25000"/>
              <a:t>3</a:t>
            </a:r>
            <a:r>
              <a:rPr lang="en-US" sz="2400" baseline="30000"/>
              <a:t>2</a:t>
            </a:r>
            <a:r>
              <a:rPr lang="en-US" sz="2400"/>
              <a:t> + 2c</a:t>
            </a:r>
            <a:r>
              <a:rPr lang="en-US" sz="2400" baseline="-25000"/>
              <a:t>1</a:t>
            </a:r>
            <a:r>
              <a:rPr lang="en-US" sz="2400"/>
              <a:t>c</a:t>
            </a:r>
            <a:r>
              <a:rPr lang="en-US" sz="2400" baseline="-25000"/>
              <a:t>2</a:t>
            </a:r>
            <a:r>
              <a:rPr lang="en-US" sz="2400"/>
              <a:t>c</a:t>
            </a:r>
            <a:r>
              <a:rPr lang="en-US" sz="2400" baseline="-25000"/>
              <a:t>3 </a:t>
            </a:r>
            <a:r>
              <a:rPr lang="en-US" sz="2400"/>
              <a:t>]</a:t>
            </a:r>
          </a:p>
          <a:p>
            <a:endParaRPr lang="en-US" sz="2400"/>
          </a:p>
          <a:p>
            <a:r>
              <a:rPr lang="en-US" sz="2400"/>
              <a:t>      and </a:t>
            </a:r>
          </a:p>
          <a:p>
            <a:endParaRPr lang="en-US" sz="2400"/>
          </a:p>
          <a:p>
            <a:r>
              <a:rPr lang="en-US" sz="2400"/>
              <a:t>y</a:t>
            </a:r>
            <a:r>
              <a:rPr lang="en-US" sz="2400" baseline="-25000"/>
              <a:t>L</a:t>
            </a:r>
            <a:r>
              <a:rPr lang="en-US" sz="2400"/>
              <a:t> = [ 2(x</a:t>
            </a:r>
            <a:r>
              <a:rPr lang="en-US" sz="2400" baseline="-25000"/>
              <a:t>1</a:t>
            </a:r>
            <a:r>
              <a:rPr lang="en-US" sz="2400"/>
              <a:t>y</a:t>
            </a:r>
            <a:r>
              <a:rPr lang="en-US" sz="2400" baseline="-25000"/>
              <a:t>1</a:t>
            </a:r>
            <a:r>
              <a:rPr lang="en-US" sz="2400"/>
              <a:t>+ x</a:t>
            </a:r>
            <a:r>
              <a:rPr lang="en-US" sz="2400" baseline="-25000"/>
              <a:t>2</a:t>
            </a:r>
            <a:r>
              <a:rPr lang="en-US" sz="2400"/>
              <a:t>y</a:t>
            </a:r>
            <a:r>
              <a:rPr lang="en-US" sz="2400" baseline="-25000"/>
              <a:t>2</a:t>
            </a:r>
            <a:r>
              <a:rPr lang="en-US" sz="2400"/>
              <a:t>+ x</a:t>
            </a:r>
            <a:r>
              <a:rPr lang="en-US" sz="2400" baseline="-25000"/>
              <a:t>3</a:t>
            </a:r>
            <a:r>
              <a:rPr lang="en-US" sz="2400"/>
              <a:t>y</a:t>
            </a:r>
            <a:r>
              <a:rPr lang="en-US" sz="2400" baseline="-25000"/>
              <a:t>3</a:t>
            </a:r>
            <a:r>
              <a:rPr lang="en-US" sz="2400"/>
              <a:t>) + 2(1-x</a:t>
            </a:r>
            <a:r>
              <a:rPr lang="en-US" sz="2400" baseline="-25000"/>
              <a:t>1</a:t>
            </a:r>
            <a:r>
              <a:rPr lang="en-US" sz="2400"/>
              <a:t>)y</a:t>
            </a:r>
            <a:r>
              <a:rPr lang="en-US" sz="2400" baseline="-25000"/>
              <a:t>1</a:t>
            </a:r>
            <a:r>
              <a:rPr lang="en-US" sz="2400"/>
              <a:t> c</a:t>
            </a:r>
            <a:r>
              <a:rPr lang="en-US" sz="2400" baseline="-25000"/>
              <a:t>1</a:t>
            </a:r>
            <a:r>
              <a:rPr lang="en-US" sz="2400" baseline="30000"/>
              <a:t>2</a:t>
            </a:r>
            <a:r>
              <a:rPr lang="en-US" sz="2400" baseline="-25000"/>
              <a:t> </a:t>
            </a:r>
            <a:r>
              <a:rPr lang="en-US" sz="2400"/>
              <a:t> + 2(1-x</a:t>
            </a:r>
            <a:r>
              <a:rPr lang="en-US" sz="2400" baseline="-25000"/>
              <a:t>2</a:t>
            </a:r>
            <a:r>
              <a:rPr lang="en-US" sz="2400"/>
              <a:t>)y</a:t>
            </a:r>
            <a:r>
              <a:rPr lang="en-US" sz="2400" baseline="-25000"/>
              <a:t>2</a:t>
            </a:r>
            <a:r>
              <a:rPr lang="en-US" sz="2400"/>
              <a:t> c</a:t>
            </a:r>
            <a:r>
              <a:rPr lang="en-US" sz="2400" baseline="-25000"/>
              <a:t>2</a:t>
            </a:r>
            <a:r>
              <a:rPr lang="en-US" sz="2400" baseline="30000"/>
              <a:t>2</a:t>
            </a:r>
            <a:r>
              <a:rPr lang="en-US" sz="2400" baseline="-25000"/>
              <a:t> </a:t>
            </a:r>
            <a:r>
              <a:rPr lang="en-US" sz="2400"/>
              <a:t> + 2(1-x</a:t>
            </a:r>
            <a:r>
              <a:rPr lang="en-US" sz="2400" baseline="-25000"/>
              <a:t>3</a:t>
            </a:r>
            <a:r>
              <a:rPr lang="en-US" sz="2400"/>
              <a:t>)y</a:t>
            </a:r>
            <a:r>
              <a:rPr lang="en-US" sz="2400" baseline="-25000"/>
              <a:t>3</a:t>
            </a:r>
            <a:r>
              <a:rPr lang="en-US" sz="2400"/>
              <a:t> c</a:t>
            </a:r>
            <a:r>
              <a:rPr lang="en-US" sz="2400" baseline="-25000"/>
              <a:t>3</a:t>
            </a:r>
            <a:r>
              <a:rPr lang="en-US" sz="2400" baseline="30000"/>
              <a:t>2</a:t>
            </a:r>
            <a:r>
              <a:rPr lang="en-US" sz="2400" baseline="-25000"/>
              <a:t> </a:t>
            </a:r>
            <a:endParaRPr lang="en-US" sz="2400"/>
          </a:p>
          <a:p>
            <a:r>
              <a:rPr lang="en-US" sz="2400"/>
              <a:t>           - 2 (y</a:t>
            </a:r>
            <a:r>
              <a:rPr lang="en-US" sz="2400" baseline="-25000"/>
              <a:t>1</a:t>
            </a:r>
            <a:r>
              <a:rPr lang="en-US" sz="2400"/>
              <a:t>+y</a:t>
            </a:r>
            <a:r>
              <a:rPr lang="en-US" sz="2400" baseline="-25000"/>
              <a:t>2</a:t>
            </a:r>
            <a:r>
              <a:rPr lang="en-US" sz="2400"/>
              <a:t>+y</a:t>
            </a:r>
            <a:r>
              <a:rPr lang="en-US" sz="2400" baseline="-25000"/>
              <a:t>3</a:t>
            </a:r>
            <a:r>
              <a:rPr lang="en-US" sz="2400"/>
              <a:t>) c</a:t>
            </a:r>
            <a:r>
              <a:rPr lang="en-US" sz="2400" baseline="-25000"/>
              <a:t>1</a:t>
            </a:r>
            <a:r>
              <a:rPr lang="en-US" sz="2400"/>
              <a:t>c</a:t>
            </a:r>
            <a:r>
              <a:rPr lang="en-US" sz="2400" baseline="-25000"/>
              <a:t>2</a:t>
            </a:r>
            <a:r>
              <a:rPr lang="en-US" sz="2400"/>
              <a:t>c</a:t>
            </a:r>
            <a:r>
              <a:rPr lang="en-US" sz="2400" baseline="-25000"/>
              <a:t>3 </a:t>
            </a:r>
            <a:r>
              <a:rPr lang="en-US" sz="2400"/>
              <a:t>]  /  [ 1 - c</a:t>
            </a:r>
            <a:r>
              <a:rPr lang="en-US" sz="2400" baseline="-25000"/>
              <a:t>1</a:t>
            </a:r>
            <a:r>
              <a:rPr lang="en-US" sz="2400" baseline="30000"/>
              <a:t>2</a:t>
            </a:r>
            <a:r>
              <a:rPr lang="en-US" sz="2400"/>
              <a:t> - c</a:t>
            </a:r>
            <a:r>
              <a:rPr lang="en-US" sz="2400" baseline="-25000"/>
              <a:t>2</a:t>
            </a:r>
            <a:r>
              <a:rPr lang="en-US" sz="2400" baseline="30000"/>
              <a:t>2</a:t>
            </a:r>
            <a:r>
              <a:rPr lang="en-US" sz="2400"/>
              <a:t> - c</a:t>
            </a:r>
            <a:r>
              <a:rPr lang="en-US" sz="2400" baseline="-25000"/>
              <a:t>3</a:t>
            </a:r>
            <a:r>
              <a:rPr lang="en-US" sz="2400" baseline="30000"/>
              <a:t>2</a:t>
            </a:r>
            <a:r>
              <a:rPr lang="en-US" sz="2400"/>
              <a:t> + 2c</a:t>
            </a:r>
            <a:r>
              <a:rPr lang="en-US" sz="2400" baseline="-25000"/>
              <a:t>1</a:t>
            </a:r>
            <a:r>
              <a:rPr lang="en-US" sz="2400"/>
              <a:t>c</a:t>
            </a:r>
            <a:r>
              <a:rPr lang="en-US" sz="2400" baseline="-25000"/>
              <a:t>2</a:t>
            </a:r>
            <a:r>
              <a:rPr lang="en-US" sz="2400"/>
              <a:t>c</a:t>
            </a:r>
            <a:r>
              <a:rPr lang="en-US" sz="2400" baseline="-25000"/>
              <a:t>3 </a:t>
            </a:r>
            <a:r>
              <a:rPr lang="en-US" sz="2400"/>
              <a:t>]      </a:t>
            </a:r>
          </a:p>
          <a:p>
            <a:endParaRPr lang="en-US" sz="2400"/>
          </a:p>
          <a:p>
            <a:r>
              <a:rPr lang="en-US" sz="2400"/>
              <a:t>         (c</a:t>
            </a:r>
            <a:r>
              <a:rPr lang="en-US" sz="2400" baseline="-25000"/>
              <a:t>1</a:t>
            </a:r>
            <a:r>
              <a:rPr lang="en-US" sz="2400"/>
              <a:t>, c</a:t>
            </a:r>
            <a:r>
              <a:rPr lang="en-US" sz="2400" baseline="-25000"/>
              <a:t>2</a:t>
            </a:r>
            <a:r>
              <a:rPr lang="en-US" sz="2400"/>
              <a:t>, c</a:t>
            </a:r>
            <a:r>
              <a:rPr lang="en-US" sz="2400" baseline="-25000"/>
              <a:t>3</a:t>
            </a:r>
            <a:r>
              <a:rPr lang="en-US" sz="2400"/>
              <a:t>, x</a:t>
            </a:r>
            <a:r>
              <a:rPr lang="en-US" sz="2400" baseline="-25000"/>
              <a:t>1</a:t>
            </a:r>
            <a:r>
              <a:rPr lang="en-US" sz="2400"/>
              <a:t>, x</a:t>
            </a:r>
            <a:r>
              <a:rPr lang="en-US" sz="2400" baseline="-25000"/>
              <a:t>2</a:t>
            </a:r>
            <a:r>
              <a:rPr lang="en-US" sz="2400"/>
              <a:t>, x</a:t>
            </a:r>
            <a:r>
              <a:rPr lang="en-US" sz="2400" baseline="-25000"/>
              <a:t>3</a:t>
            </a:r>
            <a:r>
              <a:rPr lang="en-US" sz="2400"/>
              <a:t>, y</a:t>
            </a:r>
            <a:r>
              <a:rPr lang="en-US" sz="2400" baseline="-25000"/>
              <a:t>1</a:t>
            </a:r>
            <a:r>
              <a:rPr lang="en-US" sz="2400"/>
              <a:t>, y</a:t>
            </a:r>
            <a:r>
              <a:rPr lang="en-US" sz="2400" baseline="-25000"/>
              <a:t>2</a:t>
            </a:r>
            <a:r>
              <a:rPr lang="en-US" sz="2400"/>
              <a:t>, y</a:t>
            </a:r>
            <a:r>
              <a:rPr lang="en-US" sz="2400" baseline="-25000"/>
              <a:t>3</a:t>
            </a:r>
            <a:r>
              <a:rPr lang="en-US" sz="2400"/>
              <a:t> are all presumed to be known) </a:t>
            </a:r>
          </a:p>
        </p:txBody>
      </p:sp>
      <p:sp>
        <p:nvSpPr>
          <p:cNvPr id="4" name="TextBox 3">
            <a:extLst>
              <a:ext uri="{FF2B5EF4-FFF2-40B4-BE49-F238E27FC236}">
                <a16:creationId xmlns:a16="http://schemas.microsoft.com/office/drawing/2014/main" id="{12C11866-A7B8-2D42-8380-B724BEE8267F}"/>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Tree>
    <p:extLst>
      <p:ext uri="{BB962C8B-B14F-4D97-AF65-F5344CB8AC3E}">
        <p14:creationId xmlns:p14="http://schemas.microsoft.com/office/powerpoint/2010/main" val="1788917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332743" y="928099"/>
            <a:ext cx="10157643" cy="4154984"/>
          </a:xfrm>
          <a:prstGeom prst="rect">
            <a:avLst/>
          </a:prstGeom>
          <a:noFill/>
        </p:spPr>
        <p:txBody>
          <a:bodyPr wrap="square" rtlCol="0">
            <a:spAutoFit/>
          </a:bodyPr>
          <a:lstStyle/>
          <a:p>
            <a:r>
              <a:rPr lang="en-US" sz="2400"/>
              <a:t>To discover which points in space are solutions to Grunert’s system, when this system has a repeated solution, one can express c</a:t>
            </a:r>
            <a:r>
              <a:rPr lang="en-US" sz="2400" baseline="-25000"/>
              <a:t>1 </a:t>
            </a:r>
            <a:r>
              <a:rPr lang="en-US" sz="2400"/>
              <a:t>, c</a:t>
            </a:r>
            <a:r>
              <a:rPr lang="en-US" sz="2400" baseline="-25000"/>
              <a:t>2 </a:t>
            </a:r>
            <a:r>
              <a:rPr lang="en-US" sz="2400"/>
              <a:t>, c</a:t>
            </a:r>
            <a:r>
              <a:rPr lang="en-US" sz="2400" baseline="-25000"/>
              <a:t>3 </a:t>
            </a:r>
            <a:r>
              <a:rPr lang="en-US" sz="2400"/>
              <a:t>, x</a:t>
            </a:r>
            <a:r>
              <a:rPr lang="en-US" sz="2400" baseline="-25000"/>
              <a:t>L</a:t>
            </a:r>
            <a:r>
              <a:rPr lang="en-US" sz="2400"/>
              <a:t> and y</a:t>
            </a:r>
            <a:r>
              <a:rPr lang="en-US" sz="2400" baseline="-25000"/>
              <a:t>L </a:t>
            </a:r>
            <a:r>
              <a:rPr lang="en-US" sz="2400"/>
              <a:t>in terms of x, y and z, and then rely on algebraic manipulation software </a:t>
            </a:r>
          </a:p>
          <a:p>
            <a:pPr>
              <a:lnSpc>
                <a:spcPts val="2480"/>
              </a:lnSpc>
            </a:pPr>
            <a:endParaRPr lang="en-US" sz="2400"/>
          </a:p>
          <a:p>
            <a:r>
              <a:rPr lang="en-US" sz="2400"/>
              <a:t>It turns out that all such points lie either on the danger cylinder or else on a surface that we call the </a:t>
            </a:r>
            <a:r>
              <a:rPr lang="en-US" sz="2400" i="1">
                <a:solidFill>
                  <a:schemeClr val="accent2"/>
                </a:solidFill>
              </a:rPr>
              <a:t>companion surface to the danger cylinder (CSDC)</a:t>
            </a:r>
            <a:r>
              <a:rPr lang="en-US" sz="2400"/>
              <a:t>  (though it has also been previously called the “deltoidal surface” by one of us)</a:t>
            </a:r>
          </a:p>
          <a:p>
            <a:pPr>
              <a:lnSpc>
                <a:spcPts val="2480"/>
              </a:lnSpc>
            </a:pPr>
            <a:endParaRPr lang="en-US" sz="2400"/>
          </a:p>
          <a:p>
            <a:r>
              <a:rPr lang="en-US" sz="2400"/>
              <a:t>The above equation could reasonably be called the </a:t>
            </a:r>
            <a:r>
              <a:rPr lang="en-US" sz="2400" i="1">
                <a:solidFill>
                  <a:schemeClr val="accent2"/>
                </a:solidFill>
              </a:rPr>
              <a:t>discriminant</a:t>
            </a:r>
            <a:r>
              <a:rPr lang="en-US" sz="2400"/>
              <a:t> of Grunert’s</a:t>
            </a:r>
          </a:p>
          <a:p>
            <a:r>
              <a:rPr lang="en-US" sz="2400"/>
              <a:t>         system of equations since its vanishing is necessary and </a:t>
            </a:r>
          </a:p>
          <a:p>
            <a:r>
              <a:rPr lang="en-US" sz="2400"/>
              <a:t>         sufficient for having a repeated solution </a:t>
            </a:r>
          </a:p>
        </p:txBody>
      </p:sp>
      <p:sp>
        <p:nvSpPr>
          <p:cNvPr id="4" name="TextBox 3">
            <a:extLst>
              <a:ext uri="{FF2B5EF4-FFF2-40B4-BE49-F238E27FC236}">
                <a16:creationId xmlns:a16="http://schemas.microsoft.com/office/drawing/2014/main" id="{FAFABD6E-0786-9641-952D-D3D60B77548A}"/>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Tree>
    <p:extLst>
      <p:ext uri="{BB962C8B-B14F-4D97-AF65-F5344CB8AC3E}">
        <p14:creationId xmlns:p14="http://schemas.microsoft.com/office/powerpoint/2010/main" val="40010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43B1ED-5D62-1D47-82E6-15B7C0A7CF2B}"/>
              </a:ext>
            </a:extLst>
          </p:cNvPr>
          <p:cNvPicPr>
            <a:picLocks noChangeAspect="1"/>
          </p:cNvPicPr>
          <p:nvPr/>
        </p:nvPicPr>
        <p:blipFill>
          <a:blip r:embed="rId2"/>
          <a:stretch>
            <a:fillRect/>
          </a:stretch>
        </p:blipFill>
        <p:spPr>
          <a:xfrm>
            <a:off x="-431512" y="778876"/>
            <a:ext cx="6206302" cy="6079124"/>
          </a:xfrm>
          <a:prstGeom prst="rect">
            <a:avLst/>
          </a:prstGeom>
        </p:spPr>
      </p:pic>
      <p:sp>
        <p:nvSpPr>
          <p:cNvPr id="3" name="TextBox 2">
            <a:extLst>
              <a:ext uri="{FF2B5EF4-FFF2-40B4-BE49-F238E27FC236}">
                <a16:creationId xmlns:a16="http://schemas.microsoft.com/office/drawing/2014/main" id="{060674AD-A140-714D-9073-C7C77935B8F5}"/>
              </a:ext>
            </a:extLst>
          </p:cNvPr>
          <p:cNvSpPr txBox="1"/>
          <p:nvPr/>
        </p:nvSpPr>
        <p:spPr>
          <a:xfrm>
            <a:off x="5413507" y="1141014"/>
            <a:ext cx="6454588" cy="5632311"/>
          </a:xfrm>
          <a:prstGeom prst="rect">
            <a:avLst/>
          </a:prstGeom>
          <a:noFill/>
        </p:spPr>
        <p:txBody>
          <a:bodyPr wrap="square" rtlCol="0">
            <a:spAutoFit/>
          </a:bodyPr>
          <a:lstStyle/>
          <a:p>
            <a:r>
              <a:rPr lang="en-US" sz="2400"/>
              <a:t>(Wait for animation) </a:t>
            </a:r>
          </a:p>
          <a:p>
            <a:endParaRPr lang="en-US" sz="2400"/>
          </a:p>
          <a:p>
            <a:r>
              <a:rPr lang="en-US" sz="2400"/>
              <a:t>Half of the </a:t>
            </a:r>
            <a:r>
              <a:rPr lang="en-US" sz="2400" i="1"/>
              <a:t>CSDC,</a:t>
            </a:r>
            <a:r>
              <a:rPr lang="en-US" sz="2400"/>
              <a:t> in the case where the triangle </a:t>
            </a:r>
            <a:r>
              <a:rPr lang="el-GR" sz="2400"/>
              <a:t>Δ</a:t>
            </a:r>
            <a:r>
              <a:rPr lang="en-US" sz="2400"/>
              <a:t>ABC is acute, and so its orthocenter is inside its circumcircle</a:t>
            </a:r>
          </a:p>
          <a:p>
            <a:endParaRPr lang="en-US" sz="2400"/>
          </a:p>
          <a:p>
            <a:r>
              <a:rPr lang="en-US" sz="2400"/>
              <a:t>The other half is the reflection of this about the xy-plane </a:t>
            </a:r>
          </a:p>
          <a:p>
            <a:endParaRPr lang="en-US" sz="2400"/>
          </a:p>
          <a:p>
            <a:r>
              <a:rPr lang="en-US" sz="2400"/>
              <a:t>The vertices (A, B, C) can be seen here, as can the circumcircle, and inside this, the orthocenter H </a:t>
            </a:r>
          </a:p>
          <a:p>
            <a:endParaRPr lang="en-US" sz="2400"/>
          </a:p>
          <a:p>
            <a:r>
              <a:rPr lang="en-US" sz="2400"/>
              <a:t>(Ignore the gap near a vertex, which is a rendering issue) </a:t>
            </a:r>
          </a:p>
          <a:p>
            <a:endParaRPr lang="en-US" sz="2400"/>
          </a:p>
        </p:txBody>
      </p:sp>
      <p:sp>
        <p:nvSpPr>
          <p:cNvPr id="5" name="TextBox 4">
            <a:extLst>
              <a:ext uri="{FF2B5EF4-FFF2-40B4-BE49-F238E27FC236}">
                <a16:creationId xmlns:a16="http://schemas.microsoft.com/office/drawing/2014/main" id="{1FDF6D96-EA61-C74D-A1C9-B793135EB8B4}"/>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Tree>
    <p:extLst>
      <p:ext uri="{BB962C8B-B14F-4D97-AF65-F5344CB8AC3E}">
        <p14:creationId xmlns:p14="http://schemas.microsoft.com/office/powerpoint/2010/main" val="31196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4" end="4"/>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235674" y="1161564"/>
            <a:ext cx="9798085" cy="3046988"/>
          </a:xfrm>
          <a:prstGeom prst="rect">
            <a:avLst/>
          </a:prstGeom>
          <a:noFill/>
        </p:spPr>
        <p:txBody>
          <a:bodyPr wrap="square" rtlCol="0">
            <a:spAutoFit/>
          </a:bodyPr>
          <a:lstStyle/>
          <a:p>
            <a:r>
              <a:rPr lang="en-US" sz="2400"/>
              <a:t>Let c</a:t>
            </a:r>
            <a:r>
              <a:rPr lang="en-US" sz="2400" baseline="-25000"/>
              <a:t>1</a:t>
            </a:r>
            <a:r>
              <a:rPr lang="en-US" sz="2400"/>
              <a:t> = cos </a:t>
            </a:r>
            <a:r>
              <a:rPr lang="el-GR" sz="2400"/>
              <a:t>α, </a:t>
            </a:r>
            <a:r>
              <a:rPr lang="en-US" sz="2400"/>
              <a:t>c</a:t>
            </a:r>
            <a:r>
              <a:rPr lang="en-US" sz="2400" baseline="-25000"/>
              <a:t>2</a:t>
            </a:r>
            <a:r>
              <a:rPr lang="en-US" sz="2400"/>
              <a:t> = cos </a:t>
            </a:r>
            <a:r>
              <a:rPr lang="el-GR" sz="2400"/>
              <a:t>β</a:t>
            </a:r>
            <a:r>
              <a:rPr lang="en-US" sz="2400"/>
              <a:t> and</a:t>
            </a:r>
            <a:r>
              <a:rPr lang="el-GR" sz="2400"/>
              <a:t> </a:t>
            </a:r>
            <a:r>
              <a:rPr lang="en-US" sz="2400"/>
              <a:t>c</a:t>
            </a:r>
            <a:r>
              <a:rPr lang="en-US" sz="2400" baseline="-25000"/>
              <a:t>3</a:t>
            </a:r>
            <a:r>
              <a:rPr lang="en-US" sz="2400"/>
              <a:t> = cos </a:t>
            </a:r>
            <a:r>
              <a:rPr lang="el-GR" sz="2400"/>
              <a:t>γ</a:t>
            </a:r>
            <a:r>
              <a:rPr lang="en-US" sz="2400"/>
              <a:t> </a:t>
            </a:r>
          </a:p>
          <a:p>
            <a:endParaRPr lang="en-US" sz="2400"/>
          </a:p>
          <a:p>
            <a:r>
              <a:rPr lang="en-US" sz="2400"/>
              <a:t>Let r</a:t>
            </a:r>
            <a:r>
              <a:rPr lang="en-US" sz="2400" baseline="-25000"/>
              <a:t>1</a:t>
            </a:r>
            <a:r>
              <a:rPr lang="en-US" sz="2400"/>
              <a:t>, r</a:t>
            </a:r>
            <a:r>
              <a:rPr lang="en-US" sz="2400" baseline="-25000"/>
              <a:t>2</a:t>
            </a:r>
            <a:r>
              <a:rPr lang="en-US" sz="2400"/>
              <a:t> and r</a:t>
            </a:r>
            <a:r>
              <a:rPr lang="en-US" sz="2400" baseline="-25000"/>
              <a:t>3 </a:t>
            </a:r>
            <a:r>
              <a:rPr lang="en-US" sz="2400"/>
              <a:t>be the </a:t>
            </a:r>
            <a:r>
              <a:rPr lang="en-US" sz="2400" i="1"/>
              <a:t>unknown</a:t>
            </a:r>
            <a:r>
              <a:rPr lang="en-US" sz="2400"/>
              <a:t> distance from P to the control points A, B and C, respectively</a:t>
            </a:r>
          </a:p>
          <a:p>
            <a:endParaRPr lang="en-US" sz="2400"/>
          </a:p>
          <a:p>
            <a:r>
              <a:rPr lang="en-US" sz="2400" dirty="0"/>
              <a:t>Let d</a:t>
            </a:r>
            <a:r>
              <a:rPr lang="en-US" sz="2400" baseline="-25000" dirty="0"/>
              <a:t>1</a:t>
            </a:r>
            <a:r>
              <a:rPr lang="en-US" sz="2400" dirty="0"/>
              <a:t> be the known distance between B and C, let d</a:t>
            </a:r>
            <a:r>
              <a:rPr lang="en-US" sz="2400" baseline="-25000" dirty="0"/>
              <a:t>2</a:t>
            </a:r>
            <a:r>
              <a:rPr lang="en-US" sz="2400" dirty="0"/>
              <a:t> be the known distance between C and A, and let d</a:t>
            </a:r>
            <a:r>
              <a:rPr lang="en-US" sz="2400" baseline="-25000" dirty="0"/>
              <a:t>3</a:t>
            </a:r>
            <a:r>
              <a:rPr lang="en-US" sz="2400" dirty="0"/>
              <a:t> be the known distance between A and B</a:t>
            </a:r>
          </a:p>
          <a:p>
            <a:r>
              <a:rPr lang="en-US" sz="2400"/>
              <a:t> </a:t>
            </a:r>
          </a:p>
        </p:txBody>
      </p:sp>
      <p:sp>
        <p:nvSpPr>
          <p:cNvPr id="4" name="TextBox 3">
            <a:extLst>
              <a:ext uri="{FF2B5EF4-FFF2-40B4-BE49-F238E27FC236}">
                <a16:creationId xmlns:a16="http://schemas.microsoft.com/office/drawing/2014/main" id="{02BA7725-9944-7C48-8F41-6EE0B4C05029}"/>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88379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0D2DE-FE96-EA44-8E41-143E7B83C7A7}"/>
              </a:ext>
            </a:extLst>
          </p:cNvPr>
          <p:cNvPicPr>
            <a:picLocks noChangeAspect="1"/>
          </p:cNvPicPr>
          <p:nvPr/>
        </p:nvPicPr>
        <p:blipFill>
          <a:blip r:embed="rId2"/>
          <a:stretch>
            <a:fillRect/>
          </a:stretch>
        </p:blipFill>
        <p:spPr>
          <a:xfrm>
            <a:off x="281696" y="1242912"/>
            <a:ext cx="6036802" cy="4970700"/>
          </a:xfrm>
          <a:prstGeom prst="rect">
            <a:avLst/>
          </a:prstGeom>
        </p:spPr>
      </p:pic>
      <p:sp>
        <p:nvSpPr>
          <p:cNvPr id="4" name="TextBox 3">
            <a:extLst>
              <a:ext uri="{FF2B5EF4-FFF2-40B4-BE49-F238E27FC236}">
                <a16:creationId xmlns:a16="http://schemas.microsoft.com/office/drawing/2014/main" id="{CF6A9CA0-493C-644E-B212-C40048EC0260}"/>
              </a:ext>
            </a:extLst>
          </p:cNvPr>
          <p:cNvSpPr txBox="1"/>
          <p:nvPr/>
        </p:nvSpPr>
        <p:spPr>
          <a:xfrm>
            <a:off x="6670155" y="1242912"/>
            <a:ext cx="5088192" cy="2677656"/>
          </a:xfrm>
          <a:prstGeom prst="rect">
            <a:avLst/>
          </a:prstGeom>
          <a:noFill/>
        </p:spPr>
        <p:txBody>
          <a:bodyPr wrap="square" rtlCol="0">
            <a:spAutoFit/>
          </a:bodyPr>
          <a:lstStyle/>
          <a:p>
            <a:r>
              <a:rPr lang="en-US" sz="2400"/>
              <a:t>The three </a:t>
            </a:r>
            <a:r>
              <a:rPr lang="en-US" sz="2400" i="1">
                <a:solidFill>
                  <a:schemeClr val="accent2"/>
                </a:solidFill>
              </a:rPr>
              <a:t>mounds</a:t>
            </a:r>
            <a:r>
              <a:rPr lang="en-US" sz="2400"/>
              <a:t> inside the </a:t>
            </a:r>
            <a:r>
              <a:rPr lang="en-US" sz="2400" i="1"/>
              <a:t>CSDC</a:t>
            </a:r>
          </a:p>
          <a:p>
            <a:endParaRPr lang="en-US" sz="2400"/>
          </a:p>
          <a:p>
            <a:r>
              <a:rPr lang="en-US" sz="2400"/>
              <a:t>When both halves of the </a:t>
            </a:r>
            <a:r>
              <a:rPr lang="en-US" sz="2400" i="1"/>
              <a:t>CSDC</a:t>
            </a:r>
            <a:r>
              <a:rPr lang="en-US" sz="2400"/>
              <a:t> are put together, there is a 3D region between a mound and its reflection about the xy-plane, which we call a </a:t>
            </a:r>
            <a:r>
              <a:rPr lang="en-US" sz="2400" i="1">
                <a:solidFill>
                  <a:schemeClr val="accent2"/>
                </a:solidFill>
              </a:rPr>
              <a:t>chamber</a:t>
            </a:r>
          </a:p>
          <a:p>
            <a:endParaRPr lang="en-US" sz="2400"/>
          </a:p>
        </p:txBody>
      </p:sp>
      <p:sp>
        <p:nvSpPr>
          <p:cNvPr id="6" name="TextBox 5">
            <a:extLst>
              <a:ext uri="{FF2B5EF4-FFF2-40B4-BE49-F238E27FC236}">
                <a16:creationId xmlns:a16="http://schemas.microsoft.com/office/drawing/2014/main" id="{7CD52D61-8641-8C48-B91B-251513ECEE15}"/>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Tree>
    <p:extLst>
      <p:ext uri="{BB962C8B-B14F-4D97-AF65-F5344CB8AC3E}">
        <p14:creationId xmlns:p14="http://schemas.microsoft.com/office/powerpoint/2010/main" val="42013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B685B8-A035-C44D-A3F4-CAB42493F289}"/>
              </a:ext>
            </a:extLst>
          </p:cNvPr>
          <p:cNvPicPr>
            <a:picLocks noChangeAspect="1"/>
          </p:cNvPicPr>
          <p:nvPr/>
        </p:nvPicPr>
        <p:blipFill>
          <a:blip r:embed="rId2"/>
          <a:stretch>
            <a:fillRect/>
          </a:stretch>
        </p:blipFill>
        <p:spPr>
          <a:xfrm>
            <a:off x="94596" y="706074"/>
            <a:ext cx="6621517" cy="6621517"/>
          </a:xfrm>
          <a:prstGeom prst="rect">
            <a:avLst/>
          </a:prstGeom>
        </p:spPr>
      </p:pic>
      <p:sp>
        <p:nvSpPr>
          <p:cNvPr id="4" name="TextBox 3">
            <a:extLst>
              <a:ext uri="{FF2B5EF4-FFF2-40B4-BE49-F238E27FC236}">
                <a16:creationId xmlns:a16="http://schemas.microsoft.com/office/drawing/2014/main" id="{CDB9E00C-55D7-D742-9AB4-CDBA43644BB6}"/>
              </a:ext>
            </a:extLst>
          </p:cNvPr>
          <p:cNvSpPr txBox="1"/>
          <p:nvPr/>
        </p:nvSpPr>
        <p:spPr>
          <a:xfrm>
            <a:off x="6858000" y="1256907"/>
            <a:ext cx="4658497" cy="3046988"/>
          </a:xfrm>
          <a:prstGeom prst="rect">
            <a:avLst/>
          </a:prstGeom>
          <a:noFill/>
        </p:spPr>
        <p:txBody>
          <a:bodyPr wrap="square" rtlCol="0">
            <a:spAutoFit/>
          </a:bodyPr>
          <a:lstStyle/>
          <a:p>
            <a:r>
              <a:rPr lang="en-US" sz="2400"/>
              <a:t>When the triangle </a:t>
            </a:r>
            <a:r>
              <a:rPr lang="el-GR" sz="2400"/>
              <a:t>Δ</a:t>
            </a:r>
            <a:r>
              <a:rPr lang="en-US" sz="2400"/>
              <a:t>ABC is obtuse, and so its orthocenter is outside the circumcircle, the </a:t>
            </a:r>
            <a:r>
              <a:rPr lang="en-US" sz="2400" i="1"/>
              <a:t>CSDC</a:t>
            </a:r>
            <a:r>
              <a:rPr lang="en-US" sz="2400"/>
              <a:t> looks quite different!</a:t>
            </a:r>
          </a:p>
          <a:p>
            <a:endParaRPr lang="en-US" sz="2400"/>
          </a:p>
          <a:p>
            <a:r>
              <a:rPr lang="en-US" sz="2400"/>
              <a:t>This case is harder to analyze, and has been largely ignored by us   </a:t>
            </a:r>
          </a:p>
          <a:p>
            <a:endParaRPr lang="en-US" sz="2400"/>
          </a:p>
        </p:txBody>
      </p:sp>
      <p:sp>
        <p:nvSpPr>
          <p:cNvPr id="6" name="TextBox 5">
            <a:extLst>
              <a:ext uri="{FF2B5EF4-FFF2-40B4-BE49-F238E27FC236}">
                <a16:creationId xmlns:a16="http://schemas.microsoft.com/office/drawing/2014/main" id="{86E8440A-B174-5947-B7A4-B842B130E142}"/>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Tree>
    <p:extLst>
      <p:ext uri="{BB962C8B-B14F-4D97-AF65-F5344CB8AC3E}">
        <p14:creationId xmlns:p14="http://schemas.microsoft.com/office/powerpoint/2010/main" val="36686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B9B56-C756-8240-B02F-3C0B9C6703B6}"/>
              </a:ext>
            </a:extLst>
          </p:cNvPr>
          <p:cNvPicPr>
            <a:picLocks noChangeAspect="1"/>
          </p:cNvPicPr>
          <p:nvPr/>
        </p:nvPicPr>
        <p:blipFill>
          <a:blip r:embed="rId2"/>
          <a:stretch>
            <a:fillRect/>
          </a:stretch>
        </p:blipFill>
        <p:spPr>
          <a:xfrm>
            <a:off x="364362" y="937414"/>
            <a:ext cx="6162566" cy="6336382"/>
          </a:xfrm>
          <a:prstGeom prst="rect">
            <a:avLst/>
          </a:prstGeom>
        </p:spPr>
      </p:pic>
      <p:sp>
        <p:nvSpPr>
          <p:cNvPr id="4" name="TextBox 3">
            <a:extLst>
              <a:ext uri="{FF2B5EF4-FFF2-40B4-BE49-F238E27FC236}">
                <a16:creationId xmlns:a16="http://schemas.microsoft.com/office/drawing/2014/main" id="{2FCF255D-0D66-3C4B-B717-281CD916550B}"/>
              </a:ext>
            </a:extLst>
          </p:cNvPr>
          <p:cNvSpPr txBox="1"/>
          <p:nvPr/>
        </p:nvSpPr>
        <p:spPr>
          <a:xfrm>
            <a:off x="6767871" y="1561023"/>
            <a:ext cx="5088192" cy="3785652"/>
          </a:xfrm>
          <a:prstGeom prst="rect">
            <a:avLst/>
          </a:prstGeom>
          <a:noFill/>
        </p:spPr>
        <p:txBody>
          <a:bodyPr wrap="square" rtlCol="0">
            <a:spAutoFit/>
          </a:bodyPr>
          <a:lstStyle/>
          <a:p>
            <a:r>
              <a:rPr lang="en-US" sz="2400"/>
              <a:t>(Wait for animation) </a:t>
            </a:r>
          </a:p>
          <a:p>
            <a:endParaRPr lang="en-US" sz="2400"/>
          </a:p>
          <a:p>
            <a:r>
              <a:rPr lang="en-US" sz="2400"/>
              <a:t>Here is what the </a:t>
            </a:r>
            <a:r>
              <a:rPr lang="en-US" sz="2400" i="1"/>
              <a:t>CSDC</a:t>
            </a:r>
            <a:r>
              <a:rPr lang="en-US" sz="2400"/>
              <a:t> looks like close to the xy-plane (the plane containing A, B and C), in the case where the triangle </a:t>
            </a:r>
            <a:r>
              <a:rPr lang="el-GR" sz="2400"/>
              <a:t>Δ</a:t>
            </a:r>
            <a:r>
              <a:rPr lang="en-US" sz="2400"/>
              <a:t>ABC is equilateral</a:t>
            </a:r>
          </a:p>
          <a:p>
            <a:endParaRPr lang="en-US" sz="2400"/>
          </a:p>
          <a:p>
            <a:r>
              <a:rPr lang="en-US" sz="2400"/>
              <a:t>(Ignore the terrible rendering issue very close to the xy-plane)   </a:t>
            </a:r>
          </a:p>
          <a:p>
            <a:endParaRPr lang="en-US" sz="2400"/>
          </a:p>
        </p:txBody>
      </p:sp>
      <p:sp>
        <p:nvSpPr>
          <p:cNvPr id="6" name="TextBox 5">
            <a:extLst>
              <a:ext uri="{FF2B5EF4-FFF2-40B4-BE49-F238E27FC236}">
                <a16:creationId xmlns:a16="http://schemas.microsoft.com/office/drawing/2014/main" id="{20FB7CC2-84DE-DD46-8273-20C86D5EBCA7}"/>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Tree>
    <p:extLst>
      <p:ext uri="{BB962C8B-B14F-4D97-AF65-F5344CB8AC3E}">
        <p14:creationId xmlns:p14="http://schemas.microsoft.com/office/powerpoint/2010/main" val="323518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19102" y="1154980"/>
            <a:ext cx="10363601" cy="2308324"/>
          </a:xfrm>
          <a:prstGeom prst="rect">
            <a:avLst/>
          </a:prstGeom>
          <a:noFill/>
        </p:spPr>
        <p:txBody>
          <a:bodyPr wrap="square" rtlCol="0">
            <a:spAutoFit/>
          </a:bodyPr>
          <a:lstStyle/>
          <a:p>
            <a:r>
              <a:rPr lang="en-US" sz="2400"/>
              <a:t>While the equation for the </a:t>
            </a:r>
            <a:r>
              <a:rPr lang="en-US" sz="2400" i="1"/>
              <a:t>CSDC</a:t>
            </a:r>
            <a:r>
              <a:rPr lang="en-US" sz="2400"/>
              <a:t>, in its “raw form,” is very complicated, it can be rather nicely expresses as a twelfth degree equation in x, y and z with fairly simple coefficients expressed in terms of the coordinates (x</a:t>
            </a:r>
            <a:r>
              <a:rPr lang="en-US" sz="2400" baseline="-25000"/>
              <a:t>H</a:t>
            </a:r>
            <a:r>
              <a:rPr lang="en-US" sz="2400"/>
              <a:t>, y</a:t>
            </a:r>
            <a:r>
              <a:rPr lang="en-US" sz="2400" baseline="-25000"/>
              <a:t>H</a:t>
            </a:r>
            <a:r>
              <a:rPr lang="en-US" sz="2400"/>
              <a:t>) of the orthocenter H of the control points triangle </a:t>
            </a:r>
            <a:r>
              <a:rPr lang="el-GR" sz="2400"/>
              <a:t>Δ</a:t>
            </a:r>
            <a:r>
              <a:rPr lang="en-US" sz="2400"/>
              <a:t>ABC</a:t>
            </a:r>
          </a:p>
          <a:p>
            <a:endParaRPr lang="en-US" sz="2400"/>
          </a:p>
          <a:p>
            <a:r>
              <a:rPr lang="en-US" sz="2400"/>
              <a:t>By the way, it turns out that x</a:t>
            </a:r>
            <a:r>
              <a:rPr lang="en-US" sz="2400" baseline="-25000"/>
              <a:t>H</a:t>
            </a:r>
            <a:r>
              <a:rPr lang="en-US" sz="2400"/>
              <a:t> = x</a:t>
            </a:r>
            <a:r>
              <a:rPr lang="en-US" sz="2400" baseline="-25000"/>
              <a:t>1 </a:t>
            </a:r>
            <a:r>
              <a:rPr lang="en-US" sz="2400"/>
              <a:t>+ x</a:t>
            </a:r>
            <a:r>
              <a:rPr lang="en-US" sz="2400" baseline="-25000"/>
              <a:t>2 </a:t>
            </a:r>
            <a:r>
              <a:rPr lang="en-US" sz="2400"/>
              <a:t>+ x</a:t>
            </a:r>
            <a:r>
              <a:rPr lang="en-US" sz="2400" baseline="-25000"/>
              <a:t>3</a:t>
            </a:r>
            <a:r>
              <a:rPr lang="en-US" sz="2400"/>
              <a:t> and y</a:t>
            </a:r>
            <a:r>
              <a:rPr lang="en-US" sz="2400" baseline="-25000"/>
              <a:t>H</a:t>
            </a:r>
            <a:r>
              <a:rPr lang="en-US" sz="2400"/>
              <a:t> = y</a:t>
            </a:r>
            <a:r>
              <a:rPr lang="en-US" sz="2400" baseline="-25000"/>
              <a:t>1 </a:t>
            </a:r>
            <a:r>
              <a:rPr lang="en-US" sz="2400"/>
              <a:t>+ y</a:t>
            </a:r>
            <a:r>
              <a:rPr lang="en-US" sz="2400" baseline="-25000"/>
              <a:t>2 </a:t>
            </a:r>
            <a:r>
              <a:rPr lang="en-US" sz="2400"/>
              <a:t>+ y</a:t>
            </a:r>
            <a:r>
              <a:rPr lang="en-US" sz="2400" baseline="-25000"/>
              <a:t>3</a:t>
            </a:r>
            <a:r>
              <a:rPr lang="en-US" sz="2400"/>
              <a:t> </a:t>
            </a:r>
          </a:p>
        </p:txBody>
      </p:sp>
      <p:sp>
        <p:nvSpPr>
          <p:cNvPr id="4" name="TextBox 3">
            <a:extLst>
              <a:ext uri="{FF2B5EF4-FFF2-40B4-BE49-F238E27FC236}">
                <a16:creationId xmlns:a16="http://schemas.microsoft.com/office/drawing/2014/main" id="{50E1C9F9-11EB-4A4E-BACE-FE0D2D0E3CD2}"/>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Tree>
    <p:extLst>
      <p:ext uri="{BB962C8B-B14F-4D97-AF65-F5344CB8AC3E}">
        <p14:creationId xmlns:p14="http://schemas.microsoft.com/office/powerpoint/2010/main" val="324261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1D394-2BED-5B42-AC60-898A2B6534A6}"/>
              </a:ext>
            </a:extLst>
          </p:cNvPr>
          <p:cNvPicPr>
            <a:picLocks noChangeAspect="1"/>
          </p:cNvPicPr>
          <p:nvPr/>
        </p:nvPicPr>
        <p:blipFill>
          <a:blip r:embed="rId2"/>
          <a:stretch>
            <a:fillRect/>
          </a:stretch>
        </p:blipFill>
        <p:spPr>
          <a:xfrm>
            <a:off x="579970" y="687172"/>
            <a:ext cx="7318889" cy="6038420"/>
          </a:xfrm>
          <a:prstGeom prst="rect">
            <a:avLst/>
          </a:prstGeom>
        </p:spPr>
      </p:pic>
      <p:sp>
        <p:nvSpPr>
          <p:cNvPr id="4" name="TextBox 3">
            <a:extLst>
              <a:ext uri="{FF2B5EF4-FFF2-40B4-BE49-F238E27FC236}">
                <a16:creationId xmlns:a16="http://schemas.microsoft.com/office/drawing/2014/main" id="{5D0675EE-1FCC-FD4F-A3BD-A1F5E5C021BE}"/>
              </a:ext>
            </a:extLst>
          </p:cNvPr>
          <p:cNvSpPr txBox="1"/>
          <p:nvPr/>
        </p:nvSpPr>
        <p:spPr>
          <a:xfrm>
            <a:off x="4583171" y="256285"/>
            <a:ext cx="3210046" cy="523220"/>
          </a:xfrm>
          <a:prstGeom prst="rect">
            <a:avLst/>
          </a:prstGeom>
          <a:noFill/>
        </p:spPr>
        <p:txBody>
          <a:bodyPr wrap="none" rtlCol="0">
            <a:spAutoFit/>
          </a:bodyPr>
          <a:lstStyle/>
          <a:p>
            <a:r>
              <a:rPr lang="en-US" sz="2800">
                <a:solidFill>
                  <a:schemeClr val="tx1">
                    <a:lumMod val="75000"/>
                    <a:lumOff val="25000"/>
                  </a:schemeClr>
                </a:solidFill>
              </a:rPr>
              <a:t>Intersecting Surfaces</a:t>
            </a:r>
          </a:p>
        </p:txBody>
      </p:sp>
      <p:sp>
        <p:nvSpPr>
          <p:cNvPr id="5" name="TextBox 4">
            <a:extLst>
              <a:ext uri="{FF2B5EF4-FFF2-40B4-BE49-F238E27FC236}">
                <a16:creationId xmlns:a16="http://schemas.microsoft.com/office/drawing/2014/main" id="{F4553463-FC5A-E843-9359-5625D75F373C}"/>
              </a:ext>
            </a:extLst>
          </p:cNvPr>
          <p:cNvSpPr txBox="1"/>
          <p:nvPr/>
        </p:nvSpPr>
        <p:spPr>
          <a:xfrm>
            <a:off x="7177598" y="972793"/>
            <a:ext cx="4931277" cy="3863686"/>
          </a:xfrm>
          <a:prstGeom prst="rect">
            <a:avLst/>
          </a:prstGeom>
          <a:noFill/>
        </p:spPr>
        <p:txBody>
          <a:bodyPr wrap="square" rtlCol="0">
            <a:spAutoFit/>
          </a:bodyPr>
          <a:lstStyle/>
          <a:p>
            <a:r>
              <a:rPr lang="en-US" sz="2400"/>
              <a:t>Here is an image, for the equilateral triangle case, that shows five surfaces of importance to the P3P problem:  the </a:t>
            </a:r>
            <a:r>
              <a:rPr lang="en-US" sz="2400" i="1"/>
              <a:t>DC</a:t>
            </a:r>
            <a:r>
              <a:rPr lang="en-US" sz="2400"/>
              <a:t>, the </a:t>
            </a:r>
            <a:r>
              <a:rPr lang="en-US" sz="2400" i="1"/>
              <a:t>CSDC</a:t>
            </a:r>
            <a:r>
              <a:rPr lang="en-US" sz="2400"/>
              <a:t>, </a:t>
            </a:r>
            <a:r>
              <a:rPr lang="en-US" sz="2400" i="1"/>
              <a:t>DToroid</a:t>
            </a:r>
            <a:r>
              <a:rPr lang="en-US" sz="2400" baseline="-25000"/>
              <a:t>A </a:t>
            </a:r>
            <a:r>
              <a:rPr lang="en-US" sz="2400"/>
              <a:t>, </a:t>
            </a:r>
            <a:r>
              <a:rPr lang="en-US" sz="2400" i="1"/>
              <a:t>DToroid</a:t>
            </a:r>
            <a:r>
              <a:rPr lang="en-US" sz="2400" baseline="-25000"/>
              <a:t>B</a:t>
            </a:r>
            <a:r>
              <a:rPr lang="en-US" sz="2400"/>
              <a:t> and </a:t>
            </a:r>
            <a:r>
              <a:rPr lang="en-US" sz="2400" i="1"/>
              <a:t>DToroid</a:t>
            </a:r>
            <a:r>
              <a:rPr lang="en-US" sz="2400" baseline="-25000"/>
              <a:t>C</a:t>
            </a:r>
          </a:p>
          <a:p>
            <a:pPr>
              <a:lnSpc>
                <a:spcPts val="2480"/>
              </a:lnSpc>
            </a:pPr>
            <a:endParaRPr lang="en-US" sz="2400"/>
          </a:p>
          <a:p>
            <a:pPr>
              <a:lnSpc>
                <a:spcPts val="2480"/>
              </a:lnSpc>
            </a:pPr>
            <a:r>
              <a:rPr lang="en-US" sz="2400"/>
              <a:t>This figure only shows the upper half-space (z ≥ 0) </a:t>
            </a:r>
          </a:p>
          <a:p>
            <a:pPr>
              <a:lnSpc>
                <a:spcPts val="2480"/>
              </a:lnSpc>
            </a:pPr>
            <a:endParaRPr lang="en-US" sz="2400"/>
          </a:p>
          <a:p>
            <a:pPr>
              <a:lnSpc>
                <a:spcPts val="2480"/>
              </a:lnSpc>
            </a:pPr>
            <a:r>
              <a:rPr lang="en-US" sz="2400"/>
              <a:t>Also, we are interested in more general acute triangles, going forward </a:t>
            </a:r>
          </a:p>
        </p:txBody>
      </p:sp>
    </p:spTree>
    <p:extLst>
      <p:ext uri="{BB962C8B-B14F-4D97-AF65-F5344CB8AC3E}">
        <p14:creationId xmlns:p14="http://schemas.microsoft.com/office/powerpoint/2010/main" val="2125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6E683-B227-AF46-85F6-D78D492310C1}"/>
              </a:ext>
            </a:extLst>
          </p:cNvPr>
          <p:cNvPicPr>
            <a:picLocks noChangeAspect="1"/>
          </p:cNvPicPr>
          <p:nvPr/>
        </p:nvPicPr>
        <p:blipFill>
          <a:blip r:embed="rId2"/>
          <a:stretch>
            <a:fillRect/>
          </a:stretch>
        </p:blipFill>
        <p:spPr>
          <a:xfrm>
            <a:off x="672289" y="693408"/>
            <a:ext cx="7112000" cy="5842000"/>
          </a:xfrm>
          <a:prstGeom prst="rect">
            <a:avLst/>
          </a:prstGeom>
        </p:spPr>
      </p:pic>
      <p:sp>
        <p:nvSpPr>
          <p:cNvPr id="6" name="TextBox 5">
            <a:extLst>
              <a:ext uri="{FF2B5EF4-FFF2-40B4-BE49-F238E27FC236}">
                <a16:creationId xmlns:a16="http://schemas.microsoft.com/office/drawing/2014/main" id="{53B5D8ED-FDD4-A84F-9810-EE52C7068982}"/>
              </a:ext>
            </a:extLst>
          </p:cNvPr>
          <p:cNvSpPr txBox="1"/>
          <p:nvPr/>
        </p:nvSpPr>
        <p:spPr>
          <a:xfrm>
            <a:off x="6992743" y="1355220"/>
            <a:ext cx="5465262" cy="3785652"/>
          </a:xfrm>
          <a:prstGeom prst="rect">
            <a:avLst/>
          </a:prstGeom>
          <a:noFill/>
        </p:spPr>
        <p:txBody>
          <a:bodyPr wrap="square" rtlCol="0">
            <a:spAutoFit/>
          </a:bodyPr>
          <a:lstStyle/>
          <a:p>
            <a:r>
              <a:rPr lang="en-US" sz="2400"/>
              <a:t>Here is an image showing one of the double toroid, the </a:t>
            </a:r>
            <a:r>
              <a:rPr lang="en-US" sz="2400" i="1"/>
              <a:t>DC</a:t>
            </a:r>
            <a:r>
              <a:rPr lang="en-US" sz="2400"/>
              <a:t> and the </a:t>
            </a:r>
            <a:r>
              <a:rPr lang="en-US" sz="2400" i="1"/>
              <a:t>CSDC</a:t>
            </a:r>
            <a:r>
              <a:rPr lang="en-US" sz="2400"/>
              <a:t>  </a:t>
            </a:r>
          </a:p>
          <a:p>
            <a:endParaRPr lang="en-US" sz="2400"/>
          </a:p>
          <a:p>
            <a:endParaRPr lang="en-US" sz="2400"/>
          </a:p>
          <a:p>
            <a:endParaRPr lang="en-US" sz="2400"/>
          </a:p>
          <a:p>
            <a:endParaRPr lang="en-US" sz="2400"/>
          </a:p>
          <a:p>
            <a:endParaRPr lang="en-US" sz="2400"/>
          </a:p>
          <a:p>
            <a:endParaRPr lang="en-US" sz="2400"/>
          </a:p>
          <a:p>
            <a:r>
              <a:rPr lang="en-US" sz="2400"/>
              <a:t>It is barely possible to see the mounds that are part of the </a:t>
            </a:r>
            <a:r>
              <a:rPr lang="en-US" sz="2400" i="1"/>
              <a:t>CSDC</a:t>
            </a:r>
          </a:p>
        </p:txBody>
      </p:sp>
      <p:sp>
        <p:nvSpPr>
          <p:cNvPr id="7" name="TextBox 6">
            <a:extLst>
              <a:ext uri="{FF2B5EF4-FFF2-40B4-BE49-F238E27FC236}">
                <a16:creationId xmlns:a16="http://schemas.microsoft.com/office/drawing/2014/main" id="{C1B32364-982D-6F4A-A2AB-308A6CFA4CBB}"/>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spTree>
    <p:extLst>
      <p:ext uri="{BB962C8B-B14F-4D97-AF65-F5344CB8AC3E}">
        <p14:creationId xmlns:p14="http://schemas.microsoft.com/office/powerpoint/2010/main" val="109804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 calcmode="lin" valueType="num">
                                      <p:cBhvr additive="base">
                                        <p:cTn id="7"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1C9F9-11EB-4A4E-BACE-FE0D2D0E3CD2}"/>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
        <p:nvSpPr>
          <p:cNvPr id="5" name="TextBox 4">
            <a:extLst>
              <a:ext uri="{FF2B5EF4-FFF2-40B4-BE49-F238E27FC236}">
                <a16:creationId xmlns:a16="http://schemas.microsoft.com/office/drawing/2014/main" id="{E559C1FD-641E-7D43-84FA-B8FD7CC62731}"/>
              </a:ext>
            </a:extLst>
          </p:cNvPr>
          <p:cNvSpPr txBox="1"/>
          <p:nvPr/>
        </p:nvSpPr>
        <p:spPr>
          <a:xfrm>
            <a:off x="1276286" y="1186261"/>
            <a:ext cx="10237015" cy="3590727"/>
          </a:xfrm>
          <a:prstGeom prst="rect">
            <a:avLst/>
          </a:prstGeom>
          <a:noFill/>
        </p:spPr>
        <p:txBody>
          <a:bodyPr wrap="square" rtlCol="0">
            <a:spAutoFit/>
          </a:bodyPr>
          <a:lstStyle/>
          <a:p>
            <a:r>
              <a:rPr lang="en-US" sz="2400"/>
              <a:t>In an effort to answer questions about strongly and weakly related points, it is desirable to understand how the various surfaces involved are interconnected </a:t>
            </a:r>
          </a:p>
          <a:p>
            <a:pPr>
              <a:lnSpc>
                <a:spcPts val="2480"/>
              </a:lnSpc>
            </a:pPr>
            <a:endParaRPr lang="en-US" sz="2400"/>
          </a:p>
          <a:p>
            <a:pPr>
              <a:lnSpc>
                <a:spcPts val="2480"/>
              </a:lnSpc>
            </a:pPr>
            <a:r>
              <a:rPr lang="en-US" sz="2400"/>
              <a:t>Some things are pretty easy, like the fact that the danger cylinder is basically inside the </a:t>
            </a:r>
            <a:r>
              <a:rPr lang="en-US" sz="2400" i="1"/>
              <a:t>CSDC,</a:t>
            </a:r>
            <a:r>
              <a:rPr lang="en-US" sz="2400"/>
              <a:t> and these intersect along three vertical lines that are equidistant from each other </a:t>
            </a:r>
          </a:p>
          <a:p>
            <a:endParaRPr lang="en-US" sz="2400"/>
          </a:p>
          <a:p>
            <a:endParaRPr lang="en-US" sz="2400"/>
          </a:p>
          <a:p>
            <a:endParaRPr lang="en-US" sz="2400"/>
          </a:p>
          <a:p>
            <a:endParaRPr lang="en-US" sz="2400"/>
          </a:p>
        </p:txBody>
      </p:sp>
    </p:spTree>
    <p:extLst>
      <p:ext uri="{BB962C8B-B14F-4D97-AF65-F5344CB8AC3E}">
        <p14:creationId xmlns:p14="http://schemas.microsoft.com/office/powerpoint/2010/main" val="67434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1C9F9-11EB-4A4E-BACE-FE0D2D0E3CD2}"/>
              </a:ext>
            </a:extLst>
          </p:cNvPr>
          <p:cNvSpPr txBox="1"/>
          <p:nvPr/>
        </p:nvSpPr>
        <p:spPr>
          <a:xfrm>
            <a:off x="2483673" y="334106"/>
            <a:ext cx="7117333" cy="523220"/>
          </a:xfrm>
          <a:prstGeom prst="rect">
            <a:avLst/>
          </a:prstGeom>
          <a:noFill/>
        </p:spPr>
        <p:txBody>
          <a:bodyPr wrap="none" rtlCol="0">
            <a:spAutoFit/>
          </a:bodyPr>
          <a:lstStyle/>
          <a:p>
            <a:r>
              <a:rPr lang="en-US" sz="2800">
                <a:solidFill>
                  <a:schemeClr val="bg1">
                    <a:lumMod val="85000"/>
                  </a:schemeClr>
                </a:solidFill>
              </a:rPr>
              <a:t>The Danger Cylinder and its Companion Surface</a:t>
            </a:r>
          </a:p>
        </p:txBody>
      </p:sp>
      <p:sp>
        <p:nvSpPr>
          <p:cNvPr id="6" name="TextBox 5">
            <a:extLst>
              <a:ext uri="{FF2B5EF4-FFF2-40B4-BE49-F238E27FC236}">
                <a16:creationId xmlns:a16="http://schemas.microsoft.com/office/drawing/2014/main" id="{3A061CCC-780C-B946-8805-8BE65A919F4E}"/>
              </a:ext>
            </a:extLst>
          </p:cNvPr>
          <p:cNvSpPr txBox="1"/>
          <p:nvPr/>
        </p:nvSpPr>
        <p:spPr>
          <a:xfrm>
            <a:off x="1128510" y="896585"/>
            <a:ext cx="10515599" cy="4183196"/>
          </a:xfrm>
          <a:prstGeom prst="rect">
            <a:avLst/>
          </a:prstGeom>
          <a:noFill/>
        </p:spPr>
        <p:txBody>
          <a:bodyPr wrap="square" rtlCol="0">
            <a:spAutoFit/>
          </a:bodyPr>
          <a:lstStyle/>
          <a:p>
            <a:r>
              <a:rPr lang="en-US" sz="2400"/>
              <a:t>Next, we will consider the intersection of the various double toroids that arise in P3P, namely, </a:t>
            </a:r>
            <a:r>
              <a:rPr lang="en-US" sz="2400" i="1"/>
              <a:t>DToroid</a:t>
            </a:r>
            <a:r>
              <a:rPr lang="el-GR" sz="2400" baseline="-25000"/>
              <a:t>α</a:t>
            </a:r>
            <a:r>
              <a:rPr lang="en-US" sz="2400"/>
              <a:t>(P),</a:t>
            </a:r>
            <a:r>
              <a:rPr lang="en-US" sz="2400" i="1"/>
              <a:t> DToroid</a:t>
            </a:r>
            <a:r>
              <a:rPr lang="el-GR" sz="2400" baseline="-25000"/>
              <a:t>β</a:t>
            </a:r>
            <a:r>
              <a:rPr lang="en-US" sz="2400"/>
              <a:t>(P) and</a:t>
            </a:r>
            <a:r>
              <a:rPr lang="en-US" sz="2400" i="1"/>
              <a:t> DToroid</a:t>
            </a:r>
            <a:r>
              <a:rPr lang="el-GR" sz="2400" baseline="-25000"/>
              <a:t>γ</a:t>
            </a:r>
            <a:r>
              <a:rPr lang="en-US" sz="2400"/>
              <a:t>(P)</a:t>
            </a:r>
          </a:p>
          <a:p>
            <a:pPr>
              <a:lnSpc>
                <a:spcPts val="2480"/>
              </a:lnSpc>
            </a:pPr>
            <a:endParaRPr lang="en-US" sz="2400"/>
          </a:p>
          <a:p>
            <a:pPr>
              <a:lnSpc>
                <a:spcPts val="2480"/>
              </a:lnSpc>
            </a:pPr>
            <a:r>
              <a:rPr lang="en-US" sz="2400"/>
              <a:t>The way that two of our inner toroids (which are similar to American footballs) intersect each other is easily described based on how their tangent cones intersect </a:t>
            </a:r>
          </a:p>
          <a:p>
            <a:pPr>
              <a:lnSpc>
                <a:spcPts val="2480"/>
              </a:lnSpc>
            </a:pPr>
            <a:endParaRPr lang="en-US" sz="2400"/>
          </a:p>
          <a:p>
            <a:pPr>
              <a:lnSpc>
                <a:spcPts val="2480"/>
              </a:lnSpc>
            </a:pPr>
            <a:r>
              <a:rPr lang="en-US" sz="2400"/>
              <a:t>Other toroid intersections are a bit more complicated  </a:t>
            </a:r>
          </a:p>
          <a:p>
            <a:pPr>
              <a:lnSpc>
                <a:spcPts val="2480"/>
              </a:lnSpc>
            </a:pPr>
            <a:endParaRPr lang="en-US" sz="2400"/>
          </a:p>
          <a:p>
            <a:pPr>
              <a:lnSpc>
                <a:spcPts val="2480"/>
              </a:lnSpc>
            </a:pPr>
            <a:r>
              <a:rPr lang="en-US" sz="2400"/>
              <a:t>Here are three examples of intersecting double toroids: </a:t>
            </a:r>
          </a:p>
          <a:p>
            <a:endParaRPr lang="en-US" sz="2400"/>
          </a:p>
          <a:p>
            <a:endParaRPr lang="en-US" sz="2400"/>
          </a:p>
          <a:p>
            <a:endParaRPr lang="en-US" sz="2400"/>
          </a:p>
        </p:txBody>
      </p:sp>
    </p:spTree>
    <p:extLst>
      <p:ext uri="{BB962C8B-B14F-4D97-AF65-F5344CB8AC3E}">
        <p14:creationId xmlns:p14="http://schemas.microsoft.com/office/powerpoint/2010/main" val="242977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E86E4-92DF-6949-BF6B-02B132A551A4}"/>
              </a:ext>
            </a:extLst>
          </p:cNvPr>
          <p:cNvSpPr txBox="1"/>
          <p:nvPr/>
        </p:nvSpPr>
        <p:spPr>
          <a:xfrm>
            <a:off x="6623223" y="1260095"/>
            <a:ext cx="4901668" cy="3416320"/>
          </a:xfrm>
          <a:prstGeom prst="rect">
            <a:avLst/>
          </a:prstGeom>
          <a:noFill/>
        </p:spPr>
        <p:txBody>
          <a:bodyPr wrap="square" rtlCol="0">
            <a:spAutoFit/>
          </a:bodyPr>
          <a:lstStyle/>
          <a:p>
            <a:r>
              <a:rPr lang="en-US" sz="2400"/>
              <a:t>The intersection of two of the double toroids, for some camera’s pinhole position</a:t>
            </a:r>
          </a:p>
          <a:p>
            <a:endParaRPr lang="en-US" sz="2400"/>
          </a:p>
          <a:p>
            <a:r>
              <a:rPr lang="en-US" sz="2400"/>
              <a:t>Only the two outer toroids are involved in this example</a:t>
            </a:r>
          </a:p>
          <a:p>
            <a:endParaRPr lang="en-US" sz="2400"/>
          </a:p>
          <a:p>
            <a:r>
              <a:rPr lang="en-US" sz="2400"/>
              <a:t>(Again, only the upper half-space is shown here) </a:t>
            </a:r>
          </a:p>
        </p:txBody>
      </p:sp>
      <p:pic>
        <p:nvPicPr>
          <p:cNvPr id="6" name="Picture 5">
            <a:extLst>
              <a:ext uri="{FF2B5EF4-FFF2-40B4-BE49-F238E27FC236}">
                <a16:creationId xmlns:a16="http://schemas.microsoft.com/office/drawing/2014/main" id="{A6DACAC8-B13A-8D48-8763-9A0FDF119290}"/>
              </a:ext>
            </a:extLst>
          </p:cNvPr>
          <p:cNvPicPr>
            <a:picLocks noChangeAspect="1"/>
          </p:cNvPicPr>
          <p:nvPr/>
        </p:nvPicPr>
        <p:blipFill>
          <a:blip r:embed="rId2"/>
          <a:stretch>
            <a:fillRect/>
          </a:stretch>
        </p:blipFill>
        <p:spPr>
          <a:xfrm>
            <a:off x="828135" y="749453"/>
            <a:ext cx="5513239" cy="5857816"/>
          </a:xfrm>
          <a:prstGeom prst="rect">
            <a:avLst/>
          </a:prstGeom>
        </p:spPr>
      </p:pic>
      <p:sp>
        <p:nvSpPr>
          <p:cNvPr id="7" name="TextBox 6">
            <a:extLst>
              <a:ext uri="{FF2B5EF4-FFF2-40B4-BE49-F238E27FC236}">
                <a16:creationId xmlns:a16="http://schemas.microsoft.com/office/drawing/2014/main" id="{FC718CAC-F795-3B49-908E-E3342227A6DE}"/>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spTree>
    <p:extLst>
      <p:ext uri="{BB962C8B-B14F-4D97-AF65-F5344CB8AC3E}">
        <p14:creationId xmlns:p14="http://schemas.microsoft.com/office/powerpoint/2010/main" val="394785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E86E4-92DF-6949-BF6B-02B132A551A4}"/>
              </a:ext>
            </a:extLst>
          </p:cNvPr>
          <p:cNvSpPr txBox="1"/>
          <p:nvPr/>
        </p:nvSpPr>
        <p:spPr>
          <a:xfrm>
            <a:off x="6536138" y="1216556"/>
            <a:ext cx="5111577" cy="3416320"/>
          </a:xfrm>
          <a:prstGeom prst="rect">
            <a:avLst/>
          </a:prstGeom>
          <a:noFill/>
        </p:spPr>
        <p:txBody>
          <a:bodyPr wrap="square" rtlCol="0">
            <a:spAutoFit/>
          </a:bodyPr>
          <a:lstStyle/>
          <a:p>
            <a:r>
              <a:rPr lang="en-US" sz="2400"/>
              <a:t>A more complicated intersection of two double toroids</a:t>
            </a:r>
          </a:p>
          <a:p>
            <a:endParaRPr lang="en-US" sz="2400"/>
          </a:p>
          <a:p>
            <a:r>
              <a:rPr lang="en-US" sz="2400"/>
              <a:t>Here the inner toroids get involved</a:t>
            </a:r>
          </a:p>
          <a:p>
            <a:endParaRPr lang="en-US" sz="2400"/>
          </a:p>
          <a:p>
            <a:r>
              <a:rPr lang="en-US" sz="2400"/>
              <a:t>Each of the two toroids that make up the green double toroid intersects each of the two toroids that make up the blue double toroid, in a closed curve </a:t>
            </a:r>
          </a:p>
        </p:txBody>
      </p:sp>
      <p:pic>
        <p:nvPicPr>
          <p:cNvPr id="3" name="Picture 2">
            <a:extLst>
              <a:ext uri="{FF2B5EF4-FFF2-40B4-BE49-F238E27FC236}">
                <a16:creationId xmlns:a16="http://schemas.microsoft.com/office/drawing/2014/main" id="{E282F128-3B5D-B545-845A-AA9D95AF97DB}"/>
              </a:ext>
            </a:extLst>
          </p:cNvPr>
          <p:cNvPicPr>
            <a:picLocks noChangeAspect="1"/>
          </p:cNvPicPr>
          <p:nvPr/>
        </p:nvPicPr>
        <p:blipFill>
          <a:blip r:embed="rId2"/>
          <a:stretch>
            <a:fillRect/>
          </a:stretch>
        </p:blipFill>
        <p:spPr>
          <a:xfrm>
            <a:off x="1137095" y="687172"/>
            <a:ext cx="5486127" cy="6043312"/>
          </a:xfrm>
          <a:prstGeom prst="rect">
            <a:avLst/>
          </a:prstGeom>
        </p:spPr>
      </p:pic>
      <p:sp>
        <p:nvSpPr>
          <p:cNvPr id="6" name="TextBox 5">
            <a:extLst>
              <a:ext uri="{FF2B5EF4-FFF2-40B4-BE49-F238E27FC236}">
                <a16:creationId xmlns:a16="http://schemas.microsoft.com/office/drawing/2014/main" id="{D47CD64B-EE9C-844C-9B94-40B1D147EA7B}"/>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spTree>
    <p:extLst>
      <p:ext uri="{BB962C8B-B14F-4D97-AF65-F5344CB8AC3E}">
        <p14:creationId xmlns:p14="http://schemas.microsoft.com/office/powerpoint/2010/main" val="23733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88229" y="920628"/>
            <a:ext cx="10120508" cy="3108543"/>
          </a:xfrm>
          <a:prstGeom prst="rect">
            <a:avLst/>
          </a:prstGeom>
          <a:noFill/>
        </p:spPr>
        <p:txBody>
          <a:bodyPr wrap="square" rtlCol="0">
            <a:spAutoFit/>
          </a:bodyPr>
          <a:lstStyle/>
          <a:p>
            <a:r>
              <a:rPr lang="en-US" sz="2400" dirty="0"/>
              <a:t>  </a:t>
            </a:r>
          </a:p>
          <a:p>
            <a:r>
              <a:rPr lang="en-US" sz="2400" dirty="0"/>
              <a:t>Using the Law of Cosines, we obtain </a:t>
            </a:r>
            <a:r>
              <a:rPr lang="en-US" sz="2400" i="1" dirty="0" err="1">
                <a:solidFill>
                  <a:schemeClr val="accent2"/>
                </a:solidFill>
              </a:rPr>
              <a:t>Grunert’s</a:t>
            </a:r>
            <a:r>
              <a:rPr lang="en-US" sz="2400" i="1" dirty="0">
                <a:solidFill>
                  <a:schemeClr val="accent2"/>
                </a:solidFill>
              </a:rPr>
              <a:t> system</a:t>
            </a:r>
            <a:r>
              <a:rPr lang="en-US" sz="2400" dirty="0"/>
              <a:t> of equations, where r</a:t>
            </a:r>
            <a:r>
              <a:rPr lang="en-US" sz="2400" baseline="-25000" dirty="0"/>
              <a:t>1 </a:t>
            </a:r>
            <a:r>
              <a:rPr lang="en-US" sz="2400" dirty="0"/>
              <a:t>, r</a:t>
            </a:r>
            <a:r>
              <a:rPr lang="en-US" sz="2400" baseline="-25000" dirty="0"/>
              <a:t>2 </a:t>
            </a:r>
            <a:r>
              <a:rPr lang="en-US" sz="2400" dirty="0"/>
              <a:t>and r</a:t>
            </a:r>
            <a:r>
              <a:rPr lang="en-US" sz="2400" baseline="-25000" dirty="0"/>
              <a:t>3</a:t>
            </a:r>
            <a:r>
              <a:rPr lang="en-US" sz="2400" dirty="0"/>
              <a:t> are the only unknowns: </a:t>
            </a:r>
          </a:p>
          <a:p>
            <a:endParaRPr lang="en-US" sz="2400" dirty="0"/>
          </a:p>
          <a:p>
            <a:r>
              <a:rPr lang="en-US" sz="2400" dirty="0"/>
              <a:t>                                       </a:t>
            </a:r>
            <a:r>
              <a:rPr lang="en-US" sz="2800" dirty="0"/>
              <a:t>r</a:t>
            </a:r>
            <a:r>
              <a:rPr lang="en-US" sz="2800" baseline="-25000" dirty="0"/>
              <a:t>2</a:t>
            </a:r>
            <a:r>
              <a:rPr lang="en-US" sz="2800" baseline="30000" dirty="0"/>
              <a:t>2</a:t>
            </a:r>
            <a:r>
              <a:rPr lang="en-US" sz="2800" dirty="0"/>
              <a:t> + r</a:t>
            </a:r>
            <a:r>
              <a:rPr lang="en-US" sz="2800" baseline="-25000" dirty="0"/>
              <a:t>3</a:t>
            </a:r>
            <a:r>
              <a:rPr lang="en-US" sz="2800" baseline="30000" dirty="0"/>
              <a:t>2</a:t>
            </a:r>
            <a:r>
              <a:rPr lang="en-US" sz="2800" dirty="0"/>
              <a:t> – 2 c</a:t>
            </a:r>
            <a:r>
              <a:rPr lang="en-US" sz="2800" baseline="-25000" dirty="0"/>
              <a:t>1</a:t>
            </a:r>
            <a:r>
              <a:rPr lang="en-US" sz="2800" dirty="0"/>
              <a:t> r</a:t>
            </a:r>
            <a:r>
              <a:rPr lang="en-US" sz="2800" baseline="-25000" dirty="0"/>
              <a:t>2</a:t>
            </a:r>
            <a:r>
              <a:rPr lang="en-US" sz="2800" dirty="0"/>
              <a:t> r</a:t>
            </a:r>
            <a:r>
              <a:rPr lang="en-US" sz="2800" baseline="-25000" dirty="0"/>
              <a:t>3</a:t>
            </a:r>
            <a:r>
              <a:rPr lang="en-US" sz="2800" dirty="0"/>
              <a:t>  =  d</a:t>
            </a:r>
            <a:r>
              <a:rPr lang="en-US" sz="2800" baseline="-25000" dirty="0"/>
              <a:t>1</a:t>
            </a:r>
            <a:r>
              <a:rPr lang="en-US" sz="2800" baseline="30000" dirty="0"/>
              <a:t>2</a:t>
            </a:r>
            <a:r>
              <a:rPr lang="en-US" sz="2800" dirty="0"/>
              <a:t> </a:t>
            </a:r>
          </a:p>
          <a:p>
            <a:r>
              <a:rPr lang="en-US" sz="2800" dirty="0"/>
              <a:t>                                 r</a:t>
            </a:r>
            <a:r>
              <a:rPr lang="en-US" sz="2800" baseline="-25000" dirty="0"/>
              <a:t>3</a:t>
            </a:r>
            <a:r>
              <a:rPr lang="en-US" sz="2800" baseline="30000" dirty="0"/>
              <a:t>2</a:t>
            </a:r>
            <a:r>
              <a:rPr lang="en-US" sz="2800" dirty="0"/>
              <a:t> + r</a:t>
            </a:r>
            <a:r>
              <a:rPr lang="en-US" sz="2800" baseline="-25000" dirty="0"/>
              <a:t>1</a:t>
            </a:r>
            <a:r>
              <a:rPr lang="en-US" sz="2800" baseline="30000" dirty="0"/>
              <a:t>2</a:t>
            </a:r>
            <a:r>
              <a:rPr lang="en-US" sz="2800" dirty="0"/>
              <a:t> – 2 c</a:t>
            </a:r>
            <a:r>
              <a:rPr lang="en-US" sz="2800" baseline="-25000" dirty="0"/>
              <a:t>2</a:t>
            </a:r>
            <a:r>
              <a:rPr lang="en-US" sz="2800" dirty="0"/>
              <a:t> r</a:t>
            </a:r>
            <a:r>
              <a:rPr lang="en-US" sz="2800" baseline="-25000" dirty="0"/>
              <a:t>3</a:t>
            </a:r>
            <a:r>
              <a:rPr lang="en-US" sz="2800" dirty="0"/>
              <a:t> r</a:t>
            </a:r>
            <a:r>
              <a:rPr lang="en-US" sz="2800" baseline="-25000" dirty="0"/>
              <a:t>1</a:t>
            </a:r>
            <a:r>
              <a:rPr lang="en-US" sz="2800" dirty="0"/>
              <a:t>  =  d</a:t>
            </a:r>
            <a:r>
              <a:rPr lang="en-US" sz="2800" baseline="-25000" dirty="0"/>
              <a:t>2</a:t>
            </a:r>
            <a:r>
              <a:rPr lang="en-US" sz="2800" baseline="30000" dirty="0"/>
              <a:t>2</a:t>
            </a:r>
            <a:r>
              <a:rPr lang="en-US" sz="2800" dirty="0"/>
              <a:t> </a:t>
            </a:r>
          </a:p>
          <a:p>
            <a:r>
              <a:rPr lang="en-US" sz="2800" dirty="0"/>
              <a:t>                                 r</a:t>
            </a:r>
            <a:r>
              <a:rPr lang="en-US" sz="2800" baseline="-25000" dirty="0"/>
              <a:t>1</a:t>
            </a:r>
            <a:r>
              <a:rPr lang="en-US" sz="2800" baseline="30000" dirty="0"/>
              <a:t>2</a:t>
            </a:r>
            <a:r>
              <a:rPr lang="en-US" sz="2800" dirty="0"/>
              <a:t> + r</a:t>
            </a:r>
            <a:r>
              <a:rPr lang="en-US" sz="2800" baseline="-25000" dirty="0"/>
              <a:t>2</a:t>
            </a:r>
            <a:r>
              <a:rPr lang="en-US" sz="2800" baseline="30000" dirty="0"/>
              <a:t>2</a:t>
            </a:r>
            <a:r>
              <a:rPr lang="en-US" sz="2800" dirty="0"/>
              <a:t> – 2 c</a:t>
            </a:r>
            <a:r>
              <a:rPr lang="en-US" sz="2800" baseline="-25000" dirty="0"/>
              <a:t>3</a:t>
            </a:r>
            <a:r>
              <a:rPr lang="en-US" sz="2800" dirty="0"/>
              <a:t> r</a:t>
            </a:r>
            <a:r>
              <a:rPr lang="en-US" sz="2800" baseline="-25000" dirty="0"/>
              <a:t>1</a:t>
            </a:r>
            <a:r>
              <a:rPr lang="en-US" sz="2800" dirty="0"/>
              <a:t> r</a:t>
            </a:r>
            <a:r>
              <a:rPr lang="en-US" sz="2800" baseline="-25000" dirty="0"/>
              <a:t>2</a:t>
            </a:r>
            <a:r>
              <a:rPr lang="en-US" sz="2800" dirty="0"/>
              <a:t>  =  d</a:t>
            </a:r>
            <a:r>
              <a:rPr lang="en-US" sz="2800" baseline="-25000" dirty="0"/>
              <a:t>3</a:t>
            </a:r>
            <a:r>
              <a:rPr lang="en-US" sz="2800" baseline="30000" dirty="0"/>
              <a:t>2</a:t>
            </a:r>
            <a:r>
              <a:rPr lang="en-US" sz="2800" dirty="0"/>
              <a:t> </a:t>
            </a:r>
          </a:p>
          <a:p>
            <a:endParaRPr lang="en-US" sz="2400" baseline="-25000" dirty="0"/>
          </a:p>
        </p:txBody>
      </p:sp>
      <p:sp>
        <p:nvSpPr>
          <p:cNvPr id="5" name="TextBox 4">
            <a:extLst>
              <a:ext uri="{FF2B5EF4-FFF2-40B4-BE49-F238E27FC236}">
                <a16:creationId xmlns:a16="http://schemas.microsoft.com/office/drawing/2014/main" id="{451F13F9-B136-C44A-86FD-D956A2D5ECF4}"/>
              </a:ext>
            </a:extLst>
          </p:cNvPr>
          <p:cNvSpPr txBox="1"/>
          <p:nvPr/>
        </p:nvSpPr>
        <p:spPr>
          <a:xfrm>
            <a:off x="3151627" y="2167299"/>
            <a:ext cx="654346" cy="1785104"/>
          </a:xfrm>
          <a:prstGeom prst="rect">
            <a:avLst/>
          </a:prstGeom>
          <a:noFill/>
        </p:spPr>
        <p:txBody>
          <a:bodyPr wrap="none" rtlCol="0">
            <a:spAutoFit/>
          </a:bodyPr>
          <a:lstStyle/>
          <a:p>
            <a:r>
              <a:rPr lang="en-US" sz="11000">
                <a:solidFill>
                  <a:schemeClr val="bg1">
                    <a:lumMod val="50000"/>
                  </a:schemeClr>
                </a:solidFill>
                <a:latin typeface="Helvetica Light" panose="020B0403020202020204" pitchFamily="34" charset="0"/>
              </a:rPr>
              <a:t>{</a:t>
            </a:r>
          </a:p>
        </p:txBody>
      </p:sp>
      <p:sp>
        <p:nvSpPr>
          <p:cNvPr id="6" name="TextBox 5">
            <a:extLst>
              <a:ext uri="{FF2B5EF4-FFF2-40B4-BE49-F238E27FC236}">
                <a16:creationId xmlns:a16="http://schemas.microsoft.com/office/drawing/2014/main" id="{59FD78FB-A8AC-F444-9CF3-6E8D0D63BBCA}"/>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2135907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E86E4-92DF-6949-BF6B-02B132A551A4}"/>
              </a:ext>
            </a:extLst>
          </p:cNvPr>
          <p:cNvSpPr txBox="1"/>
          <p:nvPr/>
        </p:nvSpPr>
        <p:spPr>
          <a:xfrm>
            <a:off x="6623222" y="1499577"/>
            <a:ext cx="5046263" cy="2308324"/>
          </a:xfrm>
          <a:prstGeom prst="rect">
            <a:avLst/>
          </a:prstGeom>
          <a:noFill/>
        </p:spPr>
        <p:txBody>
          <a:bodyPr wrap="square" rtlCol="0">
            <a:spAutoFit/>
          </a:bodyPr>
          <a:lstStyle/>
          <a:p>
            <a:r>
              <a:rPr lang="en-US" sz="2400"/>
              <a:t>Another example of intersecting double toroids </a:t>
            </a:r>
          </a:p>
          <a:p>
            <a:endParaRPr lang="en-US" sz="2400"/>
          </a:p>
          <a:p>
            <a:r>
              <a:rPr lang="en-US" sz="2400"/>
              <a:t>This one is similar to the first example, except that now the two inner toroids intersect in a (small) closed curve</a:t>
            </a:r>
          </a:p>
        </p:txBody>
      </p:sp>
      <p:pic>
        <p:nvPicPr>
          <p:cNvPr id="6" name="Picture 5">
            <a:extLst>
              <a:ext uri="{FF2B5EF4-FFF2-40B4-BE49-F238E27FC236}">
                <a16:creationId xmlns:a16="http://schemas.microsoft.com/office/drawing/2014/main" id="{5711E0D6-8247-B249-BE80-8CE3EA5798D1}"/>
              </a:ext>
            </a:extLst>
          </p:cNvPr>
          <p:cNvPicPr>
            <a:picLocks noChangeAspect="1"/>
          </p:cNvPicPr>
          <p:nvPr/>
        </p:nvPicPr>
        <p:blipFill>
          <a:blip r:embed="rId2"/>
          <a:stretch>
            <a:fillRect/>
          </a:stretch>
        </p:blipFill>
        <p:spPr>
          <a:xfrm>
            <a:off x="1349759" y="687463"/>
            <a:ext cx="5016535" cy="6039014"/>
          </a:xfrm>
          <a:prstGeom prst="rect">
            <a:avLst/>
          </a:prstGeom>
        </p:spPr>
      </p:pic>
      <p:sp>
        <p:nvSpPr>
          <p:cNvPr id="7" name="TextBox 6">
            <a:extLst>
              <a:ext uri="{FF2B5EF4-FFF2-40B4-BE49-F238E27FC236}">
                <a16:creationId xmlns:a16="http://schemas.microsoft.com/office/drawing/2014/main" id="{57230299-2F0C-3F40-90B9-6B06379BF2BF}"/>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spTree>
    <p:extLst>
      <p:ext uri="{BB962C8B-B14F-4D97-AF65-F5344CB8AC3E}">
        <p14:creationId xmlns:p14="http://schemas.microsoft.com/office/powerpoint/2010/main" val="263147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repeatCount="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E86E4-92DF-6949-BF6B-02B132A551A4}"/>
              </a:ext>
            </a:extLst>
          </p:cNvPr>
          <p:cNvSpPr txBox="1"/>
          <p:nvPr/>
        </p:nvSpPr>
        <p:spPr>
          <a:xfrm>
            <a:off x="5962775" y="1468046"/>
            <a:ext cx="6103101" cy="4154984"/>
          </a:xfrm>
          <a:prstGeom prst="rect">
            <a:avLst/>
          </a:prstGeom>
          <a:noFill/>
        </p:spPr>
        <p:txBody>
          <a:bodyPr wrap="square" rtlCol="0">
            <a:spAutoFit/>
          </a:bodyPr>
          <a:lstStyle/>
          <a:p>
            <a:r>
              <a:rPr lang="en-US" sz="2400"/>
              <a:t>Here we see the intersection of two of the three </a:t>
            </a:r>
            <a:r>
              <a:rPr lang="en-US" sz="2400" i="1"/>
              <a:t>special</a:t>
            </a:r>
            <a:r>
              <a:rPr lang="en-US" sz="2400"/>
              <a:t> double toroids, </a:t>
            </a:r>
            <a:r>
              <a:rPr lang="en-US" altLang="zh-CN" sz="2400" i="1" dirty="0" err="1"/>
              <a:t>DToroid</a:t>
            </a:r>
            <a:r>
              <a:rPr lang="en-US" sz="2400" baseline="-25000"/>
              <a:t>A</a:t>
            </a:r>
            <a:r>
              <a:rPr lang="en-US" sz="2400"/>
              <a:t>, </a:t>
            </a:r>
            <a:r>
              <a:rPr lang="en-US" altLang="zh-CN" sz="2400" i="1" dirty="0" err="1"/>
              <a:t>DToroid</a:t>
            </a:r>
            <a:r>
              <a:rPr lang="en-US" sz="2400" baseline="-25000"/>
              <a:t>B</a:t>
            </a:r>
            <a:r>
              <a:rPr lang="en-US" sz="2400"/>
              <a:t>,  and </a:t>
            </a:r>
            <a:r>
              <a:rPr lang="en-US" altLang="zh-CN" sz="2400" i="1" dirty="0" err="1"/>
              <a:t>DToroid</a:t>
            </a:r>
            <a:r>
              <a:rPr lang="en-US" sz="2400" baseline="-25000"/>
              <a:t>C</a:t>
            </a:r>
            <a:r>
              <a:rPr lang="en-US" sz="2400"/>
              <a:t>, for an acute triangle</a:t>
            </a:r>
          </a:p>
          <a:p>
            <a:endParaRPr lang="en-US" sz="2400"/>
          </a:p>
          <a:p>
            <a:r>
              <a:rPr lang="en-US" sz="2400"/>
              <a:t>Ignoring the circumcircle (poorly rendered here), the special double toroids seem to always intersect in this simple “double loop” way, at least for acute triangles  </a:t>
            </a:r>
          </a:p>
          <a:p>
            <a:endParaRPr lang="en-US" sz="2400"/>
          </a:p>
          <a:p>
            <a:r>
              <a:rPr lang="en-US" sz="2400"/>
              <a:t>All three of the special toroids intersect at the orthocenter (purple dot) </a:t>
            </a:r>
          </a:p>
        </p:txBody>
      </p:sp>
      <p:sp>
        <p:nvSpPr>
          <p:cNvPr id="7" name="TextBox 6">
            <a:extLst>
              <a:ext uri="{FF2B5EF4-FFF2-40B4-BE49-F238E27FC236}">
                <a16:creationId xmlns:a16="http://schemas.microsoft.com/office/drawing/2014/main" id="{57230299-2F0C-3F40-90B9-6B06379BF2BF}"/>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pic>
        <p:nvPicPr>
          <p:cNvPr id="8" name="Picture 7">
            <a:extLst>
              <a:ext uri="{FF2B5EF4-FFF2-40B4-BE49-F238E27FC236}">
                <a16:creationId xmlns:a16="http://schemas.microsoft.com/office/drawing/2014/main" id="{D4885E14-B6F1-844D-A03C-8F880D0DE29C}"/>
              </a:ext>
            </a:extLst>
          </p:cNvPr>
          <p:cNvPicPr>
            <a:picLocks noChangeAspect="1"/>
          </p:cNvPicPr>
          <p:nvPr/>
        </p:nvPicPr>
        <p:blipFill>
          <a:blip r:embed="rId2"/>
          <a:stretch>
            <a:fillRect/>
          </a:stretch>
        </p:blipFill>
        <p:spPr>
          <a:xfrm>
            <a:off x="531648" y="937160"/>
            <a:ext cx="5530713" cy="5400578"/>
          </a:xfrm>
          <a:prstGeom prst="rect">
            <a:avLst/>
          </a:prstGeom>
        </p:spPr>
      </p:pic>
    </p:spTree>
    <p:extLst>
      <p:ext uri="{BB962C8B-B14F-4D97-AF65-F5344CB8AC3E}">
        <p14:creationId xmlns:p14="http://schemas.microsoft.com/office/powerpoint/2010/main" val="180150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727CF7-7E23-194C-8E2D-56B6909F45F9}"/>
              </a:ext>
            </a:extLst>
          </p:cNvPr>
          <p:cNvSpPr txBox="1"/>
          <p:nvPr/>
        </p:nvSpPr>
        <p:spPr>
          <a:xfrm>
            <a:off x="6561219" y="941670"/>
            <a:ext cx="5277854" cy="6370975"/>
          </a:xfrm>
          <a:prstGeom prst="rect">
            <a:avLst/>
          </a:prstGeom>
          <a:noFill/>
        </p:spPr>
        <p:txBody>
          <a:bodyPr wrap="square" rtlCol="0">
            <a:spAutoFit/>
          </a:bodyPr>
          <a:lstStyle/>
          <a:p>
            <a:r>
              <a:rPr lang="en-US" sz="2400"/>
              <a:t>The way in which the danger cylinder intersects one of our special double toroids is rather simple</a:t>
            </a:r>
          </a:p>
          <a:p>
            <a:endParaRPr lang="en-US" sz="2400"/>
          </a:p>
          <a:p>
            <a:r>
              <a:rPr lang="en-US" sz="2400"/>
              <a:t>Here is the danger cylinder together with the double toroid </a:t>
            </a:r>
            <a:r>
              <a:rPr lang="en-US" sz="2400" i="1"/>
              <a:t>DToroid</a:t>
            </a:r>
            <a:r>
              <a:rPr lang="en-US" sz="2400" i="1" baseline="-25000"/>
              <a:t>C</a:t>
            </a:r>
            <a:r>
              <a:rPr lang="en-US" sz="2400" baseline="-25000"/>
              <a:t> </a:t>
            </a:r>
            <a:r>
              <a:rPr lang="en-US" sz="2400"/>
              <a:t> (obtained by rotating the triangle </a:t>
            </a:r>
            <a:r>
              <a:rPr lang="el-GR" sz="2400"/>
              <a:t>Δ</a:t>
            </a:r>
            <a:r>
              <a:rPr lang="en-US" sz="2400"/>
              <a:t>ABC’s circumcircle about its sideline AB)</a:t>
            </a:r>
          </a:p>
          <a:p>
            <a:endParaRPr lang="en-US" sz="2400"/>
          </a:p>
          <a:p>
            <a:r>
              <a:rPr lang="en-US" sz="2400"/>
              <a:t>The intersection of these two surfaces is the circumcircle and a curve that wraps around the outer toroid, and which is rational as a curve in xyZ-space (Z = z</a:t>
            </a:r>
            <a:r>
              <a:rPr lang="en-US" sz="2400" baseline="30000"/>
              <a:t>2</a:t>
            </a:r>
            <a:r>
              <a:rPr lang="en-US" sz="2400"/>
              <a:t>)</a:t>
            </a:r>
          </a:p>
          <a:p>
            <a:endParaRPr lang="en-US" sz="2400"/>
          </a:p>
          <a:p>
            <a:r>
              <a:rPr lang="en-US" sz="2400"/>
              <a:t>(Only upper half-space shown) </a:t>
            </a:r>
          </a:p>
          <a:p>
            <a:endParaRPr lang="en-US" sz="2400"/>
          </a:p>
          <a:p>
            <a:endParaRPr lang="en-US" sz="2400"/>
          </a:p>
        </p:txBody>
      </p:sp>
      <p:sp>
        <p:nvSpPr>
          <p:cNvPr id="7" name="TextBox 6">
            <a:extLst>
              <a:ext uri="{FF2B5EF4-FFF2-40B4-BE49-F238E27FC236}">
                <a16:creationId xmlns:a16="http://schemas.microsoft.com/office/drawing/2014/main" id="{792019F7-3DE5-094F-A32F-2D4B2BA91ABB}"/>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pic>
        <p:nvPicPr>
          <p:cNvPr id="3" name="Picture 2">
            <a:extLst>
              <a:ext uri="{FF2B5EF4-FFF2-40B4-BE49-F238E27FC236}">
                <a16:creationId xmlns:a16="http://schemas.microsoft.com/office/drawing/2014/main" id="{90F60C46-0FA6-C74A-9A84-F2B753CA7393}"/>
              </a:ext>
            </a:extLst>
          </p:cNvPr>
          <p:cNvPicPr>
            <a:picLocks noChangeAspect="1"/>
          </p:cNvPicPr>
          <p:nvPr/>
        </p:nvPicPr>
        <p:blipFill>
          <a:blip r:embed="rId2"/>
          <a:stretch>
            <a:fillRect/>
          </a:stretch>
        </p:blipFill>
        <p:spPr>
          <a:xfrm>
            <a:off x="160420" y="801668"/>
            <a:ext cx="6047874" cy="6056332"/>
          </a:xfrm>
          <a:prstGeom prst="rect">
            <a:avLst/>
          </a:prstGeom>
        </p:spPr>
      </p:pic>
    </p:spTree>
    <p:extLst>
      <p:ext uri="{BB962C8B-B14F-4D97-AF65-F5344CB8AC3E}">
        <p14:creationId xmlns:p14="http://schemas.microsoft.com/office/powerpoint/2010/main" val="307916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ADDE90-2F2F-F846-A5BC-7609284E839D}"/>
              </a:ext>
            </a:extLst>
          </p:cNvPr>
          <p:cNvSpPr txBox="1"/>
          <p:nvPr/>
        </p:nvSpPr>
        <p:spPr>
          <a:xfrm>
            <a:off x="7086048" y="1290100"/>
            <a:ext cx="4534504" cy="4154984"/>
          </a:xfrm>
          <a:prstGeom prst="rect">
            <a:avLst/>
          </a:prstGeom>
          <a:noFill/>
        </p:spPr>
        <p:txBody>
          <a:bodyPr wrap="square" rtlCol="0">
            <a:spAutoFit/>
          </a:bodyPr>
          <a:lstStyle/>
          <a:p>
            <a:r>
              <a:rPr lang="en-US" sz="2400"/>
              <a:t>The intersection of </a:t>
            </a:r>
            <a:r>
              <a:rPr lang="en-US" sz="2400" i="1"/>
              <a:t>DToroid</a:t>
            </a:r>
            <a:r>
              <a:rPr lang="en-US" sz="2400" baseline="-25000"/>
              <a:t>C</a:t>
            </a:r>
            <a:r>
              <a:rPr lang="en-US" sz="2400"/>
              <a:t> and </a:t>
            </a:r>
            <a:r>
              <a:rPr lang="en-US" sz="2400" i="1"/>
              <a:t>CSDC </a:t>
            </a:r>
            <a:r>
              <a:rPr lang="en-US" sz="2400"/>
              <a:t>is considerably more complicated than the intersection of </a:t>
            </a:r>
            <a:r>
              <a:rPr lang="en-US" sz="2400" i="1"/>
              <a:t>DToroid</a:t>
            </a:r>
            <a:r>
              <a:rPr lang="en-US" sz="2400" baseline="-25000"/>
              <a:t>C</a:t>
            </a:r>
            <a:r>
              <a:rPr lang="en-US" sz="2400"/>
              <a:t> and </a:t>
            </a:r>
            <a:r>
              <a:rPr lang="en-US" sz="2400" i="1"/>
              <a:t>DC </a:t>
            </a:r>
            <a:endParaRPr lang="en-US" sz="2400"/>
          </a:p>
          <a:p>
            <a:endParaRPr lang="en-US" sz="2400"/>
          </a:p>
          <a:p>
            <a:r>
              <a:rPr lang="en-US" sz="2400"/>
              <a:t>However, it too involved the unit circle, plus another close curve that is rational as a curve in xyZ-space </a:t>
            </a:r>
          </a:p>
          <a:p>
            <a:endParaRPr lang="en-US" sz="2400"/>
          </a:p>
          <a:p>
            <a:r>
              <a:rPr lang="en-US" sz="2400"/>
              <a:t>(Only upper half-space shown) </a:t>
            </a:r>
          </a:p>
        </p:txBody>
      </p:sp>
      <p:sp>
        <p:nvSpPr>
          <p:cNvPr id="7" name="TextBox 6">
            <a:extLst>
              <a:ext uri="{FF2B5EF4-FFF2-40B4-BE49-F238E27FC236}">
                <a16:creationId xmlns:a16="http://schemas.microsoft.com/office/drawing/2014/main" id="{E34F7A44-59EA-4247-984C-ABD0A6C7F383}"/>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pic>
        <p:nvPicPr>
          <p:cNvPr id="3" name="Picture 2">
            <a:extLst>
              <a:ext uri="{FF2B5EF4-FFF2-40B4-BE49-F238E27FC236}">
                <a16:creationId xmlns:a16="http://schemas.microsoft.com/office/drawing/2014/main" id="{1CF37CA8-1B22-E44C-AA83-66CF83361B6D}"/>
              </a:ext>
            </a:extLst>
          </p:cNvPr>
          <p:cNvPicPr>
            <a:picLocks noChangeAspect="1"/>
          </p:cNvPicPr>
          <p:nvPr/>
        </p:nvPicPr>
        <p:blipFill>
          <a:blip r:embed="rId2"/>
          <a:stretch>
            <a:fillRect/>
          </a:stretch>
        </p:blipFill>
        <p:spPr>
          <a:xfrm>
            <a:off x="365885" y="814712"/>
            <a:ext cx="6034916" cy="6043287"/>
          </a:xfrm>
          <a:prstGeom prst="rect">
            <a:avLst/>
          </a:prstGeom>
        </p:spPr>
      </p:pic>
    </p:spTree>
    <p:extLst>
      <p:ext uri="{BB962C8B-B14F-4D97-AF65-F5344CB8AC3E}">
        <p14:creationId xmlns:p14="http://schemas.microsoft.com/office/powerpoint/2010/main" val="13065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B41B77-9DD7-D446-96C4-6E50D9A2F8CC}"/>
              </a:ext>
            </a:extLst>
          </p:cNvPr>
          <p:cNvPicPr>
            <a:picLocks noChangeAspect="1"/>
          </p:cNvPicPr>
          <p:nvPr/>
        </p:nvPicPr>
        <p:blipFill>
          <a:blip r:embed="rId2"/>
          <a:stretch>
            <a:fillRect/>
          </a:stretch>
        </p:blipFill>
        <p:spPr>
          <a:xfrm>
            <a:off x="194551" y="654165"/>
            <a:ext cx="6011696" cy="6047162"/>
          </a:xfrm>
          <a:prstGeom prst="rect">
            <a:avLst/>
          </a:prstGeom>
        </p:spPr>
      </p:pic>
      <p:sp>
        <p:nvSpPr>
          <p:cNvPr id="5" name="TextBox 4">
            <a:extLst>
              <a:ext uri="{FF2B5EF4-FFF2-40B4-BE49-F238E27FC236}">
                <a16:creationId xmlns:a16="http://schemas.microsoft.com/office/drawing/2014/main" id="{8BBDB956-443A-C947-A67D-4E80C0C7CDEC}"/>
              </a:ext>
            </a:extLst>
          </p:cNvPr>
          <p:cNvSpPr txBox="1"/>
          <p:nvPr/>
        </p:nvSpPr>
        <p:spPr>
          <a:xfrm>
            <a:off x="6395543" y="1085052"/>
            <a:ext cx="5302670" cy="2308324"/>
          </a:xfrm>
          <a:prstGeom prst="rect">
            <a:avLst/>
          </a:prstGeom>
          <a:noFill/>
        </p:spPr>
        <p:txBody>
          <a:bodyPr wrap="none" rtlCol="0">
            <a:spAutoFit/>
          </a:bodyPr>
          <a:lstStyle/>
          <a:p>
            <a:endParaRPr lang="en-US" sz="2400" i="1"/>
          </a:p>
          <a:p>
            <a:r>
              <a:rPr lang="en-US" sz="2400"/>
              <a:t>For the equilateral triangle case, here is </a:t>
            </a:r>
          </a:p>
          <a:p>
            <a:r>
              <a:rPr lang="en-US" sz="2400" i="1"/>
              <a:t>DToroid</a:t>
            </a:r>
            <a:r>
              <a:rPr lang="en-US" sz="2400" baseline="-25000"/>
              <a:t>C </a:t>
            </a:r>
            <a:r>
              <a:rPr lang="en-US" sz="2400"/>
              <a:t>, its intersection with the </a:t>
            </a:r>
          </a:p>
          <a:p>
            <a:r>
              <a:rPr lang="en-US" sz="2400"/>
              <a:t>danger cylinder (red curve), and its </a:t>
            </a:r>
          </a:p>
          <a:p>
            <a:r>
              <a:rPr lang="en-US" sz="2400"/>
              <a:t>intersection with the </a:t>
            </a:r>
            <a:r>
              <a:rPr lang="en-US" sz="2400" i="1"/>
              <a:t>CSDC</a:t>
            </a:r>
            <a:r>
              <a:rPr lang="en-US" sz="2400"/>
              <a:t> (black curve)  </a:t>
            </a:r>
          </a:p>
          <a:p>
            <a:endParaRPr lang="en-US" sz="2400"/>
          </a:p>
        </p:txBody>
      </p:sp>
      <p:sp>
        <p:nvSpPr>
          <p:cNvPr id="7" name="TextBox 6">
            <a:extLst>
              <a:ext uri="{FF2B5EF4-FFF2-40B4-BE49-F238E27FC236}">
                <a16:creationId xmlns:a16="http://schemas.microsoft.com/office/drawing/2014/main" id="{AD3DDD83-7B65-DA43-B83A-03E7E2ADAC62}"/>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spTree>
    <p:extLst>
      <p:ext uri="{BB962C8B-B14F-4D97-AF65-F5344CB8AC3E}">
        <p14:creationId xmlns:p14="http://schemas.microsoft.com/office/powerpoint/2010/main" val="2348901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DB956-443A-C947-A67D-4E80C0C7CDEC}"/>
              </a:ext>
            </a:extLst>
          </p:cNvPr>
          <p:cNvSpPr txBox="1"/>
          <p:nvPr/>
        </p:nvSpPr>
        <p:spPr>
          <a:xfrm>
            <a:off x="5884556" y="1138840"/>
            <a:ext cx="6092292" cy="5014193"/>
          </a:xfrm>
          <a:prstGeom prst="rect">
            <a:avLst/>
          </a:prstGeom>
          <a:noFill/>
        </p:spPr>
        <p:txBody>
          <a:bodyPr wrap="square" rtlCol="0">
            <a:spAutoFit/>
          </a:bodyPr>
          <a:lstStyle/>
          <a:p>
            <a:r>
              <a:rPr lang="en-US" sz="2400" i="1"/>
              <a:t>CSDC</a:t>
            </a:r>
            <a:r>
              <a:rPr lang="en-US" sz="2400"/>
              <a:t>  </a:t>
            </a:r>
            <a:r>
              <a:rPr lang="en-US" sz="2800"/>
              <a:t>∩</a:t>
            </a:r>
            <a:r>
              <a:rPr lang="en-US" sz="2400"/>
              <a:t>  (</a:t>
            </a:r>
            <a:r>
              <a:rPr lang="en-US" sz="2400" i="1"/>
              <a:t>DToroid</a:t>
            </a:r>
            <a:r>
              <a:rPr lang="en-US" sz="2400" baseline="-25000"/>
              <a:t>A </a:t>
            </a:r>
            <a:r>
              <a:rPr lang="en-US" sz="2400"/>
              <a:t> ∪ </a:t>
            </a:r>
            <a:r>
              <a:rPr lang="en-US" sz="2400" i="1"/>
              <a:t>DToroid</a:t>
            </a:r>
            <a:r>
              <a:rPr lang="en-US" sz="2400" baseline="-25000"/>
              <a:t>B </a:t>
            </a:r>
            <a:r>
              <a:rPr lang="en-US" sz="2400"/>
              <a:t> ∪ </a:t>
            </a:r>
            <a:r>
              <a:rPr lang="en-US" sz="2400" i="1"/>
              <a:t>DToroid</a:t>
            </a:r>
            <a:r>
              <a:rPr lang="en-US" sz="2400" baseline="-25000"/>
              <a:t>C </a:t>
            </a:r>
            <a:r>
              <a:rPr lang="en-US" sz="2400"/>
              <a:t>) in the equilateral triangle case </a:t>
            </a:r>
          </a:p>
          <a:p>
            <a:pPr>
              <a:lnSpc>
                <a:spcPts val="2280"/>
              </a:lnSpc>
            </a:pPr>
            <a:endParaRPr lang="en-US" sz="2400"/>
          </a:p>
          <a:p>
            <a:pPr>
              <a:lnSpc>
                <a:spcPts val="2280"/>
              </a:lnSpc>
            </a:pPr>
            <a:r>
              <a:rPr lang="en-US" sz="2400"/>
              <a:t>(Wait for animation) </a:t>
            </a:r>
          </a:p>
          <a:p>
            <a:pPr>
              <a:lnSpc>
                <a:spcPts val="2280"/>
              </a:lnSpc>
            </a:pPr>
            <a:endParaRPr lang="en-US" sz="2400"/>
          </a:p>
          <a:p>
            <a:r>
              <a:rPr lang="en-US" sz="2400"/>
              <a:t>The curves </a:t>
            </a:r>
            <a:r>
              <a:rPr lang="en-US" sz="2400" i="1"/>
              <a:t>CSDC</a:t>
            </a:r>
            <a:r>
              <a:rPr lang="en-US" sz="2400"/>
              <a:t> </a:t>
            </a:r>
            <a:r>
              <a:rPr lang="en-US" sz="2800"/>
              <a:t>∩</a:t>
            </a:r>
            <a:r>
              <a:rPr lang="en-US" sz="2400"/>
              <a:t> </a:t>
            </a:r>
            <a:r>
              <a:rPr lang="en-US" sz="2400" i="1"/>
              <a:t>DToroid</a:t>
            </a:r>
            <a:r>
              <a:rPr lang="en-US" sz="2400" baseline="-25000"/>
              <a:t>X</a:t>
            </a:r>
            <a:r>
              <a:rPr lang="en-US" sz="2400"/>
              <a:t> and </a:t>
            </a:r>
            <a:r>
              <a:rPr lang="en-US" sz="2400" i="1"/>
              <a:t>CSDC</a:t>
            </a:r>
            <a:r>
              <a:rPr lang="en-US" sz="2400"/>
              <a:t> </a:t>
            </a:r>
            <a:r>
              <a:rPr lang="en-US" sz="2800"/>
              <a:t>∩</a:t>
            </a:r>
            <a:r>
              <a:rPr lang="en-US" sz="2400"/>
              <a:t> </a:t>
            </a:r>
            <a:r>
              <a:rPr lang="en-US" sz="2400" i="1"/>
              <a:t>DToroid</a:t>
            </a:r>
            <a:r>
              <a:rPr lang="en-US" sz="2400" baseline="-25000"/>
              <a:t>Y</a:t>
            </a:r>
            <a:r>
              <a:rPr lang="en-US" sz="2400"/>
              <a:t> get very near each other inside the unit sphere, for each pair {X, Y} ⊂ {A, B, C}  </a:t>
            </a:r>
          </a:p>
          <a:p>
            <a:pPr>
              <a:lnSpc>
                <a:spcPts val="2280"/>
              </a:lnSpc>
            </a:pPr>
            <a:endParaRPr lang="en-US" sz="2400"/>
          </a:p>
          <a:p>
            <a:r>
              <a:rPr lang="en-US" sz="2400"/>
              <a:t>It seems hopelessly messy inside the unit sphere, even for the equilateral triangle case! </a:t>
            </a:r>
          </a:p>
          <a:p>
            <a:pPr>
              <a:lnSpc>
                <a:spcPts val="2280"/>
              </a:lnSpc>
            </a:pPr>
            <a:endParaRPr lang="en-US" sz="2400"/>
          </a:p>
          <a:p>
            <a:r>
              <a:rPr lang="en-US" sz="2400"/>
              <a:t>This phenomenon will be seen again later in connection with a certain vector field </a:t>
            </a:r>
          </a:p>
        </p:txBody>
      </p:sp>
      <p:sp>
        <p:nvSpPr>
          <p:cNvPr id="7" name="TextBox 6">
            <a:extLst>
              <a:ext uri="{FF2B5EF4-FFF2-40B4-BE49-F238E27FC236}">
                <a16:creationId xmlns:a16="http://schemas.microsoft.com/office/drawing/2014/main" id="{AD3DDD83-7B65-DA43-B83A-03E7E2ADAC62}"/>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pic>
        <p:nvPicPr>
          <p:cNvPr id="3" name="Picture 2">
            <a:extLst>
              <a:ext uri="{FF2B5EF4-FFF2-40B4-BE49-F238E27FC236}">
                <a16:creationId xmlns:a16="http://schemas.microsoft.com/office/drawing/2014/main" id="{060424D4-71DD-554C-9817-2C0DD5F259DA}"/>
              </a:ext>
            </a:extLst>
          </p:cNvPr>
          <p:cNvPicPr>
            <a:picLocks noChangeAspect="1"/>
          </p:cNvPicPr>
          <p:nvPr/>
        </p:nvPicPr>
        <p:blipFill>
          <a:blip r:embed="rId2"/>
          <a:stretch>
            <a:fillRect/>
          </a:stretch>
        </p:blipFill>
        <p:spPr>
          <a:xfrm>
            <a:off x="160619" y="860187"/>
            <a:ext cx="5697043" cy="5509914"/>
          </a:xfrm>
          <a:prstGeom prst="rect">
            <a:avLst/>
          </a:prstGeom>
        </p:spPr>
      </p:pic>
    </p:spTree>
    <p:extLst>
      <p:ext uri="{BB962C8B-B14F-4D97-AF65-F5344CB8AC3E}">
        <p14:creationId xmlns:p14="http://schemas.microsoft.com/office/powerpoint/2010/main" val="23617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DB956-443A-C947-A67D-4E80C0C7CDEC}"/>
              </a:ext>
            </a:extLst>
          </p:cNvPr>
          <p:cNvSpPr txBox="1"/>
          <p:nvPr/>
        </p:nvSpPr>
        <p:spPr>
          <a:xfrm>
            <a:off x="6067152" y="1413914"/>
            <a:ext cx="5545444" cy="4375557"/>
          </a:xfrm>
          <a:prstGeom prst="rect">
            <a:avLst/>
          </a:prstGeom>
          <a:noFill/>
        </p:spPr>
        <p:txBody>
          <a:bodyPr wrap="square" rtlCol="0">
            <a:spAutoFit/>
          </a:bodyPr>
          <a:lstStyle/>
          <a:p>
            <a:r>
              <a:rPr lang="en-US" sz="2400"/>
              <a:t>The top-down view of the space curves on the previous slide is remarkably simple, as seen in the image on the left  </a:t>
            </a:r>
          </a:p>
          <a:p>
            <a:endParaRPr lang="en-US" sz="2400"/>
          </a:p>
          <a:p>
            <a:r>
              <a:rPr lang="en-US" sz="2400"/>
              <a:t>One of the space curves (</a:t>
            </a:r>
            <a:r>
              <a:rPr lang="en-US" sz="2400" i="1"/>
              <a:t>CSDC</a:t>
            </a:r>
            <a:r>
              <a:rPr lang="en-US" sz="2400"/>
              <a:t> </a:t>
            </a:r>
            <a:r>
              <a:rPr lang="en-US" sz="2800"/>
              <a:t>∩</a:t>
            </a:r>
            <a:r>
              <a:rPr lang="en-US" sz="2400"/>
              <a:t> </a:t>
            </a:r>
            <a:r>
              <a:rPr lang="en-US" sz="2400" i="1"/>
              <a:t>DToroid</a:t>
            </a:r>
            <a:r>
              <a:rPr lang="en-US" sz="2400" baseline="-25000"/>
              <a:t>X</a:t>
            </a:r>
            <a:r>
              <a:rPr lang="en-US" sz="2400"/>
              <a:t>) has this parameterization: </a:t>
            </a:r>
          </a:p>
          <a:p>
            <a:pPr>
              <a:lnSpc>
                <a:spcPts val="1680"/>
              </a:lnSpc>
            </a:pPr>
            <a:endParaRPr lang="en-US" sz="2400"/>
          </a:p>
          <a:p>
            <a:r>
              <a:rPr lang="en-US" sz="2400"/>
              <a:t>       </a:t>
            </a:r>
            <a:r>
              <a:rPr lang="en-US" sz="3000"/>
              <a:t>(</a:t>
            </a:r>
            <a:r>
              <a:rPr lang="en-US" sz="2400"/>
              <a:t> x  ,  ±2x √(1-x</a:t>
            </a:r>
            <a:r>
              <a:rPr lang="en-US" sz="2400" baseline="30000"/>
              <a:t>2</a:t>
            </a:r>
            <a:r>
              <a:rPr lang="en-US" sz="2400"/>
              <a:t>)  ,  ±(1+2x) √(x</a:t>
            </a:r>
            <a:r>
              <a:rPr lang="en-US" sz="2400" baseline="30000"/>
              <a:t>2</a:t>
            </a:r>
            <a:r>
              <a:rPr lang="en-US" sz="2400"/>
              <a:t>-x) </a:t>
            </a:r>
            <a:r>
              <a:rPr lang="en-US" sz="3000"/>
              <a:t>)</a:t>
            </a:r>
          </a:p>
          <a:p>
            <a:pPr>
              <a:lnSpc>
                <a:spcPts val="1680"/>
              </a:lnSpc>
            </a:pPr>
            <a:endParaRPr lang="en-US" sz="2400"/>
          </a:p>
          <a:p>
            <a:r>
              <a:rPr lang="en-US" sz="2400"/>
              <a:t>where the ±’s are independents</a:t>
            </a:r>
          </a:p>
          <a:p>
            <a:endParaRPr lang="en-US" sz="2400"/>
          </a:p>
          <a:p>
            <a:r>
              <a:rPr lang="en-US" sz="2400"/>
              <a:t>The other two are just rotations of it</a:t>
            </a:r>
          </a:p>
        </p:txBody>
      </p:sp>
      <p:sp>
        <p:nvSpPr>
          <p:cNvPr id="7" name="TextBox 6">
            <a:extLst>
              <a:ext uri="{FF2B5EF4-FFF2-40B4-BE49-F238E27FC236}">
                <a16:creationId xmlns:a16="http://schemas.microsoft.com/office/drawing/2014/main" id="{AD3DDD83-7B65-DA43-B83A-03E7E2ADAC62}"/>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pic>
        <p:nvPicPr>
          <p:cNvPr id="4" name="Picture 3">
            <a:extLst>
              <a:ext uri="{FF2B5EF4-FFF2-40B4-BE49-F238E27FC236}">
                <a16:creationId xmlns:a16="http://schemas.microsoft.com/office/drawing/2014/main" id="{42EE20F9-CB91-E24E-81AF-6B4F654BABAA}"/>
              </a:ext>
            </a:extLst>
          </p:cNvPr>
          <p:cNvPicPr>
            <a:picLocks noChangeAspect="1"/>
          </p:cNvPicPr>
          <p:nvPr/>
        </p:nvPicPr>
        <p:blipFill>
          <a:blip r:embed="rId2"/>
          <a:stretch>
            <a:fillRect/>
          </a:stretch>
        </p:blipFill>
        <p:spPr>
          <a:xfrm>
            <a:off x="527423" y="940869"/>
            <a:ext cx="5435600" cy="5626100"/>
          </a:xfrm>
          <a:prstGeom prst="rect">
            <a:avLst/>
          </a:prstGeom>
        </p:spPr>
      </p:pic>
    </p:spTree>
    <p:extLst>
      <p:ext uri="{BB962C8B-B14F-4D97-AF65-F5344CB8AC3E}">
        <p14:creationId xmlns:p14="http://schemas.microsoft.com/office/powerpoint/2010/main" val="171824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5">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 calcmode="lin" valueType="num">
                                      <p:cBhvr additive="base">
                                        <p:cTn id="15"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16" dur="500"/>
                                        <p:tgtEl>
                                          <p:spTgt spid="5">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 calcmode="lin" valueType="num">
                                      <p:cBhvr additive="base">
                                        <p:cTn id="21"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DB956-443A-C947-A67D-4E80C0C7CDEC}"/>
              </a:ext>
            </a:extLst>
          </p:cNvPr>
          <p:cNvSpPr txBox="1"/>
          <p:nvPr/>
        </p:nvSpPr>
        <p:spPr>
          <a:xfrm>
            <a:off x="5960940" y="986440"/>
            <a:ext cx="6042802" cy="4844916"/>
          </a:xfrm>
          <a:prstGeom prst="rect">
            <a:avLst/>
          </a:prstGeom>
          <a:noFill/>
        </p:spPr>
        <p:txBody>
          <a:bodyPr wrap="square" rtlCol="0">
            <a:spAutoFit/>
          </a:bodyPr>
          <a:lstStyle/>
          <a:p>
            <a:r>
              <a:rPr lang="en-US" sz="2400" b="1"/>
              <a:t>Pairwise intersections of </a:t>
            </a:r>
            <a:r>
              <a:rPr lang="en-US" sz="2400" b="1" i="1"/>
              <a:t>DToroid</a:t>
            </a:r>
            <a:r>
              <a:rPr lang="en-US" sz="2400" b="1" baseline="-25000"/>
              <a:t>A </a:t>
            </a:r>
            <a:r>
              <a:rPr lang="en-US" sz="2400" b="1"/>
              <a:t>, </a:t>
            </a:r>
            <a:r>
              <a:rPr lang="en-US" sz="2400" b="1" i="1"/>
              <a:t>DToroid</a:t>
            </a:r>
            <a:r>
              <a:rPr lang="en-US" sz="2400" b="1" baseline="-25000"/>
              <a:t>B </a:t>
            </a:r>
            <a:r>
              <a:rPr lang="en-US" sz="2400" b="1"/>
              <a:t> and </a:t>
            </a:r>
            <a:r>
              <a:rPr lang="en-US" sz="2400" b="1" i="1"/>
              <a:t>DToroid</a:t>
            </a:r>
            <a:r>
              <a:rPr lang="en-US" sz="2400" b="1" baseline="-25000"/>
              <a:t>C </a:t>
            </a:r>
            <a:r>
              <a:rPr lang="en-US" sz="2400" b="1"/>
              <a:t>, in the equilateral triangle case </a:t>
            </a:r>
            <a:endParaRPr lang="en-US" sz="2400"/>
          </a:p>
          <a:p>
            <a:pPr>
              <a:lnSpc>
                <a:spcPts val="2280"/>
              </a:lnSpc>
            </a:pPr>
            <a:endParaRPr lang="en-US" sz="2400"/>
          </a:p>
          <a:p>
            <a:r>
              <a:rPr lang="en-US" sz="2400"/>
              <a:t>These intersection are easily understood and visualized, even inside the unit sphere </a:t>
            </a:r>
          </a:p>
          <a:p>
            <a:endParaRPr lang="en-US" sz="2400"/>
          </a:p>
          <a:p>
            <a:r>
              <a:rPr lang="en-US" sz="2400"/>
              <a:t>One of these intersection curves  has this parameterization: </a:t>
            </a:r>
          </a:p>
          <a:p>
            <a:pPr>
              <a:lnSpc>
                <a:spcPts val="1280"/>
              </a:lnSpc>
            </a:pPr>
            <a:endParaRPr lang="en-US" sz="2400"/>
          </a:p>
          <a:p>
            <a:r>
              <a:rPr lang="en-US" sz="2400"/>
              <a:t>      </a:t>
            </a:r>
            <a:r>
              <a:rPr lang="en-US" sz="2800"/>
              <a:t>(</a:t>
            </a:r>
            <a:r>
              <a:rPr lang="en-US" sz="2400"/>
              <a:t> x,  0,  ± √[ (2 + x - 2x</a:t>
            </a:r>
            <a:r>
              <a:rPr lang="en-US" sz="2400" baseline="30000"/>
              <a:t>2</a:t>
            </a:r>
            <a:r>
              <a:rPr lang="en-US" sz="2400"/>
              <a:t> ± √(4-3x</a:t>
            </a:r>
            <a:r>
              <a:rPr lang="en-US" sz="2400" baseline="30000"/>
              <a:t>2</a:t>
            </a:r>
            <a:r>
              <a:rPr lang="en-US" sz="2400"/>
              <a:t>)) / 2 ] </a:t>
            </a:r>
            <a:r>
              <a:rPr lang="en-US" sz="2800"/>
              <a:t>)</a:t>
            </a:r>
          </a:p>
          <a:p>
            <a:pPr>
              <a:lnSpc>
                <a:spcPts val="1280"/>
              </a:lnSpc>
            </a:pPr>
            <a:endParaRPr lang="en-US" sz="2400"/>
          </a:p>
          <a:p>
            <a:r>
              <a:rPr lang="en-US" sz="2400"/>
              <a:t>where the ±’s are independent</a:t>
            </a:r>
          </a:p>
          <a:p>
            <a:endParaRPr lang="en-US" sz="2400"/>
          </a:p>
          <a:p>
            <a:r>
              <a:rPr lang="en-US" sz="2400"/>
              <a:t>The other two are just rotations of it </a:t>
            </a:r>
          </a:p>
        </p:txBody>
      </p:sp>
      <p:sp>
        <p:nvSpPr>
          <p:cNvPr id="7" name="TextBox 6">
            <a:extLst>
              <a:ext uri="{FF2B5EF4-FFF2-40B4-BE49-F238E27FC236}">
                <a16:creationId xmlns:a16="http://schemas.microsoft.com/office/drawing/2014/main" id="{AD3DDD83-7B65-DA43-B83A-03E7E2ADAC62}"/>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pic>
        <p:nvPicPr>
          <p:cNvPr id="4" name="Picture 3">
            <a:extLst>
              <a:ext uri="{FF2B5EF4-FFF2-40B4-BE49-F238E27FC236}">
                <a16:creationId xmlns:a16="http://schemas.microsoft.com/office/drawing/2014/main" id="{7E6B079F-C49A-8048-A32A-202F6AF44DE9}"/>
              </a:ext>
            </a:extLst>
          </p:cNvPr>
          <p:cNvPicPr>
            <a:picLocks noChangeAspect="1"/>
          </p:cNvPicPr>
          <p:nvPr/>
        </p:nvPicPr>
        <p:blipFill>
          <a:blip r:embed="rId2"/>
          <a:stretch>
            <a:fillRect/>
          </a:stretch>
        </p:blipFill>
        <p:spPr>
          <a:xfrm>
            <a:off x="157764" y="860187"/>
            <a:ext cx="5695600" cy="5748434"/>
          </a:xfrm>
          <a:prstGeom prst="rect">
            <a:avLst/>
          </a:prstGeom>
        </p:spPr>
      </p:pic>
    </p:spTree>
    <p:extLst>
      <p:ext uri="{BB962C8B-B14F-4D97-AF65-F5344CB8AC3E}">
        <p14:creationId xmlns:p14="http://schemas.microsoft.com/office/powerpoint/2010/main" val="140255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6" end="6"/>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 calcmode="lin" valueType="num">
                                      <p:cBhvr additive="base">
                                        <p:cTn id="21"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 calcmode="lin" valueType="num">
                                      <p:cBhvr additive="base">
                                        <p:cTn id="27"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DB956-443A-C947-A67D-4E80C0C7CDEC}"/>
              </a:ext>
            </a:extLst>
          </p:cNvPr>
          <p:cNvSpPr txBox="1"/>
          <p:nvPr/>
        </p:nvSpPr>
        <p:spPr>
          <a:xfrm>
            <a:off x="6755058" y="1303719"/>
            <a:ext cx="5113285" cy="4154984"/>
          </a:xfrm>
          <a:prstGeom prst="rect">
            <a:avLst/>
          </a:prstGeom>
          <a:noFill/>
        </p:spPr>
        <p:txBody>
          <a:bodyPr wrap="square" rtlCol="0">
            <a:spAutoFit/>
          </a:bodyPr>
          <a:lstStyle/>
          <a:p>
            <a:r>
              <a:rPr lang="en-US" sz="2400" b="1"/>
              <a:t>Moving the camera’s pinhole around fairly close to the control points </a:t>
            </a:r>
          </a:p>
          <a:p>
            <a:endParaRPr lang="en-US" sz="2400"/>
          </a:p>
          <a:p>
            <a:r>
              <a:rPr lang="en-US" sz="2400"/>
              <a:t>(Wait for animation) </a:t>
            </a:r>
          </a:p>
          <a:p>
            <a:endParaRPr lang="en-US" sz="2400"/>
          </a:p>
          <a:p>
            <a:r>
              <a:rPr lang="en-US" sz="2400"/>
              <a:t>Due largely to all the significant and intersecting surfaces that are fairly close to the control points, when the camera moves around in this region, things get a bit crazy!</a:t>
            </a:r>
          </a:p>
          <a:p>
            <a:endParaRPr lang="en-US" sz="2400"/>
          </a:p>
        </p:txBody>
      </p:sp>
      <p:sp>
        <p:nvSpPr>
          <p:cNvPr id="7" name="TextBox 6">
            <a:extLst>
              <a:ext uri="{FF2B5EF4-FFF2-40B4-BE49-F238E27FC236}">
                <a16:creationId xmlns:a16="http://schemas.microsoft.com/office/drawing/2014/main" id="{AD3DDD83-7B65-DA43-B83A-03E7E2ADAC62}"/>
              </a:ext>
            </a:extLst>
          </p:cNvPr>
          <p:cNvSpPr txBox="1"/>
          <p:nvPr/>
        </p:nvSpPr>
        <p:spPr>
          <a:xfrm>
            <a:off x="4583171" y="256285"/>
            <a:ext cx="3210046" cy="523220"/>
          </a:xfrm>
          <a:prstGeom prst="rect">
            <a:avLst/>
          </a:prstGeom>
          <a:noFill/>
        </p:spPr>
        <p:txBody>
          <a:bodyPr wrap="none" rtlCol="0">
            <a:spAutoFit/>
          </a:bodyPr>
          <a:lstStyle/>
          <a:p>
            <a:r>
              <a:rPr lang="en-US" sz="2800">
                <a:solidFill>
                  <a:schemeClr val="bg1">
                    <a:lumMod val="85000"/>
                  </a:schemeClr>
                </a:solidFill>
              </a:rPr>
              <a:t>Intersecting Surfaces</a:t>
            </a:r>
          </a:p>
        </p:txBody>
      </p:sp>
      <p:pic>
        <p:nvPicPr>
          <p:cNvPr id="10" name="Picture 9">
            <a:extLst>
              <a:ext uri="{FF2B5EF4-FFF2-40B4-BE49-F238E27FC236}">
                <a16:creationId xmlns:a16="http://schemas.microsoft.com/office/drawing/2014/main" id="{3BC452A3-8EBE-4843-B862-81EC571078DA}"/>
              </a:ext>
            </a:extLst>
          </p:cNvPr>
          <p:cNvPicPr>
            <a:picLocks noChangeAspect="1"/>
          </p:cNvPicPr>
          <p:nvPr/>
        </p:nvPicPr>
        <p:blipFill>
          <a:blip r:embed="rId2"/>
          <a:stretch>
            <a:fillRect/>
          </a:stretch>
        </p:blipFill>
        <p:spPr>
          <a:xfrm>
            <a:off x="845774" y="983772"/>
            <a:ext cx="5286084" cy="5562480"/>
          </a:xfrm>
          <a:prstGeom prst="rect">
            <a:avLst/>
          </a:prstGeom>
        </p:spPr>
      </p:pic>
    </p:spTree>
    <p:extLst>
      <p:ext uri="{BB962C8B-B14F-4D97-AF65-F5344CB8AC3E}">
        <p14:creationId xmlns:p14="http://schemas.microsoft.com/office/powerpoint/2010/main" val="38057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43210" y="929134"/>
            <a:ext cx="10815387" cy="3416320"/>
          </a:xfrm>
          <a:prstGeom prst="rect">
            <a:avLst/>
          </a:prstGeom>
          <a:noFill/>
        </p:spPr>
        <p:txBody>
          <a:bodyPr wrap="square" rtlCol="0">
            <a:spAutoFit/>
          </a:bodyPr>
          <a:lstStyle/>
          <a:p>
            <a:r>
              <a:rPr lang="en-US" sz="2400" i="1">
                <a:solidFill>
                  <a:schemeClr val="accent2"/>
                </a:solidFill>
              </a:rPr>
              <a:t>Algebraic geometry </a:t>
            </a:r>
            <a:r>
              <a:rPr lang="en-US" sz="2400"/>
              <a:t>is primarily focused on studying systems of polynomial equations in several variables, and the sets of points in space that satisfy such systems</a:t>
            </a:r>
          </a:p>
          <a:p>
            <a:endParaRPr lang="en-US" sz="2400"/>
          </a:p>
          <a:p>
            <a:r>
              <a:rPr lang="en-US" sz="2400"/>
              <a:t>We will here oversimplify this very important area of mathematics</a:t>
            </a:r>
          </a:p>
          <a:p>
            <a:endParaRPr lang="en-US" sz="2400"/>
          </a:p>
          <a:p>
            <a:r>
              <a:rPr lang="en-US" sz="2400"/>
              <a:t>The set of points is called a </a:t>
            </a:r>
            <a:r>
              <a:rPr lang="en-US" sz="2400" i="1">
                <a:solidFill>
                  <a:schemeClr val="accent2"/>
                </a:solidFill>
              </a:rPr>
              <a:t>variety,</a:t>
            </a:r>
            <a:r>
              <a:rPr lang="en-US" sz="2400"/>
              <a:t> but we may also refer to it as a “space"</a:t>
            </a:r>
          </a:p>
          <a:p>
            <a:r>
              <a:rPr lang="en-US" sz="2400"/>
              <a:t> </a:t>
            </a:r>
          </a:p>
          <a:p>
            <a:r>
              <a:rPr lang="en-US" sz="2400"/>
              <a:t>A variety has an associated dimension </a:t>
            </a:r>
          </a:p>
          <a:p>
            <a:r>
              <a:rPr lang="en-US" sz="2400"/>
              <a:t> </a:t>
            </a:r>
          </a:p>
        </p:txBody>
      </p:sp>
      <p:sp>
        <p:nvSpPr>
          <p:cNvPr id="4" name="TextBox 3">
            <a:extLst>
              <a:ext uri="{FF2B5EF4-FFF2-40B4-BE49-F238E27FC236}">
                <a16:creationId xmlns:a16="http://schemas.microsoft.com/office/drawing/2014/main" id="{2887E739-47B0-1849-8F45-68D0AA71266E}"/>
              </a:ext>
            </a:extLst>
          </p:cNvPr>
          <p:cNvSpPr txBox="1"/>
          <p:nvPr/>
        </p:nvSpPr>
        <p:spPr>
          <a:xfrm>
            <a:off x="3531474" y="316522"/>
            <a:ext cx="5252464" cy="523220"/>
          </a:xfrm>
          <a:prstGeom prst="rect">
            <a:avLst/>
          </a:prstGeom>
          <a:noFill/>
        </p:spPr>
        <p:txBody>
          <a:bodyPr wrap="none" rtlCol="0">
            <a:spAutoFit/>
          </a:bodyPr>
          <a:lstStyle/>
          <a:p>
            <a:r>
              <a:rPr lang="en-US" sz="2800">
                <a:solidFill>
                  <a:schemeClr val="tx1">
                    <a:lumMod val="75000"/>
                    <a:lumOff val="25000"/>
                  </a:schemeClr>
                </a:solidFill>
              </a:rPr>
              <a:t>Applying Basic Algebraic Geometry</a:t>
            </a:r>
          </a:p>
        </p:txBody>
      </p:sp>
    </p:spTree>
    <p:extLst>
      <p:ext uri="{BB962C8B-B14F-4D97-AF65-F5344CB8AC3E}">
        <p14:creationId xmlns:p14="http://schemas.microsoft.com/office/powerpoint/2010/main" val="20506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978614" y="1011700"/>
            <a:ext cx="10432067" cy="3662541"/>
          </a:xfrm>
          <a:prstGeom prst="rect">
            <a:avLst/>
          </a:prstGeom>
          <a:noFill/>
        </p:spPr>
        <p:txBody>
          <a:bodyPr wrap="square" rtlCol="0">
            <a:spAutoFit/>
          </a:bodyPr>
          <a:lstStyle/>
          <a:p>
            <a:r>
              <a:rPr lang="en-US" sz="2400"/>
              <a:t>Over the years, this system has been solved in various ways, usually by eliminating two of the unknowns, so as to produce a fourth-degree (quartic) polynomial equation in some unknown quantity </a:t>
            </a:r>
          </a:p>
          <a:p>
            <a:endParaRPr lang="en-US" sz="2400"/>
          </a:p>
          <a:p>
            <a:r>
              <a:rPr lang="en-US" sz="2400"/>
              <a:t>Yet significant questions persist, even after many decades of study of P3P</a:t>
            </a:r>
          </a:p>
          <a:p>
            <a:endParaRPr lang="en-US" sz="2400"/>
          </a:p>
          <a:p>
            <a:r>
              <a:rPr lang="en-US" sz="2400"/>
              <a:t>In recent years, the analysis of P3P has benefited substantially from algebraic manipulation software, and from making a few harmless mathematical </a:t>
            </a:r>
          </a:p>
          <a:p>
            <a:r>
              <a:rPr lang="en-US" sz="2400"/>
              <a:t>            assumptions, as follows </a:t>
            </a:r>
            <a:endParaRPr lang="en-US" sz="2800"/>
          </a:p>
          <a:p>
            <a:endParaRPr lang="en-US" sz="2400" baseline="-25000"/>
          </a:p>
        </p:txBody>
      </p:sp>
      <p:sp>
        <p:nvSpPr>
          <p:cNvPr id="5" name="TextBox 4">
            <a:extLst>
              <a:ext uri="{FF2B5EF4-FFF2-40B4-BE49-F238E27FC236}">
                <a16:creationId xmlns:a16="http://schemas.microsoft.com/office/drawing/2014/main" id="{487EB867-5951-C64B-940D-EEB57F27966C}"/>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15414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77717" y="1250410"/>
            <a:ext cx="10438518" cy="2308324"/>
          </a:xfrm>
          <a:prstGeom prst="rect">
            <a:avLst/>
          </a:prstGeom>
          <a:noFill/>
        </p:spPr>
        <p:txBody>
          <a:bodyPr wrap="square" rtlCol="0">
            <a:spAutoFit/>
          </a:bodyPr>
          <a:lstStyle/>
          <a:p>
            <a:r>
              <a:rPr lang="en-US" sz="2400"/>
              <a:t>As an example, for fixed parameters d</a:t>
            </a:r>
            <a:r>
              <a:rPr lang="en-US" sz="2400" baseline="-25000"/>
              <a:t>1</a:t>
            </a:r>
            <a:r>
              <a:rPr lang="en-US" sz="2400"/>
              <a:t>, d</a:t>
            </a:r>
            <a:r>
              <a:rPr lang="en-US" sz="2400" baseline="-25000"/>
              <a:t>2</a:t>
            </a:r>
            <a:r>
              <a:rPr lang="en-US" sz="2400"/>
              <a:t>, d</a:t>
            </a:r>
            <a:r>
              <a:rPr lang="en-US" sz="2400" baseline="-25000"/>
              <a:t>2</a:t>
            </a:r>
            <a:r>
              <a:rPr lang="en-US" sz="2400"/>
              <a:t>, c</a:t>
            </a:r>
            <a:r>
              <a:rPr lang="en-US" sz="2400" baseline="-25000"/>
              <a:t>1</a:t>
            </a:r>
            <a:r>
              <a:rPr lang="en-US" sz="2400"/>
              <a:t>, c</a:t>
            </a:r>
            <a:r>
              <a:rPr lang="en-US" sz="2400" baseline="-25000"/>
              <a:t>2</a:t>
            </a:r>
            <a:r>
              <a:rPr lang="en-US" sz="2400"/>
              <a:t>, c</a:t>
            </a:r>
            <a:r>
              <a:rPr lang="en-US" sz="2400" baseline="-25000"/>
              <a:t>3</a:t>
            </a:r>
            <a:r>
              <a:rPr lang="en-US" sz="2400"/>
              <a:t>, consider Grunert’s system of equations in the variables (unknowns) r</a:t>
            </a:r>
            <a:r>
              <a:rPr lang="en-US" sz="2400" baseline="-25000"/>
              <a:t>1</a:t>
            </a:r>
            <a:r>
              <a:rPr lang="en-US" sz="2400"/>
              <a:t>, r</a:t>
            </a:r>
            <a:r>
              <a:rPr lang="en-US" sz="2400" baseline="-25000"/>
              <a:t>2</a:t>
            </a:r>
            <a:r>
              <a:rPr lang="en-US" sz="2400"/>
              <a:t> and r</a:t>
            </a:r>
            <a:r>
              <a:rPr lang="en-US" sz="2400" baseline="-25000"/>
              <a:t>3</a:t>
            </a:r>
          </a:p>
          <a:p>
            <a:endParaRPr lang="en-US" sz="2400"/>
          </a:p>
          <a:p>
            <a:r>
              <a:rPr lang="en-US" sz="2400"/>
              <a:t>The solutions are a finite number of isolated points in the 3D-space of all possible triples (r</a:t>
            </a:r>
            <a:r>
              <a:rPr lang="en-US" sz="2400" baseline="-25000"/>
              <a:t>1</a:t>
            </a:r>
            <a:r>
              <a:rPr lang="en-US" sz="2400"/>
              <a:t>, r</a:t>
            </a:r>
            <a:r>
              <a:rPr lang="en-US" sz="2400" baseline="-25000"/>
              <a:t>2, </a:t>
            </a:r>
            <a:r>
              <a:rPr lang="en-US" sz="2400"/>
              <a:t>r</a:t>
            </a:r>
            <a:r>
              <a:rPr lang="en-US" sz="2400" baseline="-25000"/>
              <a:t>3</a:t>
            </a:r>
            <a:r>
              <a:rPr lang="en-US" sz="2400"/>
              <a:t>), and so this variety has dimension zero </a:t>
            </a:r>
          </a:p>
          <a:p>
            <a:endParaRPr lang="en-US" sz="2400"/>
          </a:p>
        </p:txBody>
      </p:sp>
      <p:sp>
        <p:nvSpPr>
          <p:cNvPr id="5" name="TextBox 4">
            <a:extLst>
              <a:ext uri="{FF2B5EF4-FFF2-40B4-BE49-F238E27FC236}">
                <a16:creationId xmlns:a16="http://schemas.microsoft.com/office/drawing/2014/main" id="{DDBE9F4D-047F-0A43-8F45-2BC53B1083AC}"/>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81710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431041" y="888753"/>
            <a:ext cx="9603104" cy="3416320"/>
          </a:xfrm>
          <a:prstGeom prst="rect">
            <a:avLst/>
          </a:prstGeom>
          <a:noFill/>
        </p:spPr>
        <p:txBody>
          <a:bodyPr wrap="square" rtlCol="0">
            <a:spAutoFit/>
          </a:bodyPr>
          <a:lstStyle/>
          <a:p>
            <a:r>
              <a:rPr lang="en-US" sz="2400"/>
              <a:t>As another example, consider all of the points in xyz-space for which                   (9 + 12 x</a:t>
            </a:r>
            <a:r>
              <a:rPr lang="en-US" sz="2400" baseline="-25000"/>
              <a:t>L</a:t>
            </a:r>
            <a:r>
              <a:rPr lang="en-US" sz="2400"/>
              <a:t> + x</a:t>
            </a:r>
            <a:r>
              <a:rPr lang="en-US" sz="2400" baseline="-25000"/>
              <a:t>L</a:t>
            </a:r>
            <a:r>
              <a:rPr lang="en-US" sz="2400" baseline="30000"/>
              <a:t>2</a:t>
            </a:r>
            <a:r>
              <a:rPr lang="en-US" sz="2400"/>
              <a:t> + y</a:t>
            </a:r>
            <a:r>
              <a:rPr lang="en-US" sz="2400" baseline="-25000"/>
              <a:t>L</a:t>
            </a:r>
            <a:r>
              <a:rPr lang="en-US" sz="2400" baseline="30000"/>
              <a:t>2</a:t>
            </a:r>
            <a:r>
              <a:rPr lang="en-US" sz="2400"/>
              <a:t>)</a:t>
            </a:r>
            <a:r>
              <a:rPr lang="en-US" sz="2400" baseline="30000"/>
              <a:t>2</a:t>
            </a:r>
            <a:r>
              <a:rPr lang="en-US" sz="2400"/>
              <a:t>  =  4 (3 + 2 x</a:t>
            </a:r>
            <a:r>
              <a:rPr lang="en-US" sz="2400" baseline="-25000"/>
              <a:t>L</a:t>
            </a:r>
            <a:r>
              <a:rPr lang="en-US" sz="2400"/>
              <a:t>)</a:t>
            </a:r>
            <a:r>
              <a:rPr lang="en-US" sz="2400" baseline="30000"/>
              <a:t>3 </a:t>
            </a:r>
            <a:r>
              <a:rPr lang="en-US" sz="2400"/>
              <a:t>, where x</a:t>
            </a:r>
            <a:r>
              <a:rPr lang="en-US" sz="2400" baseline="-25000"/>
              <a:t>L </a:t>
            </a:r>
            <a:r>
              <a:rPr lang="en-US" sz="2400"/>
              <a:t>and y</a:t>
            </a:r>
            <a:r>
              <a:rPr lang="en-US" sz="2400" baseline="-25000"/>
              <a:t>L </a:t>
            </a:r>
            <a:r>
              <a:rPr lang="en-US" sz="2400"/>
              <a:t>are given by certain rational functions of x, y and z (as suggested earlier) </a:t>
            </a:r>
          </a:p>
          <a:p>
            <a:endParaRPr lang="en-US" sz="2400"/>
          </a:p>
          <a:p>
            <a:r>
              <a:rPr lang="en-US" sz="2400"/>
              <a:t>After “clearing out denominators,” this yields a single polynomial equation in x, y and z</a:t>
            </a:r>
          </a:p>
          <a:p>
            <a:endParaRPr lang="en-US" sz="2400"/>
          </a:p>
          <a:p>
            <a:r>
              <a:rPr lang="en-US" sz="2400"/>
              <a:t>The variety for this is </a:t>
            </a:r>
            <a:r>
              <a:rPr lang="en-US" sz="2400" i="1"/>
              <a:t>CS</a:t>
            </a:r>
            <a:r>
              <a:rPr lang="en-US" sz="2400"/>
              <a:t> ⋃ </a:t>
            </a:r>
            <a:r>
              <a:rPr lang="en-US" sz="2400" i="1"/>
              <a:t>CSDC,  i.e.</a:t>
            </a:r>
            <a:r>
              <a:rPr lang="en-US" sz="2400"/>
              <a:t> the union of the danger cylinder and the </a:t>
            </a:r>
            <a:r>
              <a:rPr lang="en-US" sz="2400" i="1"/>
              <a:t>CSDC,</a:t>
            </a:r>
            <a:r>
              <a:rPr lang="en-US" sz="2400"/>
              <a:t> which is a surface, and so its dimension is two  </a:t>
            </a:r>
          </a:p>
        </p:txBody>
      </p:sp>
      <p:sp>
        <p:nvSpPr>
          <p:cNvPr id="5" name="TextBox 4">
            <a:extLst>
              <a:ext uri="{FF2B5EF4-FFF2-40B4-BE49-F238E27FC236}">
                <a16:creationId xmlns:a16="http://schemas.microsoft.com/office/drawing/2014/main" id="{277C6A47-761D-0C4B-86CC-7AA752B8CC9E}"/>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7934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26001" y="1126843"/>
            <a:ext cx="10319793" cy="3416320"/>
          </a:xfrm>
          <a:prstGeom prst="rect">
            <a:avLst/>
          </a:prstGeom>
          <a:noFill/>
        </p:spPr>
        <p:txBody>
          <a:bodyPr wrap="square" rtlCol="0">
            <a:spAutoFit/>
          </a:bodyPr>
          <a:lstStyle/>
          <a:p>
            <a:r>
              <a:rPr lang="en-US" sz="2400"/>
              <a:t>Our double toroids are also examples of varieties of dimension two</a:t>
            </a:r>
          </a:p>
          <a:p>
            <a:endParaRPr lang="en-US" sz="2400"/>
          </a:p>
          <a:p>
            <a:r>
              <a:rPr lang="en-US" sz="2400"/>
              <a:t>Varieties often have non-smooth points called </a:t>
            </a:r>
            <a:r>
              <a:rPr lang="en-US" sz="2400" i="1">
                <a:solidFill>
                  <a:schemeClr val="accent2"/>
                </a:solidFill>
              </a:rPr>
              <a:t>singularities</a:t>
            </a:r>
            <a:r>
              <a:rPr lang="en-US" sz="2400"/>
              <a:t> </a:t>
            </a:r>
          </a:p>
          <a:p>
            <a:endParaRPr lang="en-US" sz="2400"/>
          </a:p>
          <a:p>
            <a:r>
              <a:rPr lang="en-US" sz="2400"/>
              <a:t>Each double toroid has two such singularities </a:t>
            </a:r>
          </a:p>
          <a:p>
            <a:endParaRPr lang="en-US" sz="2400"/>
          </a:p>
          <a:p>
            <a:r>
              <a:rPr lang="en-US" sz="2400" i="1">
                <a:solidFill>
                  <a:schemeClr val="accent2"/>
                </a:solidFill>
              </a:rPr>
              <a:t>Blowing up</a:t>
            </a:r>
            <a:r>
              <a:rPr lang="en-US" sz="2400"/>
              <a:t> points is one standard way to tame singularities in algebraic geometry</a:t>
            </a:r>
          </a:p>
          <a:p>
            <a:endParaRPr lang="en-US" sz="2400"/>
          </a:p>
          <a:p>
            <a:r>
              <a:rPr lang="en-US" sz="2400"/>
              <a:t>                (This is a photography metaphor, not a demolition metaphor)</a:t>
            </a:r>
          </a:p>
        </p:txBody>
      </p:sp>
      <p:sp>
        <p:nvSpPr>
          <p:cNvPr id="5" name="TextBox 4">
            <a:extLst>
              <a:ext uri="{FF2B5EF4-FFF2-40B4-BE49-F238E27FC236}">
                <a16:creationId xmlns:a16="http://schemas.microsoft.com/office/drawing/2014/main" id="{B9B3B392-CAB7-FA49-85DC-15A106AEC563}"/>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31716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73137" y="1200984"/>
            <a:ext cx="10034133" cy="2308324"/>
          </a:xfrm>
          <a:prstGeom prst="rect">
            <a:avLst/>
          </a:prstGeom>
          <a:noFill/>
        </p:spPr>
        <p:txBody>
          <a:bodyPr wrap="square" rtlCol="0">
            <a:spAutoFit/>
          </a:bodyPr>
          <a:lstStyle/>
          <a:p>
            <a:r>
              <a:rPr lang="en-US" sz="2400"/>
              <a:t>The idea is that a (singular) point gets “magically” replaced with some higher dimension variety </a:t>
            </a:r>
          </a:p>
          <a:p>
            <a:endParaRPr lang="en-US" sz="2400"/>
          </a:p>
          <a:p>
            <a:r>
              <a:rPr lang="en-US" sz="2400"/>
              <a:t>For instance, the standard way to blowup the point A in xyz-space is to consider the set of all ordered pairs (p, </a:t>
            </a:r>
            <a:r>
              <a:rPr lang="en-US" sz="2400" b="1">
                <a:latin typeface="Savoye LET Plain" pitchFamily="2" charset="0"/>
              </a:rPr>
              <a:t>l </a:t>
            </a:r>
            <a:r>
              <a:rPr lang="en-US" sz="2400"/>
              <a:t>), where p is a point in xyz-space (3D real space), and </a:t>
            </a:r>
            <a:r>
              <a:rPr lang="en-US" sz="2400" b="1">
                <a:latin typeface="Savoye LET Plain" pitchFamily="2" charset="0"/>
              </a:rPr>
              <a:t>l</a:t>
            </a:r>
            <a:r>
              <a:rPr lang="en-US" sz="2400"/>
              <a:t> is a line through p and A</a:t>
            </a:r>
          </a:p>
        </p:txBody>
      </p:sp>
      <p:sp>
        <p:nvSpPr>
          <p:cNvPr id="5" name="TextBox 4">
            <a:extLst>
              <a:ext uri="{FF2B5EF4-FFF2-40B4-BE49-F238E27FC236}">
                <a16:creationId xmlns:a16="http://schemas.microsoft.com/office/drawing/2014/main" id="{4D47C090-64B1-C841-9B34-5E177014A694}"/>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5856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122563" y="978562"/>
            <a:ext cx="10046179" cy="3785652"/>
          </a:xfrm>
          <a:prstGeom prst="rect">
            <a:avLst/>
          </a:prstGeom>
          <a:noFill/>
        </p:spPr>
        <p:txBody>
          <a:bodyPr wrap="square" rtlCol="0">
            <a:spAutoFit/>
          </a:bodyPr>
          <a:lstStyle/>
          <a:p>
            <a:r>
              <a:rPr lang="en-US" sz="2400"/>
              <a:t>This set of ordered pairs can naturally be given the structure of a variety (space) </a:t>
            </a:r>
          </a:p>
          <a:p>
            <a:endParaRPr lang="en-US" sz="2400"/>
          </a:p>
          <a:p>
            <a:r>
              <a:rPr lang="en-US" sz="2400"/>
              <a:t>Each point p other than A corresponds to a unique pair (p, </a:t>
            </a:r>
            <a:r>
              <a:rPr lang="en-US" sz="2400" b="1">
                <a:latin typeface="Savoye LET Plain" pitchFamily="2" charset="0"/>
              </a:rPr>
              <a:t>l </a:t>
            </a:r>
            <a:r>
              <a:rPr lang="en-US" sz="2400"/>
              <a:t>)  </a:t>
            </a:r>
          </a:p>
          <a:p>
            <a:endParaRPr lang="en-US" sz="2400"/>
          </a:p>
          <a:p>
            <a:r>
              <a:rPr lang="en-US" sz="2400"/>
              <a:t>But there are infinitely many pairs of the form (A, </a:t>
            </a:r>
            <a:r>
              <a:rPr lang="en-US" sz="2400" b="1">
                <a:latin typeface="Savoye LET Plain" pitchFamily="2" charset="0"/>
              </a:rPr>
              <a:t>l </a:t>
            </a:r>
            <a:r>
              <a:rPr lang="en-US" sz="2400"/>
              <a:t>) because every line </a:t>
            </a:r>
            <a:r>
              <a:rPr lang="en-US" sz="2400" b="1">
                <a:latin typeface="Savoye LET Plain" pitchFamily="2" charset="0"/>
              </a:rPr>
              <a:t>l</a:t>
            </a:r>
            <a:r>
              <a:rPr lang="en-US" sz="2400"/>
              <a:t> through A is allowed here</a:t>
            </a:r>
          </a:p>
          <a:p>
            <a:endParaRPr lang="en-US" sz="2400"/>
          </a:p>
          <a:p>
            <a:r>
              <a:rPr lang="en-US" sz="2400"/>
              <a:t>In the new variety, A has been replaced with infinitely many new “points” </a:t>
            </a:r>
          </a:p>
          <a:p>
            <a:endParaRPr lang="en-US" sz="2400"/>
          </a:p>
          <a:p>
            <a:r>
              <a:rPr lang="en-US" sz="2400"/>
              <a:t>            We have blown up A!  </a:t>
            </a:r>
          </a:p>
        </p:txBody>
      </p:sp>
      <p:sp>
        <p:nvSpPr>
          <p:cNvPr id="5" name="TextBox 4">
            <a:extLst>
              <a:ext uri="{FF2B5EF4-FFF2-40B4-BE49-F238E27FC236}">
                <a16:creationId xmlns:a16="http://schemas.microsoft.com/office/drawing/2014/main" id="{85BF4D5C-B570-8740-8734-543F69E1B52F}"/>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9676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176350" y="906846"/>
            <a:ext cx="10046179" cy="3785652"/>
          </a:xfrm>
          <a:prstGeom prst="rect">
            <a:avLst/>
          </a:prstGeom>
          <a:noFill/>
        </p:spPr>
        <p:txBody>
          <a:bodyPr wrap="square" rtlCol="0">
            <a:spAutoFit/>
          </a:bodyPr>
          <a:lstStyle/>
          <a:p>
            <a:r>
              <a:rPr lang="en-US" sz="2400"/>
              <a:t>Blowing up A can also be visualized this way:</a:t>
            </a:r>
          </a:p>
          <a:p>
            <a:pPr marL="342900" indent="-342900">
              <a:buFont typeface="Arial" panose="020B0604020202020204" pitchFamily="34" charset="0"/>
              <a:buChar char="•"/>
            </a:pPr>
            <a:r>
              <a:rPr lang="en-US" sz="2400"/>
              <a:t>From xyz-space, remove a tiny open ball centered at A, leaving a spherical boundary  </a:t>
            </a:r>
          </a:p>
          <a:p>
            <a:pPr marL="342900" indent="-342900">
              <a:buFont typeface="Arial" panose="020B0604020202020204" pitchFamily="34" charset="0"/>
              <a:buChar char="•"/>
            </a:pPr>
            <a:r>
              <a:rPr lang="en-US" sz="2400"/>
              <a:t>Take a copy of real projective 3D space (more about it in a moment) and remove a corresponding open ball from it, leaving a spherical boundary </a:t>
            </a:r>
          </a:p>
          <a:p>
            <a:pPr marL="342900" indent="-342900">
              <a:buFont typeface="Arial" panose="020B0604020202020204" pitchFamily="34" charset="0"/>
              <a:buChar char="•"/>
            </a:pPr>
            <a:r>
              <a:rPr lang="en-US" sz="2400"/>
              <a:t>Glue the two spherical boundaries together to form a 3D space without a boundary </a:t>
            </a:r>
          </a:p>
          <a:p>
            <a:pPr marL="342900" indent="-342900">
              <a:buFont typeface="Arial" panose="020B0604020202020204" pitchFamily="34" charset="0"/>
              <a:buChar char="•"/>
            </a:pPr>
            <a:r>
              <a:rPr lang="en-US" sz="2400"/>
              <a:t>This is homeomorphic (topologically equivalent) to the 3D space obtained by blowing up A via the preceding procedure </a:t>
            </a:r>
          </a:p>
          <a:p>
            <a:pPr marL="342900" indent="-342900">
              <a:buFont typeface="Arial" panose="020B0604020202020204" pitchFamily="34" charset="0"/>
              <a:buChar char="•"/>
            </a:pPr>
            <a:endParaRPr lang="en-US" sz="2400"/>
          </a:p>
        </p:txBody>
      </p:sp>
      <p:sp>
        <p:nvSpPr>
          <p:cNvPr id="5" name="TextBox 4">
            <a:extLst>
              <a:ext uri="{FF2B5EF4-FFF2-40B4-BE49-F238E27FC236}">
                <a16:creationId xmlns:a16="http://schemas.microsoft.com/office/drawing/2014/main" id="{85BF4D5C-B570-8740-8734-543F69E1B52F}"/>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396179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BF4D5C-B570-8740-8734-543F69E1B52F}"/>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pic>
        <p:nvPicPr>
          <p:cNvPr id="6" name="Picture 5">
            <a:extLst>
              <a:ext uri="{FF2B5EF4-FFF2-40B4-BE49-F238E27FC236}">
                <a16:creationId xmlns:a16="http://schemas.microsoft.com/office/drawing/2014/main" id="{1F604CA0-5064-E449-B5AC-31B23C2ECD42}"/>
              </a:ext>
            </a:extLst>
          </p:cNvPr>
          <p:cNvPicPr>
            <a:picLocks noChangeAspect="1"/>
          </p:cNvPicPr>
          <p:nvPr/>
        </p:nvPicPr>
        <p:blipFill>
          <a:blip r:embed="rId2"/>
          <a:stretch>
            <a:fillRect/>
          </a:stretch>
        </p:blipFill>
        <p:spPr>
          <a:xfrm>
            <a:off x="986118" y="829236"/>
            <a:ext cx="3048000" cy="3048000"/>
          </a:xfrm>
          <a:prstGeom prst="rect">
            <a:avLst/>
          </a:prstGeom>
        </p:spPr>
      </p:pic>
      <p:pic>
        <p:nvPicPr>
          <p:cNvPr id="9" name="Picture 8">
            <a:extLst>
              <a:ext uri="{FF2B5EF4-FFF2-40B4-BE49-F238E27FC236}">
                <a16:creationId xmlns:a16="http://schemas.microsoft.com/office/drawing/2014/main" id="{1F91CD75-9948-C245-BB57-F787DF0F6F50}"/>
              </a:ext>
            </a:extLst>
          </p:cNvPr>
          <p:cNvPicPr>
            <a:picLocks noChangeAspect="1"/>
          </p:cNvPicPr>
          <p:nvPr/>
        </p:nvPicPr>
        <p:blipFill>
          <a:blip r:embed="rId3"/>
          <a:stretch>
            <a:fillRect/>
          </a:stretch>
        </p:blipFill>
        <p:spPr>
          <a:xfrm>
            <a:off x="4383741" y="811306"/>
            <a:ext cx="3048000" cy="3048000"/>
          </a:xfrm>
          <a:prstGeom prst="rect">
            <a:avLst/>
          </a:prstGeom>
        </p:spPr>
      </p:pic>
      <p:pic>
        <p:nvPicPr>
          <p:cNvPr id="11" name="Picture 10">
            <a:extLst>
              <a:ext uri="{FF2B5EF4-FFF2-40B4-BE49-F238E27FC236}">
                <a16:creationId xmlns:a16="http://schemas.microsoft.com/office/drawing/2014/main" id="{CA20E54C-0ECD-7D41-9D09-7122EE63E965}"/>
              </a:ext>
            </a:extLst>
          </p:cNvPr>
          <p:cNvPicPr>
            <a:picLocks noChangeAspect="1"/>
          </p:cNvPicPr>
          <p:nvPr/>
        </p:nvPicPr>
        <p:blipFill>
          <a:blip r:embed="rId4"/>
          <a:stretch>
            <a:fillRect/>
          </a:stretch>
        </p:blipFill>
        <p:spPr>
          <a:xfrm>
            <a:off x="7781365" y="811307"/>
            <a:ext cx="3048000" cy="3048000"/>
          </a:xfrm>
          <a:prstGeom prst="rect">
            <a:avLst/>
          </a:prstGeom>
        </p:spPr>
      </p:pic>
      <p:sp>
        <p:nvSpPr>
          <p:cNvPr id="12" name="TextBox 11">
            <a:extLst>
              <a:ext uri="{FF2B5EF4-FFF2-40B4-BE49-F238E27FC236}">
                <a16:creationId xmlns:a16="http://schemas.microsoft.com/office/drawing/2014/main" id="{38121078-40F7-C443-9D4A-D844732C7F13}"/>
              </a:ext>
            </a:extLst>
          </p:cNvPr>
          <p:cNvSpPr txBox="1"/>
          <p:nvPr/>
        </p:nvSpPr>
        <p:spPr>
          <a:xfrm>
            <a:off x="365760" y="3579627"/>
            <a:ext cx="3988977" cy="3046988"/>
          </a:xfrm>
          <a:prstGeom prst="rect">
            <a:avLst/>
          </a:prstGeom>
          <a:noFill/>
        </p:spPr>
        <p:txBody>
          <a:bodyPr wrap="square" rtlCol="0">
            <a:spAutoFit/>
          </a:bodyPr>
          <a:lstStyle/>
          <a:p>
            <a:r>
              <a:rPr lang="en-US" sz="2400"/>
              <a:t>Projective 3D space can be viewed (topologically) as a solid cube but with points on opposite faces identified in a 180</a:t>
            </a:r>
            <a:r>
              <a:rPr lang="en-US" sz="3000" baseline="30000"/>
              <a:t>◦</a:t>
            </a:r>
            <a:r>
              <a:rPr lang="en-US" sz="2400"/>
              <a:t>-rotated manner (this is  equivalent to a solid sphere with antipodal points on its spherical boundary identified)</a:t>
            </a:r>
          </a:p>
        </p:txBody>
      </p:sp>
      <p:sp>
        <p:nvSpPr>
          <p:cNvPr id="13" name="TextBox 12">
            <a:extLst>
              <a:ext uri="{FF2B5EF4-FFF2-40B4-BE49-F238E27FC236}">
                <a16:creationId xmlns:a16="http://schemas.microsoft.com/office/drawing/2014/main" id="{3544B3AC-F822-EE48-BFA7-2CFED0759AB3}"/>
              </a:ext>
            </a:extLst>
          </p:cNvPr>
          <p:cNvSpPr txBox="1"/>
          <p:nvPr/>
        </p:nvSpPr>
        <p:spPr>
          <a:xfrm>
            <a:off x="4381791" y="3603681"/>
            <a:ext cx="3464606" cy="2308324"/>
          </a:xfrm>
          <a:prstGeom prst="rect">
            <a:avLst/>
          </a:prstGeom>
          <a:noFill/>
        </p:spPr>
        <p:txBody>
          <a:bodyPr wrap="square" rtlCol="0">
            <a:spAutoFit/>
          </a:bodyPr>
          <a:lstStyle/>
          <a:p>
            <a:r>
              <a:rPr lang="en-US" sz="2400"/>
              <a:t>Instead of removing an open ball, we can remove an open solid trapezoidal prism, one that shares the front face of the original solid cube</a:t>
            </a:r>
          </a:p>
        </p:txBody>
      </p:sp>
      <p:sp>
        <p:nvSpPr>
          <p:cNvPr id="14" name="TextBox 13">
            <a:extLst>
              <a:ext uri="{FF2B5EF4-FFF2-40B4-BE49-F238E27FC236}">
                <a16:creationId xmlns:a16="http://schemas.microsoft.com/office/drawing/2014/main" id="{7E31C659-D8A6-CF4B-A3A7-050707A74A94}"/>
              </a:ext>
            </a:extLst>
          </p:cNvPr>
          <p:cNvSpPr txBox="1"/>
          <p:nvPr/>
        </p:nvSpPr>
        <p:spPr>
          <a:xfrm>
            <a:off x="7856826" y="3614181"/>
            <a:ext cx="4113499" cy="3046988"/>
          </a:xfrm>
          <a:prstGeom prst="rect">
            <a:avLst/>
          </a:prstGeom>
          <a:noFill/>
        </p:spPr>
        <p:txBody>
          <a:bodyPr wrap="square" rtlCol="0">
            <a:spAutoFit/>
          </a:bodyPr>
          <a:lstStyle/>
          <a:p>
            <a:r>
              <a:rPr lang="en-US" sz="2400"/>
              <a:t>The result can be deformed to a solid cube, with pairs of points identified as before, except for the front and back faces, which are glued together along edges (rotated) to form a surface that is topologically a sphere</a:t>
            </a:r>
          </a:p>
        </p:txBody>
      </p:sp>
    </p:spTree>
    <p:extLst>
      <p:ext uri="{BB962C8B-B14F-4D97-AF65-F5344CB8AC3E}">
        <p14:creationId xmlns:p14="http://schemas.microsoft.com/office/powerpoint/2010/main" val="180154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95668" y="855889"/>
            <a:ext cx="10522592" cy="3711272"/>
          </a:xfrm>
          <a:prstGeom prst="rect">
            <a:avLst/>
          </a:prstGeom>
          <a:noFill/>
        </p:spPr>
        <p:txBody>
          <a:bodyPr wrap="square" rtlCol="0">
            <a:spAutoFit/>
          </a:bodyPr>
          <a:lstStyle/>
          <a:p>
            <a:r>
              <a:rPr lang="en-US" sz="2400"/>
              <a:t>The space just obtained by essentially removing an open ball from real projective 3D space can be further deformed to produce a finite solid cylinder but with the points on the cylindrical part of its surface identified (in pairs) in a “flipped” manner</a:t>
            </a:r>
          </a:p>
          <a:p>
            <a:pPr>
              <a:lnSpc>
                <a:spcPts val="2280"/>
              </a:lnSpc>
            </a:pPr>
            <a:endParaRPr lang="en-US" sz="2400"/>
          </a:p>
          <a:p>
            <a:r>
              <a:rPr lang="en-US" sz="2400"/>
              <a:t>The two disc parts of the surface are glued together along their circular boundaries, but in a rotated manner, to form a sphere, which is the boundary of this space </a:t>
            </a:r>
          </a:p>
          <a:p>
            <a:endParaRPr lang="en-US" sz="2400"/>
          </a:p>
          <a:p>
            <a:r>
              <a:rPr lang="en-US" sz="2400"/>
              <a:t>The above 3D space is somehow a 3D analogue of a mobius strip, and its spherical boundary can be glued to the spherical boundary of xyz-space with an open ball </a:t>
            </a:r>
          </a:p>
          <a:p>
            <a:r>
              <a:rPr lang="en-US" sz="2400"/>
              <a:t>           around A removed</a:t>
            </a:r>
          </a:p>
        </p:txBody>
      </p:sp>
      <p:sp>
        <p:nvSpPr>
          <p:cNvPr id="5" name="TextBox 4">
            <a:extLst>
              <a:ext uri="{FF2B5EF4-FFF2-40B4-BE49-F238E27FC236}">
                <a16:creationId xmlns:a16="http://schemas.microsoft.com/office/drawing/2014/main" id="{85BF4D5C-B570-8740-8734-543F69E1B52F}"/>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37604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BF4D5C-B570-8740-8734-543F69E1B52F}"/>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pic>
        <p:nvPicPr>
          <p:cNvPr id="3" name="Picture 2">
            <a:extLst>
              <a:ext uri="{FF2B5EF4-FFF2-40B4-BE49-F238E27FC236}">
                <a16:creationId xmlns:a16="http://schemas.microsoft.com/office/drawing/2014/main" id="{F4A180F9-F282-184C-A4B5-63436EA87B00}"/>
              </a:ext>
            </a:extLst>
          </p:cNvPr>
          <p:cNvPicPr>
            <a:picLocks noChangeAspect="1"/>
          </p:cNvPicPr>
          <p:nvPr/>
        </p:nvPicPr>
        <p:blipFill>
          <a:blip r:embed="rId2"/>
          <a:stretch>
            <a:fillRect/>
          </a:stretch>
        </p:blipFill>
        <p:spPr>
          <a:xfrm>
            <a:off x="1647824" y="754017"/>
            <a:ext cx="2981325" cy="5962650"/>
          </a:xfrm>
          <a:prstGeom prst="rect">
            <a:avLst/>
          </a:prstGeom>
        </p:spPr>
      </p:pic>
      <p:sp>
        <p:nvSpPr>
          <p:cNvPr id="6" name="TextBox 5">
            <a:extLst>
              <a:ext uri="{FF2B5EF4-FFF2-40B4-BE49-F238E27FC236}">
                <a16:creationId xmlns:a16="http://schemas.microsoft.com/office/drawing/2014/main" id="{6B9F9306-90D5-1D4F-8BE0-01DD85DA1FD2}"/>
              </a:ext>
            </a:extLst>
          </p:cNvPr>
          <p:cNvSpPr txBox="1"/>
          <p:nvPr/>
        </p:nvSpPr>
        <p:spPr>
          <a:xfrm>
            <a:off x="5113626" y="1328182"/>
            <a:ext cx="6144924" cy="4524315"/>
          </a:xfrm>
          <a:prstGeom prst="rect">
            <a:avLst/>
          </a:prstGeom>
          <a:noFill/>
        </p:spPr>
        <p:txBody>
          <a:bodyPr wrap="square" rtlCol="0">
            <a:spAutoFit/>
          </a:bodyPr>
          <a:lstStyle/>
          <a:p>
            <a:r>
              <a:rPr lang="en-US" sz="2400"/>
              <a:t>Here is a picture of the model of 3D projective space with an open ball removed, as described in the preceding slide </a:t>
            </a:r>
          </a:p>
          <a:p>
            <a:endParaRPr lang="en-US" sz="2400"/>
          </a:p>
          <a:p>
            <a:r>
              <a:rPr lang="en-US" sz="2400"/>
              <a:t>Each vertical line segment along the cylindrical part of this is identified with the line segment on the opposite side, but flipped </a:t>
            </a:r>
          </a:p>
          <a:p>
            <a:endParaRPr lang="en-US" sz="2400"/>
          </a:p>
          <a:p>
            <a:r>
              <a:rPr lang="en-US" sz="2400"/>
              <a:t>The top and bottom discs thus get glued together, but rotated </a:t>
            </a:r>
          </a:p>
          <a:p>
            <a:endParaRPr lang="en-US" sz="2400"/>
          </a:p>
          <a:p>
            <a:r>
              <a:rPr lang="en-US" sz="2400"/>
              <a:t>Topologically, they form a sphere    </a:t>
            </a:r>
          </a:p>
        </p:txBody>
      </p:sp>
    </p:spTree>
    <p:extLst>
      <p:ext uri="{BB962C8B-B14F-4D97-AF65-F5344CB8AC3E}">
        <p14:creationId xmlns:p14="http://schemas.microsoft.com/office/powerpoint/2010/main" val="22570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additive="base">
                                        <p:cTn id="12"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 calcmode="lin" valueType="num">
                                      <p:cBhvr additive="base">
                                        <p:cTn id="18"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 calcmode="lin" valueType="num">
                                      <p:cBhvr additive="base">
                                        <p:cTn id="24"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947618" y="1003275"/>
            <a:ext cx="10698950" cy="3785652"/>
          </a:xfrm>
          <a:prstGeom prst="rect">
            <a:avLst/>
          </a:prstGeom>
          <a:noFill/>
        </p:spPr>
        <p:txBody>
          <a:bodyPr wrap="square" rtlCol="0">
            <a:spAutoFit/>
          </a:bodyPr>
          <a:lstStyle/>
          <a:p>
            <a:r>
              <a:rPr lang="en-US" sz="2400"/>
              <a:t>For the purpose of better studying P3P, we will need to blow up all three control points, A, B and C</a:t>
            </a:r>
          </a:p>
          <a:p>
            <a:endParaRPr lang="en-US" sz="2400"/>
          </a:p>
          <a:p>
            <a:r>
              <a:rPr lang="en-US" sz="2400"/>
              <a:t>This amounts to a straightforward embellishment of what we did earlier</a:t>
            </a:r>
          </a:p>
          <a:p>
            <a:endParaRPr lang="en-US" sz="2400"/>
          </a:p>
          <a:p>
            <a:r>
              <a:rPr lang="en-US" sz="2400"/>
              <a:t>Instead of all possible (p, </a:t>
            </a:r>
            <a:r>
              <a:rPr lang="en-US" sz="2400" b="1">
                <a:latin typeface="Savoye LET Plain" pitchFamily="2" charset="0"/>
              </a:rPr>
              <a:t>l </a:t>
            </a:r>
            <a:r>
              <a:rPr lang="en-US" sz="2400"/>
              <a:t>), use the set of all possible (p, </a:t>
            </a:r>
            <a:r>
              <a:rPr lang="en-US" sz="2400" b="1">
                <a:latin typeface="Savoye LET Plain" pitchFamily="2" charset="0"/>
              </a:rPr>
              <a:t>l </a:t>
            </a:r>
            <a:r>
              <a:rPr lang="en-US" sz="2400" baseline="-25000"/>
              <a:t>A</a:t>
            </a:r>
            <a:r>
              <a:rPr lang="en-US" sz="2400"/>
              <a:t>, </a:t>
            </a:r>
            <a:r>
              <a:rPr lang="en-US" sz="2400" b="1">
                <a:latin typeface="Savoye LET Plain" pitchFamily="2" charset="0"/>
              </a:rPr>
              <a:t>l </a:t>
            </a:r>
            <a:r>
              <a:rPr lang="en-US" sz="2400" baseline="-25000"/>
              <a:t>B</a:t>
            </a:r>
            <a:r>
              <a:rPr lang="en-US" sz="2400"/>
              <a:t>, </a:t>
            </a:r>
            <a:r>
              <a:rPr lang="en-US" sz="2400" b="1">
                <a:latin typeface="Savoye LET Plain" pitchFamily="2" charset="0"/>
              </a:rPr>
              <a:t>l </a:t>
            </a:r>
            <a:r>
              <a:rPr lang="en-US" sz="2400" baseline="-25000"/>
              <a:t>C</a:t>
            </a:r>
            <a:r>
              <a:rPr lang="en-US" sz="2400"/>
              <a:t>), where </a:t>
            </a:r>
            <a:r>
              <a:rPr lang="en-US" sz="2400" b="1">
                <a:latin typeface="Savoye LET Plain" pitchFamily="2" charset="0"/>
              </a:rPr>
              <a:t>l </a:t>
            </a:r>
            <a:r>
              <a:rPr lang="en-US" sz="2400" baseline="-25000"/>
              <a:t>A</a:t>
            </a:r>
            <a:r>
              <a:rPr lang="en-US" sz="2400"/>
              <a:t> is a line through p and A, </a:t>
            </a:r>
            <a:r>
              <a:rPr lang="en-US" sz="2400" b="1">
                <a:latin typeface="Savoye LET Plain" pitchFamily="2" charset="0"/>
              </a:rPr>
              <a:t>l </a:t>
            </a:r>
            <a:r>
              <a:rPr lang="en-US" sz="2400" baseline="-25000"/>
              <a:t>B</a:t>
            </a:r>
            <a:r>
              <a:rPr lang="en-US" sz="2400"/>
              <a:t> is a line through p and B, and </a:t>
            </a:r>
            <a:r>
              <a:rPr lang="en-US" sz="2400" b="1">
                <a:latin typeface="Savoye LET Plain" pitchFamily="2" charset="0"/>
              </a:rPr>
              <a:t>l </a:t>
            </a:r>
            <a:r>
              <a:rPr lang="en-US" sz="2400" baseline="-25000"/>
              <a:t>C</a:t>
            </a:r>
            <a:r>
              <a:rPr lang="en-US" sz="2400"/>
              <a:t> is a line through p and C</a:t>
            </a:r>
          </a:p>
          <a:p>
            <a:endParaRPr lang="en-US" sz="2400"/>
          </a:p>
          <a:p>
            <a:r>
              <a:rPr lang="en-US" sz="2400"/>
              <a:t>              In this manner, each of A, B and C gets replaced with infinitely </a:t>
            </a:r>
          </a:p>
          <a:p>
            <a:r>
              <a:rPr lang="en-US" sz="2400"/>
              <a:t>              many new “points”</a:t>
            </a:r>
          </a:p>
        </p:txBody>
      </p:sp>
      <p:sp>
        <p:nvSpPr>
          <p:cNvPr id="5" name="TextBox 4">
            <a:extLst>
              <a:ext uri="{FF2B5EF4-FFF2-40B4-BE49-F238E27FC236}">
                <a16:creationId xmlns:a16="http://schemas.microsoft.com/office/drawing/2014/main" id="{21674C62-DC0B-F043-A0B7-4BB09DD68899}"/>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04586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313962" y="980895"/>
            <a:ext cx="9430238" cy="3416320"/>
          </a:xfrm>
          <a:prstGeom prst="rect">
            <a:avLst/>
          </a:prstGeom>
          <a:noFill/>
        </p:spPr>
        <p:txBody>
          <a:bodyPr wrap="square" rtlCol="0">
            <a:spAutoFit/>
          </a:bodyPr>
          <a:lstStyle/>
          <a:p>
            <a:r>
              <a:rPr lang="en-US" sz="2400"/>
              <a:t>An xyz-coordinate system (respecting the actual angles) is used so that the control points all lie on the unit circle in the xy-plane</a:t>
            </a:r>
          </a:p>
          <a:p>
            <a:endParaRPr lang="en-US" sz="2400"/>
          </a:p>
          <a:p>
            <a:r>
              <a:rPr lang="en-US" sz="2400"/>
              <a:t>Letting (x</a:t>
            </a:r>
            <a:r>
              <a:rPr lang="en-US" sz="2400" baseline="-25000"/>
              <a:t>1</a:t>
            </a:r>
            <a:r>
              <a:rPr lang="en-US" sz="2400"/>
              <a:t>, y</a:t>
            </a:r>
            <a:r>
              <a:rPr lang="en-US" sz="2400" baseline="-25000"/>
              <a:t>1</a:t>
            </a:r>
            <a:r>
              <a:rPr lang="en-US" sz="2400"/>
              <a:t>, 0), (x</a:t>
            </a:r>
            <a:r>
              <a:rPr lang="en-US" sz="2400" baseline="-25000"/>
              <a:t>2</a:t>
            </a:r>
            <a:r>
              <a:rPr lang="en-US" sz="2400"/>
              <a:t>, y</a:t>
            </a:r>
            <a:r>
              <a:rPr lang="en-US" sz="2400" baseline="-25000"/>
              <a:t>2</a:t>
            </a:r>
            <a:r>
              <a:rPr lang="en-US" sz="2400"/>
              <a:t>, 0) and (x</a:t>
            </a:r>
            <a:r>
              <a:rPr lang="en-US" sz="2400" baseline="-25000"/>
              <a:t>3</a:t>
            </a:r>
            <a:r>
              <a:rPr lang="en-US" sz="2400"/>
              <a:t>, y</a:t>
            </a:r>
            <a:r>
              <a:rPr lang="en-US" sz="2400" baseline="-25000"/>
              <a:t>3</a:t>
            </a:r>
            <a:r>
              <a:rPr lang="en-US" sz="2400"/>
              <a:t>, 0) be the coordinates of A, B and C, respectively, assume further that there are angles </a:t>
            </a:r>
            <a:r>
              <a:rPr lang="el-GR" sz="2400"/>
              <a:t>φ</a:t>
            </a:r>
            <a:r>
              <a:rPr lang="en-US" sz="2400" baseline="-25000"/>
              <a:t>1</a:t>
            </a:r>
            <a:r>
              <a:rPr lang="en-US" sz="2400"/>
              <a:t> , </a:t>
            </a:r>
            <a:r>
              <a:rPr lang="el-GR" sz="2400"/>
              <a:t>φ</a:t>
            </a:r>
            <a:r>
              <a:rPr lang="en-US" sz="2400" baseline="-25000"/>
              <a:t>2</a:t>
            </a:r>
            <a:r>
              <a:rPr lang="en-US" sz="2400"/>
              <a:t> and </a:t>
            </a:r>
            <a:r>
              <a:rPr lang="el-GR" sz="2400"/>
              <a:t>φ</a:t>
            </a:r>
            <a:r>
              <a:rPr lang="en-US" sz="2400" baseline="-25000"/>
              <a:t>3</a:t>
            </a:r>
            <a:r>
              <a:rPr lang="en-US" sz="2400"/>
              <a:t> such that x</a:t>
            </a:r>
            <a:r>
              <a:rPr lang="en-US" sz="2400" baseline="-25000"/>
              <a:t>i</a:t>
            </a:r>
            <a:r>
              <a:rPr lang="en-US" sz="2400"/>
              <a:t> = cos </a:t>
            </a:r>
            <a:r>
              <a:rPr lang="el-GR" sz="2400"/>
              <a:t>φ</a:t>
            </a:r>
            <a:r>
              <a:rPr lang="en-US" sz="2400" baseline="-25000"/>
              <a:t>i</a:t>
            </a:r>
            <a:r>
              <a:rPr lang="en-US" sz="2400"/>
              <a:t> and y</a:t>
            </a:r>
            <a:r>
              <a:rPr lang="en-US" sz="2400" baseline="-25000"/>
              <a:t>i</a:t>
            </a:r>
            <a:r>
              <a:rPr lang="en-US" sz="2400"/>
              <a:t> = sin </a:t>
            </a:r>
            <a:r>
              <a:rPr lang="el-GR" sz="2400"/>
              <a:t>φ</a:t>
            </a:r>
            <a:r>
              <a:rPr lang="en-US" sz="2400" baseline="-25000"/>
              <a:t>i</a:t>
            </a:r>
            <a:r>
              <a:rPr lang="en-US" sz="2400"/>
              <a:t> , for i = 1, 2, 3, and such that </a:t>
            </a:r>
            <a:r>
              <a:rPr lang="el-GR" sz="2400"/>
              <a:t>φ</a:t>
            </a:r>
            <a:r>
              <a:rPr lang="en-US" sz="2400" baseline="-25000"/>
              <a:t>1</a:t>
            </a:r>
            <a:r>
              <a:rPr lang="en-US" sz="2400"/>
              <a:t> + </a:t>
            </a:r>
            <a:r>
              <a:rPr lang="el-GR" sz="2400"/>
              <a:t>φ</a:t>
            </a:r>
            <a:r>
              <a:rPr lang="en-US" sz="2400" baseline="-25000"/>
              <a:t>2</a:t>
            </a:r>
            <a:r>
              <a:rPr lang="en-US" sz="2400"/>
              <a:t> + </a:t>
            </a:r>
            <a:r>
              <a:rPr lang="el-GR" sz="2400"/>
              <a:t>φ</a:t>
            </a:r>
            <a:r>
              <a:rPr lang="en-US" sz="2400" baseline="-25000"/>
              <a:t>3</a:t>
            </a:r>
            <a:r>
              <a:rPr lang="en-US" sz="2400"/>
              <a:t> = 0</a:t>
            </a:r>
          </a:p>
          <a:p>
            <a:endParaRPr lang="en-US" sz="2400"/>
          </a:p>
          <a:p>
            <a:r>
              <a:rPr lang="en-US" sz="2400"/>
              <a:t>Any coordinate system that respects the angles in physical space can be</a:t>
            </a:r>
          </a:p>
          <a:p>
            <a:r>
              <a:rPr lang="en-US" sz="2400"/>
              <a:t>       easily transformed to produce a suitable coordinate system</a:t>
            </a:r>
          </a:p>
        </p:txBody>
      </p:sp>
      <p:sp>
        <p:nvSpPr>
          <p:cNvPr id="5" name="TextBox 4">
            <a:extLst>
              <a:ext uri="{FF2B5EF4-FFF2-40B4-BE49-F238E27FC236}">
                <a16:creationId xmlns:a16="http://schemas.microsoft.com/office/drawing/2014/main" id="{0EC0DBA3-BF72-FC4B-A1BB-8311FC8EF8B3}"/>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spTree>
    <p:extLst>
      <p:ext uri="{BB962C8B-B14F-4D97-AF65-F5344CB8AC3E}">
        <p14:creationId xmlns:p14="http://schemas.microsoft.com/office/powerpoint/2010/main" val="369327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48511" y="613605"/>
            <a:ext cx="10679460" cy="3785652"/>
          </a:xfrm>
          <a:prstGeom prst="rect">
            <a:avLst/>
          </a:prstGeom>
          <a:noFill/>
        </p:spPr>
        <p:txBody>
          <a:bodyPr wrap="square" rtlCol="0">
            <a:spAutoFit/>
          </a:bodyPr>
          <a:lstStyle/>
          <a:p>
            <a:endParaRPr lang="en-US" sz="2400"/>
          </a:p>
          <a:p>
            <a:r>
              <a:rPr lang="en-US" sz="2400"/>
              <a:t>Let </a:t>
            </a:r>
            <a:r>
              <a:rPr lang="en-US" sz="2400" i="1"/>
              <a:t>Blowup</a:t>
            </a:r>
            <a:r>
              <a:rPr lang="en-US" sz="2400"/>
              <a:t> denote our new space (variety) of all suitable quadruples (p, </a:t>
            </a:r>
            <a:r>
              <a:rPr lang="en-US" sz="2400" b="1">
                <a:latin typeface="Savoye LET Plain" pitchFamily="2" charset="0"/>
              </a:rPr>
              <a:t>l </a:t>
            </a:r>
            <a:r>
              <a:rPr lang="en-US" sz="2400" baseline="-25000"/>
              <a:t>A</a:t>
            </a:r>
            <a:r>
              <a:rPr lang="en-US" sz="2400"/>
              <a:t>, </a:t>
            </a:r>
            <a:r>
              <a:rPr lang="en-US" sz="2400" b="1">
                <a:latin typeface="Savoye LET Plain" pitchFamily="2" charset="0"/>
              </a:rPr>
              <a:t>l </a:t>
            </a:r>
            <a:r>
              <a:rPr lang="en-US" sz="2400" baseline="-25000"/>
              <a:t>B</a:t>
            </a:r>
            <a:r>
              <a:rPr lang="en-US" sz="2400"/>
              <a:t>, </a:t>
            </a:r>
            <a:r>
              <a:rPr lang="en-US" sz="2400" b="1">
                <a:latin typeface="Savoye LET Plain" pitchFamily="2" charset="0"/>
              </a:rPr>
              <a:t>l </a:t>
            </a:r>
            <a:r>
              <a:rPr lang="en-US" sz="2400" baseline="-25000"/>
              <a:t>C</a:t>
            </a:r>
            <a:r>
              <a:rPr lang="en-US" sz="2400"/>
              <a:t>) </a:t>
            </a:r>
            <a:r>
              <a:rPr lang="en-US" sz="2400" i="1"/>
              <a:t>,</a:t>
            </a:r>
            <a:r>
              <a:rPr lang="en-US" sz="2400"/>
              <a:t> and refer to the quadruples as its “points”</a:t>
            </a:r>
          </a:p>
          <a:p>
            <a:endParaRPr lang="en-US" sz="2400"/>
          </a:p>
          <a:p>
            <a:r>
              <a:rPr lang="en-US" sz="2400"/>
              <a:t>Each point of the form (A, </a:t>
            </a:r>
            <a:r>
              <a:rPr lang="en-US" sz="2400" b="1">
                <a:latin typeface="Savoye LET Plain" pitchFamily="2" charset="0"/>
              </a:rPr>
              <a:t>l </a:t>
            </a:r>
            <a:r>
              <a:rPr lang="en-US" sz="2400" baseline="-25000"/>
              <a:t>A</a:t>
            </a:r>
            <a:r>
              <a:rPr lang="en-US" sz="2400"/>
              <a:t>, </a:t>
            </a:r>
            <a:r>
              <a:rPr lang="en-US" sz="2400" b="1">
                <a:latin typeface="Savoye LET Plain" pitchFamily="2" charset="0"/>
              </a:rPr>
              <a:t>l </a:t>
            </a:r>
            <a:r>
              <a:rPr lang="en-US" sz="2400" baseline="-25000"/>
              <a:t>B</a:t>
            </a:r>
            <a:r>
              <a:rPr lang="en-US" sz="2400"/>
              <a:t>, </a:t>
            </a:r>
            <a:r>
              <a:rPr lang="en-US" sz="2400" b="1">
                <a:latin typeface="Savoye LET Plain" pitchFamily="2" charset="0"/>
              </a:rPr>
              <a:t>l </a:t>
            </a:r>
            <a:r>
              <a:rPr lang="en-US" sz="2400" baseline="-25000"/>
              <a:t>C</a:t>
            </a:r>
            <a:r>
              <a:rPr lang="en-US" sz="2400"/>
              <a:t>) is only distinguished by </a:t>
            </a:r>
            <a:r>
              <a:rPr lang="en-US" sz="2400" b="1">
                <a:latin typeface="Savoye LET Plain" pitchFamily="2" charset="0"/>
              </a:rPr>
              <a:t>l </a:t>
            </a:r>
            <a:r>
              <a:rPr lang="en-US" sz="2400" baseline="-25000"/>
              <a:t>A</a:t>
            </a:r>
            <a:r>
              <a:rPr lang="en-US" sz="2400"/>
              <a:t> , which we visualize as specifying a tangent line when we travel through the point A in xyz-space</a:t>
            </a:r>
          </a:p>
          <a:p>
            <a:endParaRPr lang="en-US" sz="2400"/>
          </a:p>
          <a:p>
            <a:r>
              <a:rPr lang="en-US" sz="2400"/>
              <a:t>These points constitute a subvariety of </a:t>
            </a:r>
            <a:r>
              <a:rPr lang="en-US" sz="2400" i="1"/>
              <a:t>Blowup</a:t>
            </a:r>
            <a:r>
              <a:rPr lang="en-US" sz="2400"/>
              <a:t> that we will denote </a:t>
            </a:r>
            <a:r>
              <a:rPr lang="en-US" sz="2400" i="1"/>
              <a:t>Blowup</a:t>
            </a:r>
            <a:r>
              <a:rPr lang="en-US" sz="2400" i="1" baseline="-25000"/>
              <a:t>A </a:t>
            </a:r>
            <a:endParaRPr lang="en-US" sz="2400"/>
          </a:p>
          <a:p>
            <a:endParaRPr lang="en-US" sz="2400"/>
          </a:p>
          <a:p>
            <a:r>
              <a:rPr lang="en-US" sz="2400"/>
              <a:t>                Similarly for </a:t>
            </a:r>
            <a:r>
              <a:rPr lang="en-US" sz="2400" i="1"/>
              <a:t>Blowup</a:t>
            </a:r>
            <a:r>
              <a:rPr lang="en-US" sz="2400" i="1" baseline="-25000"/>
              <a:t>B </a:t>
            </a:r>
            <a:r>
              <a:rPr lang="en-US" sz="2400"/>
              <a:t>and </a:t>
            </a:r>
            <a:r>
              <a:rPr lang="en-US" sz="2400" i="1"/>
              <a:t>Blowup</a:t>
            </a:r>
            <a:r>
              <a:rPr lang="en-US" sz="2400" i="1" baseline="-25000"/>
              <a:t>C </a:t>
            </a:r>
            <a:endParaRPr lang="en-US" sz="2400"/>
          </a:p>
        </p:txBody>
      </p:sp>
      <p:sp>
        <p:nvSpPr>
          <p:cNvPr id="5" name="TextBox 4">
            <a:extLst>
              <a:ext uri="{FF2B5EF4-FFF2-40B4-BE49-F238E27FC236}">
                <a16:creationId xmlns:a16="http://schemas.microsoft.com/office/drawing/2014/main" id="{D065362A-1DCF-2147-B680-63137F128CDC}"/>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1793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 calcmode="lin" valueType="num">
                                      <p:cBhvr additive="base">
                                        <p:cTn id="25"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89569" y="512203"/>
            <a:ext cx="11129162" cy="3698448"/>
          </a:xfrm>
          <a:prstGeom prst="rect">
            <a:avLst/>
          </a:prstGeom>
          <a:noFill/>
        </p:spPr>
        <p:txBody>
          <a:bodyPr wrap="square" rtlCol="0">
            <a:spAutoFit/>
          </a:bodyPr>
          <a:lstStyle/>
          <a:p>
            <a:endParaRPr lang="en-US" sz="2400"/>
          </a:p>
          <a:p>
            <a:r>
              <a:rPr lang="en-US" sz="2400"/>
              <a:t>Next, for any variety V in xyz-space, such as one of our double toroids, we can obtain a corresponding variety in </a:t>
            </a:r>
            <a:r>
              <a:rPr lang="en-US" sz="2400" i="1"/>
              <a:t>Blowup</a:t>
            </a:r>
            <a:r>
              <a:rPr lang="en-US" sz="2400"/>
              <a:t>, as follow:</a:t>
            </a:r>
          </a:p>
          <a:p>
            <a:pPr>
              <a:lnSpc>
                <a:spcPts val="1080"/>
              </a:lnSpc>
            </a:pPr>
            <a:endParaRPr lang="en-US" sz="2400"/>
          </a:p>
          <a:p>
            <a:r>
              <a:rPr lang="en-US" sz="2400"/>
              <a:t>         1.   Each point of V, other than A, B and C (if part of V), corresponds to a unique</a:t>
            </a:r>
          </a:p>
          <a:p>
            <a:r>
              <a:rPr lang="en-US" sz="2400"/>
              <a:t>                point in </a:t>
            </a:r>
            <a:r>
              <a:rPr lang="en-US" sz="2400" i="1"/>
              <a:t>Blowup</a:t>
            </a:r>
            <a:r>
              <a:rPr lang="en-US" sz="2400"/>
              <a:t> </a:t>
            </a:r>
          </a:p>
          <a:p>
            <a:r>
              <a:rPr lang="en-US" sz="2400"/>
              <a:t>         2.   Take all of these points in </a:t>
            </a:r>
            <a:r>
              <a:rPr lang="en-US" sz="2400" i="1"/>
              <a:t>Blowup</a:t>
            </a:r>
            <a:r>
              <a:rPr lang="en-US" sz="2400"/>
              <a:t>, and extend this set by including any of its </a:t>
            </a:r>
          </a:p>
          <a:p>
            <a:r>
              <a:rPr lang="en-US" sz="2400"/>
              <a:t>                limit points (topological closure) </a:t>
            </a:r>
          </a:p>
          <a:p>
            <a:pPr>
              <a:lnSpc>
                <a:spcPts val="880"/>
              </a:lnSpc>
            </a:pPr>
            <a:endParaRPr lang="en-US" sz="2400"/>
          </a:p>
          <a:p>
            <a:r>
              <a:rPr lang="en-US" sz="2400"/>
              <a:t>This will be a subvariety of </a:t>
            </a:r>
            <a:r>
              <a:rPr lang="en-US" sz="2400" i="1"/>
              <a:t>Blowup</a:t>
            </a:r>
            <a:r>
              <a:rPr lang="en-US" sz="2400"/>
              <a:t>, and any limit points that might get “tossed in” will come from the union of </a:t>
            </a:r>
            <a:r>
              <a:rPr lang="en-US" sz="2400" i="1"/>
              <a:t>Blowup</a:t>
            </a:r>
            <a:r>
              <a:rPr lang="en-US" sz="2400" i="1" baseline="-25000"/>
              <a:t>A </a:t>
            </a:r>
            <a:r>
              <a:rPr lang="en-US" sz="2400"/>
              <a:t>, </a:t>
            </a:r>
            <a:r>
              <a:rPr lang="en-US" sz="2400" i="1"/>
              <a:t>Blowup</a:t>
            </a:r>
            <a:r>
              <a:rPr lang="en-US" sz="2400" i="1" baseline="-25000"/>
              <a:t>B  </a:t>
            </a:r>
            <a:r>
              <a:rPr lang="en-US" sz="2400"/>
              <a:t>and </a:t>
            </a:r>
            <a:r>
              <a:rPr lang="en-US" sz="2400" i="1"/>
              <a:t>Blowup</a:t>
            </a:r>
            <a:r>
              <a:rPr lang="en-US" sz="2400" i="1" baseline="-25000"/>
              <a:t>C </a:t>
            </a:r>
            <a:endParaRPr lang="en-US" sz="2400"/>
          </a:p>
        </p:txBody>
      </p:sp>
      <p:sp>
        <p:nvSpPr>
          <p:cNvPr id="5" name="TextBox 4">
            <a:extLst>
              <a:ext uri="{FF2B5EF4-FFF2-40B4-BE49-F238E27FC236}">
                <a16:creationId xmlns:a16="http://schemas.microsoft.com/office/drawing/2014/main" id="{EBCFB544-7EBA-1A43-9526-0E14710BD110}"/>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388851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5" end="5"/>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8" dur="500"/>
                                        <p:tgtEl>
                                          <p:spTgt spid="8">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 calcmode="lin" valueType="num">
                                      <p:cBhvr additive="base">
                                        <p:cTn id="33"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34"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569598" y="623616"/>
            <a:ext cx="11120378" cy="7109639"/>
          </a:xfrm>
          <a:prstGeom prst="rect">
            <a:avLst/>
          </a:prstGeom>
          <a:noFill/>
        </p:spPr>
        <p:txBody>
          <a:bodyPr wrap="square" rtlCol="0">
            <a:spAutoFit/>
          </a:bodyPr>
          <a:lstStyle/>
          <a:p>
            <a:endParaRPr lang="en-US" sz="2400"/>
          </a:p>
          <a:p>
            <a:r>
              <a:rPr lang="en-US" sz="2400"/>
              <a:t>When this technique is applied to one of our double toroids, the resulting subvariety of </a:t>
            </a:r>
            <a:r>
              <a:rPr lang="en-US" sz="2400" i="1"/>
              <a:t>Blowup</a:t>
            </a:r>
            <a:r>
              <a:rPr lang="en-US" sz="2400"/>
              <a:t> is a </a:t>
            </a:r>
            <a:r>
              <a:rPr lang="en-US" sz="2400" b="1" i="1"/>
              <a:t>torus</a:t>
            </a:r>
            <a:r>
              <a:rPr lang="en-US" sz="2400"/>
              <a:t>, which of course is non-singular everywhere </a:t>
            </a:r>
          </a:p>
          <a:p>
            <a:endParaRPr lang="en-US" sz="2400"/>
          </a:p>
          <a:p>
            <a:r>
              <a:rPr lang="en-US" sz="2400"/>
              <a:t>As seen in earlier animations, the surface </a:t>
            </a:r>
            <a:r>
              <a:rPr lang="en-US" sz="2400" i="1"/>
              <a:t>CSDC</a:t>
            </a:r>
            <a:r>
              <a:rPr lang="en-US" sz="2400"/>
              <a:t> has one-dimensional singularites (like the creases along its sides), and these are not “resolved” by simply switching to the corresponding surface in </a:t>
            </a:r>
            <a:r>
              <a:rPr lang="en-US" sz="2400" i="1"/>
              <a:t>Blowup</a:t>
            </a:r>
          </a:p>
          <a:p>
            <a:endParaRPr lang="en-US" sz="2400" i="1"/>
          </a:p>
          <a:p>
            <a:r>
              <a:rPr lang="en-US" sz="2400"/>
              <a:t>Yet, it is useful to look at this surface in </a:t>
            </a:r>
            <a:r>
              <a:rPr lang="en-US" sz="2400" i="1"/>
              <a:t>Blowup</a:t>
            </a:r>
            <a:r>
              <a:rPr lang="en-US" sz="2400"/>
              <a:t>, and in particular, the </a:t>
            </a:r>
            <a:r>
              <a:rPr lang="en-US" sz="2400" i="1"/>
              <a:t>Blowup</a:t>
            </a:r>
            <a:r>
              <a:rPr lang="en-US" sz="2400" i="1" baseline="-25000"/>
              <a:t>A</a:t>
            </a:r>
            <a:r>
              <a:rPr lang="en-US" sz="2400"/>
              <a:t> , </a:t>
            </a:r>
            <a:r>
              <a:rPr lang="en-US" sz="2400" i="1"/>
              <a:t>Blowup</a:t>
            </a:r>
            <a:r>
              <a:rPr lang="en-US" sz="2400" i="1" baseline="-25000"/>
              <a:t>B</a:t>
            </a:r>
            <a:r>
              <a:rPr lang="en-US" sz="2400"/>
              <a:t> </a:t>
            </a:r>
          </a:p>
          <a:p>
            <a:r>
              <a:rPr lang="en-US" sz="2400"/>
              <a:t>                 and </a:t>
            </a:r>
            <a:r>
              <a:rPr lang="en-US" sz="2400" i="1"/>
              <a:t>Blowup</a:t>
            </a:r>
            <a:r>
              <a:rPr lang="en-US" sz="2400" i="1" baseline="-25000"/>
              <a:t>C</a:t>
            </a:r>
            <a:r>
              <a:rPr lang="en-US" sz="2400"/>
              <a:t> parts</a:t>
            </a:r>
          </a:p>
          <a:p>
            <a:endParaRPr lang="en-US" sz="2400"/>
          </a:p>
          <a:p>
            <a:r>
              <a:rPr lang="en-US" sz="2400"/>
              <a:t>                      Here is what it looks like at one of these:</a:t>
            </a:r>
          </a:p>
          <a:p>
            <a:endParaRPr lang="en-US" sz="2400"/>
          </a:p>
          <a:p>
            <a:endParaRPr lang="en-US" sz="2400"/>
          </a:p>
          <a:p>
            <a:endParaRPr lang="en-US" sz="2400"/>
          </a:p>
          <a:p>
            <a:endParaRPr lang="en-US" sz="2400"/>
          </a:p>
          <a:p>
            <a:endParaRPr lang="en-US" sz="2400"/>
          </a:p>
          <a:p>
            <a:endParaRPr lang="en-US" sz="2400"/>
          </a:p>
          <a:p>
            <a:endParaRPr lang="en-US" sz="2400"/>
          </a:p>
        </p:txBody>
      </p:sp>
      <p:sp>
        <p:nvSpPr>
          <p:cNvPr id="5" name="TextBox 4">
            <a:extLst>
              <a:ext uri="{FF2B5EF4-FFF2-40B4-BE49-F238E27FC236}">
                <a16:creationId xmlns:a16="http://schemas.microsoft.com/office/drawing/2014/main" id="{3CEA44BC-0835-0E4C-94FC-C5C4B0518F35}"/>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7241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5" end="5"/>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 calcmode="lin" valueType="num">
                                      <p:cBhvr additive="base">
                                        <p:cTn id="23"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 calcmode="lin" valueType="num">
                                      <p:cBhvr additive="base">
                                        <p:cTn id="29"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5A443-4133-3C49-B7AB-61FA5C5EC1D0}"/>
              </a:ext>
            </a:extLst>
          </p:cNvPr>
          <p:cNvPicPr>
            <a:picLocks noChangeAspect="1"/>
          </p:cNvPicPr>
          <p:nvPr/>
        </p:nvPicPr>
        <p:blipFill>
          <a:blip r:embed="rId2"/>
          <a:stretch>
            <a:fillRect/>
          </a:stretch>
        </p:blipFill>
        <p:spPr>
          <a:xfrm>
            <a:off x="739303" y="856049"/>
            <a:ext cx="5758774" cy="5784106"/>
          </a:xfrm>
          <a:prstGeom prst="rect">
            <a:avLst/>
          </a:prstGeom>
        </p:spPr>
      </p:pic>
      <p:sp>
        <p:nvSpPr>
          <p:cNvPr id="4" name="TextBox 3">
            <a:extLst>
              <a:ext uri="{FF2B5EF4-FFF2-40B4-BE49-F238E27FC236}">
                <a16:creationId xmlns:a16="http://schemas.microsoft.com/office/drawing/2014/main" id="{41BB294B-61CF-7141-A966-CF0E529F57AC}"/>
              </a:ext>
            </a:extLst>
          </p:cNvPr>
          <p:cNvSpPr txBox="1"/>
          <p:nvPr/>
        </p:nvSpPr>
        <p:spPr>
          <a:xfrm>
            <a:off x="6831954" y="1350707"/>
            <a:ext cx="5088192" cy="4524315"/>
          </a:xfrm>
          <a:prstGeom prst="rect">
            <a:avLst/>
          </a:prstGeom>
          <a:noFill/>
        </p:spPr>
        <p:txBody>
          <a:bodyPr wrap="square" rtlCol="0">
            <a:spAutoFit/>
          </a:bodyPr>
          <a:lstStyle/>
          <a:p>
            <a:r>
              <a:rPr lang="en-US" sz="2400"/>
              <a:t>The intersection of </a:t>
            </a:r>
            <a:r>
              <a:rPr lang="en-US" sz="2400" i="1"/>
              <a:t>Blowup</a:t>
            </a:r>
            <a:r>
              <a:rPr lang="en-US" sz="2400" i="1" baseline="-25000"/>
              <a:t>C </a:t>
            </a:r>
            <a:r>
              <a:rPr lang="en-US" sz="2400"/>
              <a:t> and </a:t>
            </a:r>
            <a:r>
              <a:rPr lang="en-US" sz="2400" i="1"/>
              <a:t>“CSDC”</a:t>
            </a:r>
            <a:r>
              <a:rPr lang="en-US" sz="2400"/>
              <a:t> in </a:t>
            </a:r>
            <a:r>
              <a:rPr lang="en-US" sz="2400" i="1"/>
              <a:t>Blowup</a:t>
            </a:r>
            <a:endParaRPr lang="en-US" sz="2400"/>
          </a:p>
          <a:p>
            <a:endParaRPr lang="en-US" sz="2400"/>
          </a:p>
          <a:p>
            <a:r>
              <a:rPr lang="en-US" sz="2400" i="1"/>
              <a:t>Blowup</a:t>
            </a:r>
            <a:r>
              <a:rPr lang="en-US" sz="2400" i="1" baseline="-25000"/>
              <a:t>C</a:t>
            </a:r>
            <a:r>
              <a:rPr lang="en-US" sz="2400"/>
              <a:t> can be thought of as a space whose points correspond to the lines (in 3D space) through C</a:t>
            </a:r>
          </a:p>
          <a:p>
            <a:endParaRPr lang="en-US" sz="2400"/>
          </a:p>
          <a:p>
            <a:r>
              <a:rPr lang="en-US" sz="2400" i="1"/>
              <a:t>Blowup</a:t>
            </a:r>
            <a:r>
              <a:rPr lang="en-US" sz="2400" i="1" baseline="-25000"/>
              <a:t>C</a:t>
            </a:r>
            <a:r>
              <a:rPr lang="en-US" sz="2400"/>
              <a:t> is therefore a </a:t>
            </a:r>
            <a:r>
              <a:rPr lang="en-US" sz="2400" i="1">
                <a:solidFill>
                  <a:schemeClr val="accent2"/>
                </a:solidFill>
              </a:rPr>
              <a:t>real projective plane,</a:t>
            </a:r>
            <a:r>
              <a:rPr lang="en-US" sz="2400"/>
              <a:t> a variety that can also be visualized as an ordinary (affine) plane with a </a:t>
            </a:r>
            <a:r>
              <a:rPr lang="en-US" sz="2400" i="1">
                <a:solidFill>
                  <a:schemeClr val="accent2"/>
                </a:solidFill>
              </a:rPr>
              <a:t>projective line</a:t>
            </a:r>
            <a:r>
              <a:rPr lang="en-US" sz="2400"/>
              <a:t> of extra points added “at infinity”</a:t>
            </a:r>
          </a:p>
        </p:txBody>
      </p:sp>
      <p:sp>
        <p:nvSpPr>
          <p:cNvPr id="5" name="TextBox 4">
            <a:extLst>
              <a:ext uri="{FF2B5EF4-FFF2-40B4-BE49-F238E27FC236}">
                <a16:creationId xmlns:a16="http://schemas.microsoft.com/office/drawing/2014/main" id="{A42B14D3-7919-6E42-9D5F-2B6577D3F8E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33527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95008" y="578132"/>
            <a:ext cx="11358445" cy="4524315"/>
          </a:xfrm>
          <a:prstGeom prst="rect">
            <a:avLst/>
          </a:prstGeom>
          <a:noFill/>
        </p:spPr>
        <p:txBody>
          <a:bodyPr wrap="square" rtlCol="0">
            <a:spAutoFit/>
          </a:bodyPr>
          <a:lstStyle/>
          <a:p>
            <a:endParaRPr lang="en-US" sz="2400"/>
          </a:p>
          <a:p>
            <a:r>
              <a:rPr lang="en-US" sz="2400"/>
              <a:t>Here is one reason for using the variety </a:t>
            </a:r>
            <a:r>
              <a:rPr lang="en-US" sz="2400" i="1"/>
              <a:t>Blowup</a:t>
            </a:r>
            <a:r>
              <a:rPr lang="en-US" sz="2400"/>
              <a:t> in connection with P3P:  The quantities c</a:t>
            </a:r>
            <a:r>
              <a:rPr lang="en-US" sz="2400" baseline="-25000"/>
              <a:t>1</a:t>
            </a:r>
            <a:r>
              <a:rPr lang="en-US" sz="2400" baseline="30000"/>
              <a:t>2</a:t>
            </a:r>
            <a:r>
              <a:rPr lang="en-US" sz="2400"/>
              <a:t>, c</a:t>
            </a:r>
            <a:r>
              <a:rPr lang="en-US" sz="2400" baseline="-25000"/>
              <a:t>2</a:t>
            </a:r>
            <a:r>
              <a:rPr lang="en-US" sz="2400" baseline="30000"/>
              <a:t>2 </a:t>
            </a:r>
            <a:r>
              <a:rPr lang="en-US" sz="2400"/>
              <a:t>, c</a:t>
            </a:r>
            <a:r>
              <a:rPr lang="en-US" sz="2400" baseline="-25000"/>
              <a:t>3</a:t>
            </a:r>
            <a:r>
              <a:rPr lang="en-US" sz="2400" baseline="30000"/>
              <a:t>2 </a:t>
            </a:r>
            <a:r>
              <a:rPr lang="en-US" sz="2400"/>
              <a:t>and c</a:t>
            </a:r>
            <a:r>
              <a:rPr lang="en-US" sz="2400" baseline="-25000"/>
              <a:t>1</a:t>
            </a:r>
            <a:r>
              <a:rPr lang="en-US" sz="2400"/>
              <a:t>c</a:t>
            </a:r>
            <a:r>
              <a:rPr lang="en-US" sz="2400" baseline="-25000"/>
              <a:t>2</a:t>
            </a:r>
            <a:r>
              <a:rPr lang="en-US" sz="2400"/>
              <a:t>c</a:t>
            </a:r>
            <a:r>
              <a:rPr lang="en-US" sz="2400" baseline="-25000"/>
              <a:t>3 </a:t>
            </a:r>
            <a:r>
              <a:rPr lang="en-US" sz="2400"/>
              <a:t>all extend naturally to all of the points of </a:t>
            </a:r>
            <a:r>
              <a:rPr lang="en-US" sz="2400" i="1"/>
              <a:t>Blowup</a:t>
            </a:r>
          </a:p>
          <a:p>
            <a:endParaRPr lang="en-US" sz="2400" i="1"/>
          </a:p>
          <a:p>
            <a:r>
              <a:rPr lang="en-US" sz="2400"/>
              <a:t>Moreover, there is a map from </a:t>
            </a:r>
            <a:r>
              <a:rPr lang="en-US" sz="2400" i="1"/>
              <a:t>Blowup </a:t>
            </a:r>
            <a:r>
              <a:rPr lang="en-US" sz="2400"/>
              <a:t>onto the variety </a:t>
            </a:r>
            <a:r>
              <a:rPr lang="en-US" sz="2400" i="1"/>
              <a:t>V</a:t>
            </a:r>
            <a:r>
              <a:rPr lang="en-US" sz="2400"/>
              <a:t> of all points (q, r, s, t) for which q</a:t>
            </a:r>
            <a:r>
              <a:rPr lang="en-US" sz="2400" baseline="30000"/>
              <a:t>2</a:t>
            </a:r>
            <a:r>
              <a:rPr lang="en-US" sz="2400"/>
              <a:t> = rst that sets q = c</a:t>
            </a:r>
            <a:r>
              <a:rPr lang="en-US" sz="2400" baseline="-25000"/>
              <a:t>1</a:t>
            </a:r>
            <a:r>
              <a:rPr lang="en-US" sz="2400"/>
              <a:t>c</a:t>
            </a:r>
            <a:r>
              <a:rPr lang="en-US" sz="2400" baseline="-25000"/>
              <a:t>2</a:t>
            </a:r>
            <a:r>
              <a:rPr lang="en-US" sz="2400"/>
              <a:t>c</a:t>
            </a:r>
            <a:r>
              <a:rPr lang="en-US" sz="2400" baseline="-25000"/>
              <a:t>3 </a:t>
            </a:r>
            <a:r>
              <a:rPr lang="en-US" sz="2400"/>
              <a:t>, r = c</a:t>
            </a:r>
            <a:r>
              <a:rPr lang="en-US" sz="2400" baseline="-25000"/>
              <a:t>1</a:t>
            </a:r>
            <a:r>
              <a:rPr lang="en-US" sz="2400" baseline="30000"/>
              <a:t>2</a:t>
            </a:r>
            <a:r>
              <a:rPr lang="en-US" sz="2400"/>
              <a:t>, s = c</a:t>
            </a:r>
            <a:r>
              <a:rPr lang="en-US" sz="2400" baseline="-25000"/>
              <a:t>2</a:t>
            </a:r>
            <a:r>
              <a:rPr lang="en-US" sz="2400" baseline="30000"/>
              <a:t>2  </a:t>
            </a:r>
            <a:r>
              <a:rPr lang="en-US" sz="2400"/>
              <a:t>and t = c</a:t>
            </a:r>
            <a:r>
              <a:rPr lang="en-US" sz="2400" baseline="-25000"/>
              <a:t>3</a:t>
            </a:r>
            <a:r>
              <a:rPr lang="en-US" sz="2400" baseline="30000"/>
              <a:t>2 </a:t>
            </a:r>
            <a:endParaRPr lang="en-US" sz="2400"/>
          </a:p>
          <a:p>
            <a:endParaRPr lang="en-US" sz="2400"/>
          </a:p>
          <a:p>
            <a:r>
              <a:rPr lang="en-US" sz="2400"/>
              <a:t>Points of </a:t>
            </a:r>
            <a:r>
              <a:rPr lang="en-US" sz="2400" i="1"/>
              <a:t>Blowup </a:t>
            </a:r>
            <a:r>
              <a:rPr lang="en-US" sz="2400"/>
              <a:t>are weakly related if and only if they have the same image under this map from </a:t>
            </a:r>
            <a:r>
              <a:rPr lang="en-US" sz="2400" i="1"/>
              <a:t>Blowup </a:t>
            </a:r>
            <a:r>
              <a:rPr lang="en-US" sz="2400"/>
              <a:t>to</a:t>
            </a:r>
            <a:r>
              <a:rPr lang="en-US" sz="2400" i="1"/>
              <a:t> V</a:t>
            </a:r>
            <a:r>
              <a:rPr lang="en-US" sz="2400"/>
              <a:t>, so we may regard “weakly related” as an algebraic geometric </a:t>
            </a:r>
          </a:p>
          <a:p>
            <a:r>
              <a:rPr lang="en-US" sz="2400"/>
              <a:t>              concept </a:t>
            </a:r>
            <a:r>
              <a:rPr lang="en-US" sz="2400" i="1"/>
              <a:t> </a:t>
            </a:r>
            <a:endParaRPr lang="en-US" sz="2400"/>
          </a:p>
          <a:p>
            <a:endParaRPr lang="en-US" sz="2400"/>
          </a:p>
          <a:p>
            <a:endParaRPr lang="en-US" sz="2400"/>
          </a:p>
        </p:txBody>
      </p:sp>
      <p:sp>
        <p:nvSpPr>
          <p:cNvPr id="5" name="TextBox 4">
            <a:extLst>
              <a:ext uri="{FF2B5EF4-FFF2-40B4-BE49-F238E27FC236}">
                <a16:creationId xmlns:a16="http://schemas.microsoft.com/office/drawing/2014/main" id="{8FFEB100-7163-8549-84DA-60172B3FF15B}"/>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316035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5" end="5"/>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 calcmode="lin" valueType="num">
                                      <p:cBhvr additive="base">
                                        <p:cTn id="23"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35878" y="930874"/>
            <a:ext cx="11251323" cy="3445623"/>
          </a:xfrm>
          <a:prstGeom prst="rect">
            <a:avLst/>
          </a:prstGeom>
          <a:noFill/>
        </p:spPr>
        <p:txBody>
          <a:bodyPr wrap="square" rtlCol="0">
            <a:spAutoFit/>
          </a:bodyPr>
          <a:lstStyle/>
          <a:p>
            <a:r>
              <a:rPr lang="en-US" sz="2400"/>
              <a:t>Maienschein and Rieck, working on the 2D version of the P3P Problem, and related issues, discovered that by blowing up A, B and C, in the plane, and then contracting the circumcircle to a point, while also adding one point at infinity, one obtains a (real) </a:t>
            </a:r>
            <a:r>
              <a:rPr lang="en-US" sz="2400" b="1" i="1"/>
              <a:t>torus</a:t>
            </a:r>
            <a:r>
              <a:rPr lang="en-US" sz="2400"/>
              <a:t> </a:t>
            </a:r>
          </a:p>
          <a:p>
            <a:pPr>
              <a:lnSpc>
                <a:spcPts val="2480"/>
              </a:lnSpc>
            </a:pPr>
            <a:endParaRPr lang="en-US" sz="2400"/>
          </a:p>
          <a:p>
            <a:pPr>
              <a:lnSpc>
                <a:spcPts val="2480"/>
              </a:lnSpc>
            </a:pPr>
            <a:r>
              <a:rPr lang="en-US" sz="2400"/>
              <a:t>This was realized via a birational map, and proves a theorem of W. von Dyck</a:t>
            </a:r>
          </a:p>
          <a:p>
            <a:pPr>
              <a:lnSpc>
                <a:spcPts val="2480"/>
              </a:lnSpc>
            </a:pPr>
            <a:endParaRPr lang="en-US" sz="2400"/>
          </a:p>
          <a:p>
            <a:pPr>
              <a:lnSpc>
                <a:spcPts val="2480"/>
              </a:lnSpc>
            </a:pPr>
            <a:r>
              <a:rPr lang="en-US" sz="2400"/>
              <a:t>For this, Maienschein analyzed the situation in terms of directed angles, modulo </a:t>
            </a:r>
            <a:r>
              <a:rPr lang="el-GR" sz="2400"/>
              <a:t>π</a:t>
            </a:r>
            <a:endParaRPr lang="en-US" sz="2400"/>
          </a:p>
          <a:p>
            <a:pPr>
              <a:lnSpc>
                <a:spcPts val="2480"/>
              </a:lnSpc>
            </a:pPr>
            <a:endParaRPr lang="en-US" sz="2400"/>
          </a:p>
          <a:p>
            <a:pPr>
              <a:lnSpc>
                <a:spcPts val="2480"/>
              </a:lnSpc>
            </a:pPr>
            <a:r>
              <a:rPr lang="en-US" sz="2400"/>
              <a:t>It has been an ongoing frustration that this work has not easily extended to 3D P3P, but </a:t>
            </a:r>
          </a:p>
          <a:p>
            <a:pPr>
              <a:lnSpc>
                <a:spcPts val="2480"/>
              </a:lnSpc>
            </a:pPr>
            <a:r>
              <a:rPr lang="en-US" sz="2400"/>
              <a:t>                 let us now attempt such an extension anyway</a:t>
            </a:r>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279630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961013" y="544882"/>
            <a:ext cx="10809807" cy="4893647"/>
          </a:xfrm>
          <a:prstGeom prst="rect">
            <a:avLst/>
          </a:prstGeom>
          <a:noFill/>
        </p:spPr>
        <p:txBody>
          <a:bodyPr wrap="square" rtlCol="0">
            <a:spAutoFit/>
          </a:bodyPr>
          <a:lstStyle/>
          <a:p>
            <a:endParaRPr lang="en-US" sz="2400"/>
          </a:p>
          <a:p>
            <a:r>
              <a:rPr lang="en-US" sz="2400"/>
              <a:t>Back to the 3D P3P Problem now </a:t>
            </a:r>
          </a:p>
          <a:p>
            <a:endParaRPr lang="en-US" sz="2400"/>
          </a:p>
          <a:p>
            <a:r>
              <a:rPr lang="en-US" sz="2400"/>
              <a:t>Because c</a:t>
            </a:r>
            <a:r>
              <a:rPr lang="en-US" sz="2400" baseline="-25000"/>
              <a:t>1</a:t>
            </a:r>
            <a:r>
              <a:rPr lang="en-US" sz="2400" baseline="30000"/>
              <a:t>2</a:t>
            </a:r>
            <a:r>
              <a:rPr lang="en-US" sz="2400"/>
              <a:t>, c</a:t>
            </a:r>
            <a:r>
              <a:rPr lang="en-US" sz="2400" baseline="-25000"/>
              <a:t>2</a:t>
            </a:r>
            <a:r>
              <a:rPr lang="en-US" sz="2400" baseline="30000"/>
              <a:t>2 </a:t>
            </a:r>
            <a:r>
              <a:rPr lang="en-US" sz="2400"/>
              <a:t>, c</a:t>
            </a:r>
            <a:r>
              <a:rPr lang="en-US" sz="2400" baseline="-25000"/>
              <a:t>3</a:t>
            </a:r>
            <a:r>
              <a:rPr lang="en-US" sz="2400" baseline="30000"/>
              <a:t>2 </a:t>
            </a:r>
            <a:r>
              <a:rPr lang="en-US" sz="2400"/>
              <a:t>and c</a:t>
            </a:r>
            <a:r>
              <a:rPr lang="en-US" sz="2400" baseline="-25000"/>
              <a:t>1</a:t>
            </a:r>
            <a:r>
              <a:rPr lang="en-US" sz="2400"/>
              <a:t>c</a:t>
            </a:r>
            <a:r>
              <a:rPr lang="en-US" sz="2400" baseline="-25000"/>
              <a:t>2</a:t>
            </a:r>
            <a:r>
              <a:rPr lang="en-US" sz="2400"/>
              <a:t>c</a:t>
            </a:r>
            <a:r>
              <a:rPr lang="en-US" sz="2400" baseline="-25000"/>
              <a:t>3 </a:t>
            </a:r>
            <a:r>
              <a:rPr lang="en-US" sz="2400"/>
              <a:t>are constant on the circumcircle, one is inclined to wonder what happens to </a:t>
            </a:r>
            <a:r>
              <a:rPr lang="en-US" sz="2400" i="1"/>
              <a:t>Blowup</a:t>
            </a:r>
            <a:r>
              <a:rPr lang="en-US" sz="2400"/>
              <a:t> if the circumcircle is again contracted to a point </a:t>
            </a:r>
          </a:p>
          <a:p>
            <a:endParaRPr lang="en-US" sz="2400"/>
          </a:p>
          <a:p>
            <a:r>
              <a:rPr lang="en-US" sz="2400"/>
              <a:t>Perhaps the resulting space might turn out to have a nicer description that can be more easily visualized</a:t>
            </a:r>
          </a:p>
          <a:p>
            <a:endParaRPr lang="en-US" sz="2400"/>
          </a:p>
          <a:p>
            <a:r>
              <a:rPr lang="en-US" sz="2400"/>
              <a:t>        That is basically all there is to say for now concerning “weakly related”</a:t>
            </a:r>
          </a:p>
          <a:p>
            <a:endParaRPr lang="en-US" sz="2400"/>
          </a:p>
          <a:p>
            <a:r>
              <a:rPr lang="en-US" sz="2400"/>
              <a:t>        </a:t>
            </a:r>
          </a:p>
          <a:p>
            <a:endParaRPr lang="en-US" sz="2400"/>
          </a:p>
        </p:txBody>
      </p:sp>
      <p:sp>
        <p:nvSpPr>
          <p:cNvPr id="5" name="TextBox 4">
            <a:extLst>
              <a:ext uri="{FF2B5EF4-FFF2-40B4-BE49-F238E27FC236}">
                <a16:creationId xmlns:a16="http://schemas.microsoft.com/office/drawing/2014/main" id="{8FFEB100-7163-8549-84DA-60172B3FF15B}"/>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4051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 calcmode="lin" valueType="num">
                                      <p:cBhvr additive="base">
                                        <p:cTn id="25"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 calcmode="lin" valueType="num">
                                      <p:cBhvr additive="base">
                                        <p:cTn id="31" dur="500"/>
                                        <p:tgtEl>
                                          <p:spTgt spid="8">
                                            <p:txEl>
                                              <p:pRg st="9" end="9"/>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15900" y="269754"/>
            <a:ext cx="10894210" cy="5339923"/>
          </a:xfrm>
          <a:prstGeom prst="rect">
            <a:avLst/>
          </a:prstGeom>
          <a:noFill/>
        </p:spPr>
        <p:txBody>
          <a:bodyPr wrap="square" rtlCol="0">
            <a:spAutoFit/>
          </a:bodyPr>
          <a:lstStyle/>
          <a:p>
            <a:endParaRPr lang="en-US" sz="2400"/>
          </a:p>
          <a:p>
            <a:pPr>
              <a:lnSpc>
                <a:spcPts val="2280"/>
              </a:lnSpc>
            </a:pPr>
            <a:endParaRPr lang="en-US" sz="2400"/>
          </a:p>
          <a:p>
            <a:pPr>
              <a:lnSpc>
                <a:spcPts val="2480"/>
              </a:lnSpc>
            </a:pPr>
            <a:r>
              <a:rPr lang="en-US" sz="2400"/>
              <a:t>What about “strongly related?” </a:t>
            </a:r>
          </a:p>
          <a:p>
            <a:pPr>
              <a:lnSpc>
                <a:spcPts val="2280"/>
              </a:lnSpc>
            </a:pPr>
            <a:endParaRPr lang="en-US" sz="2400"/>
          </a:p>
          <a:p>
            <a:pPr>
              <a:lnSpc>
                <a:spcPts val="2480"/>
              </a:lnSpc>
            </a:pPr>
            <a:r>
              <a:rPr lang="en-US" sz="2400"/>
              <a:t>Unfortunately, c</a:t>
            </a:r>
            <a:r>
              <a:rPr lang="en-US" sz="2400" baseline="-25000"/>
              <a:t>1</a:t>
            </a:r>
            <a:r>
              <a:rPr lang="en-US" sz="2400"/>
              <a:t> and c</a:t>
            </a:r>
            <a:r>
              <a:rPr lang="en-US" sz="2400" baseline="-25000"/>
              <a:t>2</a:t>
            </a:r>
            <a:r>
              <a:rPr lang="en-US" sz="2400"/>
              <a:t> are not defined on </a:t>
            </a:r>
            <a:r>
              <a:rPr lang="en-US" sz="2400" i="1"/>
              <a:t>Blowup</a:t>
            </a:r>
            <a:r>
              <a:rPr lang="en-US" sz="2400" i="1" baseline="-25000"/>
              <a:t>C</a:t>
            </a:r>
            <a:r>
              <a:rPr lang="en-US" sz="2400"/>
              <a:t> , and so forth, and this is basically why on </a:t>
            </a:r>
            <a:r>
              <a:rPr lang="en-US" sz="2400" i="1"/>
              <a:t>Blowup,</a:t>
            </a:r>
            <a:r>
              <a:rPr lang="en-US" sz="2400"/>
              <a:t> we have continuity of “weakly related,” but not “strongly related”</a:t>
            </a:r>
          </a:p>
          <a:p>
            <a:pPr>
              <a:lnSpc>
                <a:spcPts val="2280"/>
              </a:lnSpc>
            </a:pPr>
            <a:endParaRPr lang="en-US" sz="2400"/>
          </a:p>
          <a:p>
            <a:pPr>
              <a:lnSpc>
                <a:spcPts val="2480"/>
              </a:lnSpc>
            </a:pPr>
            <a:r>
              <a:rPr lang="en-US" sz="2400"/>
              <a:t>One way to “correct” for this is a bit messy, and amounts to replacing the lines </a:t>
            </a:r>
            <a:r>
              <a:rPr lang="en-US" sz="2400" b="1">
                <a:latin typeface="Savoye LET Plain" pitchFamily="2" charset="0"/>
              </a:rPr>
              <a:t>l </a:t>
            </a:r>
            <a:r>
              <a:rPr lang="en-US" sz="2400" baseline="-25000"/>
              <a:t>A </a:t>
            </a:r>
            <a:r>
              <a:rPr lang="en-US" sz="2400"/>
              <a:t>, </a:t>
            </a:r>
            <a:r>
              <a:rPr lang="en-US" sz="2400" b="1">
                <a:latin typeface="Savoye LET Plain" pitchFamily="2" charset="0"/>
              </a:rPr>
              <a:t>l </a:t>
            </a:r>
            <a:r>
              <a:rPr lang="en-US" sz="2400" baseline="-25000"/>
              <a:t>B</a:t>
            </a:r>
            <a:r>
              <a:rPr lang="en-US" sz="2400"/>
              <a:t> and </a:t>
            </a:r>
            <a:r>
              <a:rPr lang="en-US" sz="2400" b="1">
                <a:latin typeface="Savoye LET Plain" pitchFamily="2" charset="0"/>
              </a:rPr>
              <a:t>l </a:t>
            </a:r>
            <a:r>
              <a:rPr lang="en-US" sz="2400" baseline="-25000"/>
              <a:t>C</a:t>
            </a:r>
            <a:r>
              <a:rPr lang="en-US" sz="2400"/>
              <a:t> in (P, </a:t>
            </a:r>
            <a:r>
              <a:rPr lang="en-US" sz="2400" b="1">
                <a:latin typeface="Savoye LET Plain" pitchFamily="2" charset="0"/>
              </a:rPr>
              <a:t>l </a:t>
            </a:r>
            <a:r>
              <a:rPr lang="en-US" sz="2400" baseline="-25000"/>
              <a:t>A</a:t>
            </a:r>
            <a:r>
              <a:rPr lang="en-US" sz="2400"/>
              <a:t>, </a:t>
            </a:r>
            <a:r>
              <a:rPr lang="en-US" sz="2400" b="1">
                <a:latin typeface="Savoye LET Plain" pitchFamily="2" charset="0"/>
              </a:rPr>
              <a:t>l </a:t>
            </a:r>
            <a:r>
              <a:rPr lang="en-US" sz="2400" baseline="-25000"/>
              <a:t>B</a:t>
            </a:r>
            <a:r>
              <a:rPr lang="en-US" sz="2400"/>
              <a:t>, </a:t>
            </a:r>
            <a:r>
              <a:rPr lang="en-US" sz="2400" b="1">
                <a:latin typeface="Savoye LET Plain" pitchFamily="2" charset="0"/>
              </a:rPr>
              <a:t>l </a:t>
            </a:r>
            <a:r>
              <a:rPr lang="en-US" sz="2400" baseline="-25000"/>
              <a:t>C</a:t>
            </a:r>
            <a:r>
              <a:rPr lang="en-US" sz="2400"/>
              <a:t>) with </a:t>
            </a:r>
            <a:r>
              <a:rPr lang="en-US" sz="2400" b="1" i="1"/>
              <a:t>directed</a:t>
            </a:r>
            <a:r>
              <a:rPr lang="en-US" sz="2400"/>
              <a:t> lines, defining </a:t>
            </a:r>
            <a:r>
              <a:rPr lang="el-GR" sz="2400"/>
              <a:t>α</a:t>
            </a:r>
            <a:r>
              <a:rPr lang="en-US" sz="2400"/>
              <a:t>, </a:t>
            </a:r>
            <a:r>
              <a:rPr lang="el-GR" sz="2400"/>
              <a:t>β</a:t>
            </a:r>
            <a:r>
              <a:rPr lang="en-US" sz="2400"/>
              <a:t> and </a:t>
            </a:r>
            <a:r>
              <a:rPr lang="el-GR" sz="2400"/>
              <a:t>γ</a:t>
            </a:r>
            <a:r>
              <a:rPr lang="en-US" sz="2400"/>
              <a:t> to be the angles between pairs of these directed lines, and letting c</a:t>
            </a:r>
            <a:r>
              <a:rPr lang="en-US" sz="2400" baseline="-25000"/>
              <a:t>1</a:t>
            </a:r>
            <a:r>
              <a:rPr lang="en-US" sz="2400"/>
              <a:t>, c</a:t>
            </a:r>
            <a:r>
              <a:rPr lang="en-US" sz="2400" baseline="-25000"/>
              <a:t>2</a:t>
            </a:r>
            <a:r>
              <a:rPr lang="en-US" sz="2400"/>
              <a:t> and c</a:t>
            </a:r>
            <a:r>
              <a:rPr lang="en-US" sz="2400" baseline="-25000"/>
              <a:t>3</a:t>
            </a:r>
            <a:r>
              <a:rPr lang="en-US" sz="2400"/>
              <a:t> be the corresponding cosines </a:t>
            </a:r>
          </a:p>
          <a:p>
            <a:pPr>
              <a:lnSpc>
                <a:spcPts val="2280"/>
              </a:lnSpc>
            </a:pPr>
            <a:endParaRPr lang="en-US" sz="2400"/>
          </a:p>
          <a:p>
            <a:pPr>
              <a:lnSpc>
                <a:spcPts val="2480"/>
              </a:lnSpc>
            </a:pPr>
            <a:r>
              <a:rPr lang="en-US" sz="2400"/>
              <a:t>This means each ordinary point P in xyz-space gets replaced by </a:t>
            </a:r>
            <a:r>
              <a:rPr lang="en-US" sz="2400" b="1" i="1"/>
              <a:t>eight</a:t>
            </a:r>
            <a:r>
              <a:rPr lang="en-US" sz="2400"/>
              <a:t> points in the  </a:t>
            </a:r>
          </a:p>
          <a:p>
            <a:pPr>
              <a:lnSpc>
                <a:spcPts val="2480"/>
              </a:lnSpc>
            </a:pPr>
            <a:r>
              <a:rPr lang="en-US" sz="2400"/>
              <a:t>               new space of such quadruples (P, </a:t>
            </a:r>
            <a:r>
              <a:rPr lang="en-US" sz="2400" b="1">
                <a:latin typeface="Savoye LET Plain" pitchFamily="2" charset="0"/>
              </a:rPr>
              <a:t>l </a:t>
            </a:r>
            <a:r>
              <a:rPr lang="en-US" sz="2400" baseline="-25000"/>
              <a:t>A</a:t>
            </a:r>
            <a:r>
              <a:rPr lang="en-US" sz="2400"/>
              <a:t>, </a:t>
            </a:r>
            <a:r>
              <a:rPr lang="en-US" sz="2400" b="1">
                <a:latin typeface="Savoye LET Plain" pitchFamily="2" charset="0"/>
              </a:rPr>
              <a:t>l </a:t>
            </a:r>
            <a:r>
              <a:rPr lang="en-US" sz="2400" baseline="-25000"/>
              <a:t>B</a:t>
            </a:r>
            <a:r>
              <a:rPr lang="en-US" sz="2400"/>
              <a:t>, </a:t>
            </a:r>
            <a:r>
              <a:rPr lang="en-US" sz="2400" b="1">
                <a:latin typeface="Savoye LET Plain" pitchFamily="2" charset="0"/>
              </a:rPr>
              <a:t>l </a:t>
            </a:r>
            <a:r>
              <a:rPr lang="en-US" sz="2400" baseline="-25000"/>
              <a:t>C</a:t>
            </a:r>
            <a:r>
              <a:rPr lang="en-US" sz="2400"/>
              <a:t>)  --  </a:t>
            </a:r>
            <a:r>
              <a:rPr lang="en-US" sz="2400" i="1"/>
              <a:t>Ouch! </a:t>
            </a:r>
            <a:endParaRPr lang="en-US" sz="2400"/>
          </a:p>
          <a:p>
            <a:endParaRPr lang="en-US" sz="2400" i="1"/>
          </a:p>
          <a:p>
            <a:endParaRPr lang="en-US" sz="2400"/>
          </a:p>
          <a:p>
            <a:r>
              <a:rPr lang="en-US" sz="2400"/>
              <a:t> </a:t>
            </a:r>
          </a:p>
        </p:txBody>
      </p:sp>
      <p:sp>
        <p:nvSpPr>
          <p:cNvPr id="5" name="TextBox 4">
            <a:extLst>
              <a:ext uri="{FF2B5EF4-FFF2-40B4-BE49-F238E27FC236}">
                <a16:creationId xmlns:a16="http://schemas.microsoft.com/office/drawing/2014/main" id="{458D9043-15B9-9B46-B8C7-D9610F1B4CB0}"/>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232400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 calcmode="lin" valueType="num">
                                      <p:cBhvr additive="base">
                                        <p:cTn id="25"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8" end="8"/>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anim calcmode="lin" valueType="num">
                                      <p:cBhvr additive="base">
                                        <p:cTn id="29" dur="500"/>
                                        <p:tgtEl>
                                          <p:spTgt spid="8">
                                            <p:txEl>
                                              <p:pRg st="9" end="9"/>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1094987" y="288817"/>
            <a:ext cx="10293448" cy="4873129"/>
          </a:xfrm>
          <a:prstGeom prst="rect">
            <a:avLst/>
          </a:prstGeom>
          <a:noFill/>
        </p:spPr>
        <p:txBody>
          <a:bodyPr wrap="square" rtlCol="0">
            <a:spAutoFit/>
          </a:bodyPr>
          <a:lstStyle/>
          <a:p>
            <a:endParaRPr lang="en-US" sz="2400"/>
          </a:p>
          <a:p>
            <a:endParaRPr lang="en-US" sz="2400"/>
          </a:p>
          <a:p>
            <a:r>
              <a:rPr lang="en-US" sz="2400"/>
              <a:t>We say that the variety </a:t>
            </a:r>
            <a:r>
              <a:rPr lang="en-US" sz="2400" i="1"/>
              <a:t>Blowup* </a:t>
            </a:r>
            <a:r>
              <a:rPr lang="en-US" sz="2400"/>
              <a:t>thus constructed is an 8-fold </a:t>
            </a:r>
            <a:r>
              <a:rPr lang="en-US" sz="2400" i="1">
                <a:solidFill>
                  <a:schemeClr val="accent2"/>
                </a:solidFill>
              </a:rPr>
              <a:t>cover</a:t>
            </a:r>
            <a:r>
              <a:rPr lang="en-US" sz="2400"/>
              <a:t> of </a:t>
            </a:r>
            <a:r>
              <a:rPr lang="en-US" sz="2400" i="1"/>
              <a:t>Blowup</a:t>
            </a:r>
          </a:p>
          <a:p>
            <a:pPr>
              <a:lnSpc>
                <a:spcPts val="2480"/>
              </a:lnSpc>
            </a:pPr>
            <a:endParaRPr lang="en-US" sz="2400" i="1"/>
          </a:p>
          <a:p>
            <a:pPr>
              <a:lnSpc>
                <a:spcPts val="2480"/>
              </a:lnSpc>
            </a:pPr>
            <a:r>
              <a:rPr lang="en-US" sz="2400"/>
              <a:t>We can imagine obtaining this space from eight copies of xyz-space, by extracting tiny open balls around A, B and C, from each copy, and gluing these together appropriately along the spherical boundaries of the balls</a:t>
            </a:r>
          </a:p>
          <a:p>
            <a:pPr>
              <a:lnSpc>
                <a:spcPts val="2480"/>
              </a:lnSpc>
            </a:pPr>
            <a:endParaRPr lang="en-US" sz="2400"/>
          </a:p>
          <a:p>
            <a:pPr>
              <a:lnSpc>
                <a:spcPts val="2480"/>
              </a:lnSpc>
            </a:pPr>
            <a:r>
              <a:rPr lang="en-US" sz="2400"/>
              <a:t>The 8-fold cover can easily be reduced to a 4-fold cover by identifying each point (P, </a:t>
            </a:r>
            <a:r>
              <a:rPr lang="en-US" sz="2400" b="1">
                <a:latin typeface="Savoye LET Plain" pitchFamily="2" charset="0"/>
              </a:rPr>
              <a:t>l </a:t>
            </a:r>
            <a:r>
              <a:rPr lang="en-US" sz="2400" baseline="-25000"/>
              <a:t>A</a:t>
            </a:r>
            <a:r>
              <a:rPr lang="en-US" sz="2400"/>
              <a:t>, </a:t>
            </a:r>
            <a:r>
              <a:rPr lang="en-US" sz="2400" b="1">
                <a:latin typeface="Savoye LET Plain" pitchFamily="2" charset="0"/>
              </a:rPr>
              <a:t>l </a:t>
            </a:r>
            <a:r>
              <a:rPr lang="en-US" sz="2400" baseline="-25000"/>
              <a:t>B</a:t>
            </a:r>
            <a:r>
              <a:rPr lang="en-US" sz="2400"/>
              <a:t>, </a:t>
            </a:r>
            <a:r>
              <a:rPr lang="en-US" sz="2400" b="1">
                <a:latin typeface="Savoye LET Plain" pitchFamily="2" charset="0"/>
              </a:rPr>
              <a:t>l </a:t>
            </a:r>
            <a:r>
              <a:rPr lang="en-US" sz="2400" baseline="-25000"/>
              <a:t>C</a:t>
            </a:r>
            <a:r>
              <a:rPr lang="en-US" sz="2400"/>
              <a:t>) with the point (P, -</a:t>
            </a:r>
            <a:r>
              <a:rPr lang="en-US" sz="2400" b="1">
                <a:latin typeface="Savoye LET Plain" pitchFamily="2" charset="0"/>
              </a:rPr>
              <a:t>l </a:t>
            </a:r>
            <a:r>
              <a:rPr lang="en-US" sz="2400" baseline="-25000"/>
              <a:t>A</a:t>
            </a:r>
            <a:r>
              <a:rPr lang="en-US" sz="2400"/>
              <a:t>, -</a:t>
            </a:r>
            <a:r>
              <a:rPr lang="en-US" sz="2400" b="1">
                <a:latin typeface="Savoye LET Plain" pitchFamily="2" charset="0"/>
              </a:rPr>
              <a:t>l </a:t>
            </a:r>
            <a:r>
              <a:rPr lang="en-US" sz="2400" baseline="-25000"/>
              <a:t>B</a:t>
            </a:r>
            <a:r>
              <a:rPr lang="en-US" sz="2400"/>
              <a:t>, -</a:t>
            </a:r>
            <a:r>
              <a:rPr lang="en-US" sz="2400" b="1">
                <a:latin typeface="Savoye LET Plain" pitchFamily="2" charset="0"/>
              </a:rPr>
              <a:t>l </a:t>
            </a:r>
            <a:r>
              <a:rPr lang="en-US" sz="2400" baseline="-25000"/>
              <a:t>C</a:t>
            </a:r>
            <a:r>
              <a:rPr lang="en-US" sz="2400"/>
              <a:t>), where </a:t>
            </a:r>
            <a:r>
              <a:rPr lang="en-US" sz="2400" b="1">
                <a:latin typeface="Savoye LET Plain" pitchFamily="2" charset="0"/>
              </a:rPr>
              <a:t>l </a:t>
            </a:r>
            <a:r>
              <a:rPr lang="en-US" sz="2400" baseline="-25000"/>
              <a:t>A</a:t>
            </a:r>
            <a:r>
              <a:rPr lang="en-US" sz="2400"/>
              <a:t> and -</a:t>
            </a:r>
            <a:r>
              <a:rPr lang="en-US" sz="2400" b="1">
                <a:latin typeface="Savoye LET Plain" pitchFamily="2" charset="0"/>
              </a:rPr>
              <a:t>l </a:t>
            </a:r>
            <a:r>
              <a:rPr lang="en-US" sz="2400" baseline="-25000"/>
              <a:t>A</a:t>
            </a:r>
            <a:r>
              <a:rPr lang="en-US" sz="2400"/>
              <a:t> are oppositely oriented directed lines based on the same undirected line, and so forth </a:t>
            </a:r>
          </a:p>
          <a:p>
            <a:endParaRPr lang="en-US" sz="2400"/>
          </a:p>
          <a:p>
            <a:endParaRPr lang="en-US" sz="2400"/>
          </a:p>
          <a:p>
            <a:r>
              <a:rPr lang="en-US" sz="2400"/>
              <a:t>   </a:t>
            </a:r>
          </a:p>
        </p:txBody>
      </p:sp>
      <p:sp>
        <p:nvSpPr>
          <p:cNvPr id="5" name="TextBox 4">
            <a:extLst>
              <a:ext uri="{FF2B5EF4-FFF2-40B4-BE49-F238E27FC236}">
                <a16:creationId xmlns:a16="http://schemas.microsoft.com/office/drawing/2014/main" id="{E08FB082-984B-9A49-8147-F67E656CE6FF}"/>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27569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28225" y="203498"/>
            <a:ext cx="11314393" cy="4552528"/>
          </a:xfrm>
          <a:prstGeom prst="rect">
            <a:avLst/>
          </a:prstGeom>
          <a:noFill/>
        </p:spPr>
        <p:txBody>
          <a:bodyPr wrap="square" rtlCol="0">
            <a:spAutoFit/>
          </a:bodyPr>
          <a:lstStyle/>
          <a:p>
            <a:endParaRPr lang="en-US" sz="2400"/>
          </a:p>
          <a:p>
            <a:endParaRPr lang="en-US" sz="2400"/>
          </a:p>
          <a:p>
            <a:r>
              <a:rPr lang="en-US" sz="2400"/>
              <a:t>Denoting this 4-fold cover by </a:t>
            </a:r>
            <a:r>
              <a:rPr lang="en-US" sz="2400" i="1"/>
              <a:t>Blowup</a:t>
            </a:r>
            <a:r>
              <a:rPr lang="en-US" sz="2400" baseline="30000"/>
              <a:t>#</a:t>
            </a:r>
            <a:r>
              <a:rPr lang="en-US" sz="2400"/>
              <a:t>, we have a variety on which the quantities c</a:t>
            </a:r>
            <a:r>
              <a:rPr lang="en-US" sz="2400" baseline="-25000"/>
              <a:t>1</a:t>
            </a:r>
            <a:r>
              <a:rPr lang="en-US" sz="2400"/>
              <a:t>, c</a:t>
            </a:r>
            <a:r>
              <a:rPr lang="en-US" sz="2400" baseline="-25000"/>
              <a:t>2</a:t>
            </a:r>
            <a:r>
              <a:rPr lang="en-US" sz="2400"/>
              <a:t> and c</a:t>
            </a:r>
            <a:r>
              <a:rPr lang="en-US" sz="2400" baseline="-25000"/>
              <a:t>3</a:t>
            </a:r>
            <a:r>
              <a:rPr lang="en-US" sz="2400"/>
              <a:t> can be naturally defined (the same may be said of </a:t>
            </a:r>
            <a:r>
              <a:rPr lang="en-US" sz="2400" i="1"/>
              <a:t>Blowup*</a:t>
            </a:r>
            <a:r>
              <a:rPr lang="en-US" sz="2400"/>
              <a:t>)</a:t>
            </a:r>
          </a:p>
          <a:p>
            <a:pPr>
              <a:lnSpc>
                <a:spcPts val="2480"/>
              </a:lnSpc>
            </a:pPr>
            <a:endParaRPr lang="en-US" sz="2400"/>
          </a:p>
          <a:p>
            <a:pPr>
              <a:lnSpc>
                <a:spcPts val="2480"/>
              </a:lnSpc>
            </a:pPr>
            <a:r>
              <a:rPr lang="en-US" sz="2400"/>
              <a:t>These quantities vary continuously as a point moves continuously around in </a:t>
            </a:r>
            <a:r>
              <a:rPr lang="en-US" sz="2400" i="1"/>
              <a:t>Blowup</a:t>
            </a:r>
            <a:r>
              <a:rPr lang="en-US" sz="2400" baseline="30000"/>
              <a:t>#</a:t>
            </a:r>
            <a:endParaRPr lang="en-US" sz="2400"/>
          </a:p>
          <a:p>
            <a:pPr>
              <a:lnSpc>
                <a:spcPts val="2480"/>
              </a:lnSpc>
            </a:pPr>
            <a:endParaRPr lang="en-US" sz="2400"/>
          </a:p>
          <a:p>
            <a:pPr>
              <a:lnSpc>
                <a:spcPts val="2480"/>
              </a:lnSpc>
            </a:pPr>
            <a:r>
              <a:rPr lang="en-US" sz="2400"/>
              <a:t>There is a natural projection of the points in </a:t>
            </a:r>
            <a:r>
              <a:rPr lang="en-US" sz="2400" i="1"/>
              <a:t>Blowup</a:t>
            </a:r>
            <a:r>
              <a:rPr lang="en-US" sz="2400" baseline="30000"/>
              <a:t># </a:t>
            </a:r>
            <a:r>
              <a:rPr lang="en-US" sz="2400"/>
              <a:t>to the points in </a:t>
            </a:r>
            <a:r>
              <a:rPr lang="en-US" sz="2400" i="1"/>
              <a:t>Blowup</a:t>
            </a:r>
            <a:endParaRPr lang="en-US" sz="2400"/>
          </a:p>
          <a:p>
            <a:pPr>
              <a:lnSpc>
                <a:spcPts val="2480"/>
              </a:lnSpc>
            </a:pPr>
            <a:endParaRPr lang="en-US" sz="2400"/>
          </a:p>
          <a:p>
            <a:pPr>
              <a:lnSpc>
                <a:spcPts val="2480"/>
              </a:lnSpc>
            </a:pPr>
            <a:r>
              <a:rPr lang="en-US" sz="2400"/>
              <a:t>However, a continuous open path in </a:t>
            </a:r>
            <a:r>
              <a:rPr lang="en-US" sz="2400" i="1"/>
              <a:t>Blowup</a:t>
            </a:r>
            <a:r>
              <a:rPr lang="en-US" sz="2400" baseline="30000"/>
              <a:t># </a:t>
            </a:r>
            <a:r>
              <a:rPr lang="en-US" sz="2400"/>
              <a:t>may project onto a closed path in </a:t>
            </a:r>
            <a:r>
              <a:rPr lang="en-US" sz="2400" i="1"/>
              <a:t>Blowup</a:t>
            </a:r>
            <a:r>
              <a:rPr lang="en-US" sz="2400"/>
              <a:t>, thus showing that </a:t>
            </a:r>
            <a:r>
              <a:rPr lang="en-US" sz="2400" i="1"/>
              <a:t>Blowup</a:t>
            </a:r>
            <a:r>
              <a:rPr lang="en-US" sz="2400" baseline="30000"/>
              <a:t># </a:t>
            </a:r>
            <a:r>
              <a:rPr lang="en-US" sz="2400"/>
              <a:t>is a non-trivial cover of </a:t>
            </a:r>
            <a:r>
              <a:rPr lang="en-US" sz="2400" i="1"/>
              <a:t>Blowup</a:t>
            </a:r>
            <a:r>
              <a:rPr lang="en-US" sz="2400"/>
              <a:t>, in the sense of homotopy</a:t>
            </a:r>
          </a:p>
          <a:p>
            <a:endParaRPr lang="en-US" sz="2400"/>
          </a:p>
          <a:p>
            <a:r>
              <a:rPr lang="en-US" sz="2400"/>
              <a:t>   </a:t>
            </a:r>
          </a:p>
        </p:txBody>
      </p:sp>
      <p:sp>
        <p:nvSpPr>
          <p:cNvPr id="5" name="TextBox 4">
            <a:extLst>
              <a:ext uri="{FF2B5EF4-FFF2-40B4-BE49-F238E27FC236}">
                <a16:creationId xmlns:a16="http://schemas.microsoft.com/office/drawing/2014/main" id="{BDF377DF-46FD-8741-B285-AB6A4CCEC20D}"/>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387895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 calcmode="lin" valueType="num">
                                      <p:cBhvr additive="base">
                                        <p:cTn id="25"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C0DBA3-BF72-FC4B-A1BB-8311FC8EF8B3}"/>
              </a:ext>
            </a:extLst>
          </p:cNvPr>
          <p:cNvSpPr txBox="1"/>
          <p:nvPr/>
        </p:nvSpPr>
        <p:spPr>
          <a:xfrm>
            <a:off x="3365767" y="374887"/>
            <a:ext cx="5384038" cy="523220"/>
          </a:xfrm>
          <a:prstGeom prst="rect">
            <a:avLst/>
          </a:prstGeom>
          <a:noFill/>
        </p:spPr>
        <p:txBody>
          <a:bodyPr wrap="none" rtlCol="0">
            <a:spAutoFit/>
          </a:bodyPr>
          <a:lstStyle/>
          <a:p>
            <a:r>
              <a:rPr lang="en-US" sz="2800">
                <a:solidFill>
                  <a:schemeClr val="bg1">
                    <a:lumMod val="85000"/>
                  </a:schemeClr>
                </a:solidFill>
              </a:rPr>
              <a:t>An Introduction to the P3P Problem</a:t>
            </a:r>
          </a:p>
        </p:txBody>
      </p:sp>
      <p:pic>
        <p:nvPicPr>
          <p:cNvPr id="3" name="Picture 2">
            <a:extLst>
              <a:ext uri="{FF2B5EF4-FFF2-40B4-BE49-F238E27FC236}">
                <a16:creationId xmlns:a16="http://schemas.microsoft.com/office/drawing/2014/main" id="{21C2E778-DD8A-8C45-80B8-5EDBB9D8EB65}"/>
              </a:ext>
            </a:extLst>
          </p:cNvPr>
          <p:cNvPicPr>
            <a:picLocks noChangeAspect="1"/>
          </p:cNvPicPr>
          <p:nvPr/>
        </p:nvPicPr>
        <p:blipFill>
          <a:blip r:embed="rId2"/>
          <a:stretch>
            <a:fillRect/>
          </a:stretch>
        </p:blipFill>
        <p:spPr>
          <a:xfrm>
            <a:off x="831276" y="996139"/>
            <a:ext cx="5068270" cy="5404660"/>
          </a:xfrm>
          <a:prstGeom prst="rect">
            <a:avLst/>
          </a:prstGeom>
        </p:spPr>
      </p:pic>
      <p:sp>
        <p:nvSpPr>
          <p:cNvPr id="6" name="TextBox 5">
            <a:extLst>
              <a:ext uri="{FF2B5EF4-FFF2-40B4-BE49-F238E27FC236}">
                <a16:creationId xmlns:a16="http://schemas.microsoft.com/office/drawing/2014/main" id="{3990B71E-F2C6-BD45-A066-291FC5F85A65}"/>
              </a:ext>
            </a:extLst>
          </p:cNvPr>
          <p:cNvSpPr txBox="1"/>
          <p:nvPr/>
        </p:nvSpPr>
        <p:spPr>
          <a:xfrm>
            <a:off x="6049171" y="1118632"/>
            <a:ext cx="5804771" cy="5909310"/>
          </a:xfrm>
          <a:prstGeom prst="rect">
            <a:avLst/>
          </a:prstGeom>
          <a:noFill/>
        </p:spPr>
        <p:txBody>
          <a:bodyPr wrap="square" rtlCol="0">
            <a:spAutoFit/>
          </a:bodyPr>
          <a:lstStyle/>
          <a:p>
            <a:r>
              <a:rPr lang="en-US"/>
              <a:t>(Wait for animation) </a:t>
            </a:r>
          </a:p>
          <a:p>
            <a:endParaRPr lang="en-US"/>
          </a:p>
          <a:p>
            <a:r>
              <a:rPr lang="en-US"/>
              <a:t>It is henceforth assumed that the control points are on the unit circle in the xy-plane, with a particular orientation, as prescribed in the previous slide</a:t>
            </a:r>
          </a:p>
          <a:p>
            <a:endParaRPr lang="en-US"/>
          </a:p>
          <a:p>
            <a:r>
              <a:rPr lang="en-US"/>
              <a:t>Consider the control points to be the vertices of a triangle </a:t>
            </a:r>
          </a:p>
          <a:p>
            <a:endParaRPr lang="en-US"/>
          </a:p>
          <a:p>
            <a:r>
              <a:rPr lang="en-US"/>
              <a:t>The triangle’s orthocenter (purple dot) stays inside a particular </a:t>
            </a:r>
            <a:r>
              <a:rPr lang="en-US" i="1">
                <a:solidFill>
                  <a:schemeClr val="accent2"/>
                </a:solidFill>
              </a:rPr>
              <a:t>deltoid curve </a:t>
            </a:r>
          </a:p>
          <a:p>
            <a:endParaRPr lang="en-US"/>
          </a:p>
          <a:p>
            <a:r>
              <a:rPr lang="en-US"/>
              <a:t>When the triangle is acute, the orthocenter will be inside the triangle </a:t>
            </a:r>
          </a:p>
          <a:p>
            <a:endParaRPr lang="en-US"/>
          </a:p>
          <a:p>
            <a:r>
              <a:rPr lang="en-US"/>
              <a:t>When the triangle is obtuse, the orthocenter will be outside the triangle’s circumcircle (</a:t>
            </a:r>
            <a:r>
              <a:rPr lang="en-US" i="1"/>
              <a:t>i.e. </a:t>
            </a:r>
            <a:r>
              <a:rPr lang="en-US"/>
              <a:t>the unit circle) </a:t>
            </a:r>
          </a:p>
          <a:p>
            <a:endParaRPr lang="en-US"/>
          </a:p>
          <a:p>
            <a:r>
              <a:rPr lang="en-US"/>
              <a:t>Despite the animation, the control points are assumed to be fixed points in space</a:t>
            </a:r>
          </a:p>
          <a:p>
            <a:endParaRPr lang="en-US"/>
          </a:p>
          <a:p>
            <a:endParaRPr lang="en-US"/>
          </a:p>
        </p:txBody>
      </p:sp>
    </p:spTree>
    <p:extLst>
      <p:ext uri="{BB962C8B-B14F-4D97-AF65-F5344CB8AC3E}">
        <p14:creationId xmlns:p14="http://schemas.microsoft.com/office/powerpoint/2010/main" val="49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 calcmode="lin" valueType="num">
                                      <p:cBhvr additive="base">
                                        <p:cTn id="31" dur="500"/>
                                        <p:tgtEl>
                                          <p:spTgt spid="6">
                                            <p:txEl>
                                              <p:pRg st="10" end="1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 calcmode="lin" valueType="num">
                                      <p:cBhvr additive="base">
                                        <p:cTn id="37" dur="500"/>
                                        <p:tgtEl>
                                          <p:spTgt spid="6">
                                            <p:txEl>
                                              <p:pRg st="12" end="12"/>
                                            </p:txEl>
                                          </p:spTgt>
                                        </p:tgtEl>
                                        <p:attrNameLst>
                                          <p:attrName>ppt_y</p:attrName>
                                        </p:attrNameLst>
                                      </p:cBhvr>
                                      <p:tavLst>
                                        <p:tav tm="0">
                                          <p:val>
                                            <p:strVal val="#ppt_y+#ppt_h*1.125000"/>
                                          </p:val>
                                        </p:tav>
                                        <p:tav tm="100000">
                                          <p:val>
                                            <p:strVal val="#ppt_y"/>
                                          </p:val>
                                        </p:tav>
                                      </p:tavLst>
                                    </p:anim>
                                    <p:animEffect transition="in" filter="wipe(up)">
                                      <p:cBhvr>
                                        <p:cTn id="38"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502022" y="805363"/>
            <a:ext cx="11456894" cy="3267561"/>
          </a:xfrm>
          <a:prstGeom prst="rect">
            <a:avLst/>
          </a:prstGeom>
          <a:noFill/>
        </p:spPr>
        <p:txBody>
          <a:bodyPr wrap="square" rtlCol="0">
            <a:spAutoFit/>
          </a:bodyPr>
          <a:lstStyle/>
          <a:p>
            <a:r>
              <a:rPr lang="en-US" sz="2400"/>
              <a:t>By analogy</a:t>
            </a:r>
            <a:r>
              <a:rPr lang="el-GR" sz="2400"/>
              <a:t> </a:t>
            </a:r>
            <a:r>
              <a:rPr lang="en-US" sz="2400"/>
              <a:t>with classical planar geometry, we regard that each point of </a:t>
            </a:r>
            <a:r>
              <a:rPr lang="en-US" sz="2400" i="1"/>
              <a:t>Blowup* </a:t>
            </a:r>
            <a:r>
              <a:rPr lang="en-US" sz="2400"/>
              <a:t>has three </a:t>
            </a:r>
            <a:r>
              <a:rPr lang="en-US" sz="2400" i="1">
                <a:solidFill>
                  <a:schemeClr val="accent2"/>
                </a:solidFill>
              </a:rPr>
              <a:t>angular coordinates</a:t>
            </a:r>
            <a:r>
              <a:rPr lang="en-US" sz="2400"/>
              <a:t> (</a:t>
            </a:r>
            <a:r>
              <a:rPr lang="el-GR" sz="2400"/>
              <a:t>α, β, γ),</a:t>
            </a:r>
            <a:r>
              <a:rPr lang="en-US" sz="2400"/>
              <a:t> where again, </a:t>
            </a:r>
            <a:r>
              <a:rPr lang="el-GR" sz="2400"/>
              <a:t>α</a:t>
            </a:r>
            <a:r>
              <a:rPr lang="en-US" sz="2400" baseline="-25000"/>
              <a:t> </a:t>
            </a:r>
            <a:r>
              <a:rPr lang="en-US" sz="2400"/>
              <a:t>is the angle between the directed lines </a:t>
            </a:r>
            <a:r>
              <a:rPr lang="en-US" sz="2400" b="1">
                <a:latin typeface="Savoye LET Plain" pitchFamily="2" charset="0"/>
              </a:rPr>
              <a:t>l </a:t>
            </a:r>
            <a:r>
              <a:rPr lang="en-US" sz="2400" baseline="-25000"/>
              <a:t>B</a:t>
            </a:r>
            <a:r>
              <a:rPr lang="en-US" sz="2400"/>
              <a:t> and  </a:t>
            </a:r>
            <a:r>
              <a:rPr lang="en-US" sz="2400" b="1">
                <a:latin typeface="Savoye LET Plain" pitchFamily="2" charset="0"/>
              </a:rPr>
              <a:t>l </a:t>
            </a:r>
            <a:r>
              <a:rPr lang="en-US" sz="2400" baseline="-25000"/>
              <a:t>C </a:t>
            </a:r>
            <a:r>
              <a:rPr lang="en-US" sz="2400"/>
              <a:t>, and so forth (0 ≤ </a:t>
            </a:r>
            <a:r>
              <a:rPr lang="el-GR" sz="2400"/>
              <a:t>α</a:t>
            </a:r>
            <a:r>
              <a:rPr lang="en-US" sz="2400"/>
              <a:t> ≤ </a:t>
            </a:r>
            <a:r>
              <a:rPr lang="el-GR" sz="2400"/>
              <a:t>π</a:t>
            </a:r>
            <a:r>
              <a:rPr lang="en-US" sz="2400"/>
              <a:t>, 0 ≤ </a:t>
            </a:r>
            <a:r>
              <a:rPr lang="el-GR" sz="2400"/>
              <a:t>β</a:t>
            </a:r>
            <a:r>
              <a:rPr lang="en-US" sz="2400"/>
              <a:t> ≤ </a:t>
            </a:r>
            <a:r>
              <a:rPr lang="el-GR" sz="2400"/>
              <a:t>π </a:t>
            </a:r>
            <a:r>
              <a:rPr lang="en-US" sz="2400"/>
              <a:t>and 0 ≤ </a:t>
            </a:r>
            <a:r>
              <a:rPr lang="el-GR" sz="2400"/>
              <a:t>γ</a:t>
            </a:r>
            <a:r>
              <a:rPr lang="en-US" sz="2400"/>
              <a:t> ≤ </a:t>
            </a:r>
            <a:r>
              <a:rPr lang="el-GR" sz="2400"/>
              <a:t>π</a:t>
            </a:r>
            <a:r>
              <a:rPr lang="en-US" sz="2400"/>
              <a:t>)</a:t>
            </a:r>
          </a:p>
          <a:p>
            <a:pPr>
              <a:lnSpc>
                <a:spcPts val="2280"/>
              </a:lnSpc>
            </a:pPr>
            <a:endParaRPr lang="en-US" sz="2400"/>
          </a:p>
          <a:p>
            <a:r>
              <a:rPr lang="en-US" sz="2400"/>
              <a:t>We continue to take c</a:t>
            </a:r>
            <a:r>
              <a:rPr lang="el-GR" sz="2400" baseline="-25000"/>
              <a:t>1</a:t>
            </a:r>
            <a:r>
              <a:rPr lang="el-GR" sz="2400"/>
              <a:t> </a:t>
            </a:r>
            <a:r>
              <a:rPr lang="en-US" sz="2400"/>
              <a:t>= cos </a:t>
            </a:r>
            <a:r>
              <a:rPr lang="el-GR" sz="2400"/>
              <a:t>α</a:t>
            </a:r>
            <a:r>
              <a:rPr lang="en-US" sz="2400"/>
              <a:t> , c</a:t>
            </a:r>
            <a:r>
              <a:rPr lang="en-US" sz="2400" baseline="-25000"/>
              <a:t>2</a:t>
            </a:r>
            <a:r>
              <a:rPr lang="el-GR" sz="2400"/>
              <a:t> </a:t>
            </a:r>
            <a:r>
              <a:rPr lang="en-US" sz="2400"/>
              <a:t>= cos </a:t>
            </a:r>
            <a:r>
              <a:rPr lang="el-GR" sz="2400"/>
              <a:t>β</a:t>
            </a:r>
            <a:r>
              <a:rPr lang="en-US" sz="2400"/>
              <a:t> and c</a:t>
            </a:r>
            <a:r>
              <a:rPr lang="en-US" sz="2400" baseline="-25000"/>
              <a:t>3</a:t>
            </a:r>
            <a:r>
              <a:rPr lang="el-GR" sz="2400"/>
              <a:t> </a:t>
            </a:r>
            <a:r>
              <a:rPr lang="en-US" sz="2400"/>
              <a:t>= cos </a:t>
            </a:r>
            <a:r>
              <a:rPr lang="el-GR" sz="2400"/>
              <a:t>γ</a:t>
            </a:r>
            <a:endParaRPr lang="en-US" sz="2400"/>
          </a:p>
          <a:p>
            <a:endParaRPr lang="en-US" sz="2400"/>
          </a:p>
          <a:p>
            <a:r>
              <a:rPr lang="en-US" sz="2400"/>
              <a:t>Near a general point, (</a:t>
            </a:r>
            <a:r>
              <a:rPr lang="el-GR" sz="2400"/>
              <a:t>α, β, γ)</a:t>
            </a:r>
            <a:r>
              <a:rPr lang="en-US" sz="2400"/>
              <a:t> and (c</a:t>
            </a:r>
            <a:r>
              <a:rPr lang="el-GR" sz="2400" baseline="-25000"/>
              <a:t>1</a:t>
            </a:r>
            <a:r>
              <a:rPr lang="el-GR" sz="2400"/>
              <a:t>, </a:t>
            </a:r>
            <a:r>
              <a:rPr lang="en-US" sz="2400"/>
              <a:t>c</a:t>
            </a:r>
            <a:r>
              <a:rPr lang="el-GR" sz="2400" baseline="-25000"/>
              <a:t>2</a:t>
            </a:r>
            <a:r>
              <a:rPr lang="el-GR" sz="2400"/>
              <a:t>, </a:t>
            </a:r>
            <a:r>
              <a:rPr lang="en-US" sz="2400"/>
              <a:t>c</a:t>
            </a:r>
            <a:r>
              <a:rPr lang="el-GR" sz="2400" baseline="-25000"/>
              <a:t>3</a:t>
            </a:r>
            <a:r>
              <a:rPr lang="el-GR" sz="2400"/>
              <a:t>)</a:t>
            </a:r>
            <a:r>
              <a:rPr lang="en-US" sz="2400"/>
              <a:t> serve as local coordinate systems</a:t>
            </a:r>
          </a:p>
          <a:p>
            <a:pPr>
              <a:lnSpc>
                <a:spcPts val="2280"/>
              </a:lnSpc>
            </a:pPr>
            <a:endParaRPr lang="en-US" sz="2400"/>
          </a:p>
          <a:p>
            <a:r>
              <a:rPr lang="en-US" sz="2400"/>
              <a:t>We may similar discuss these things for the points of </a:t>
            </a:r>
            <a:r>
              <a:rPr lang="en-US" sz="2400" i="1"/>
              <a:t>Blowup</a:t>
            </a:r>
            <a:r>
              <a:rPr lang="en-US" sz="2400" baseline="30000"/>
              <a:t>#</a:t>
            </a:r>
            <a:r>
              <a:rPr lang="en-US" sz="2400"/>
              <a:t>  </a:t>
            </a:r>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32813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89665" y="930874"/>
            <a:ext cx="11125817" cy="3046988"/>
          </a:xfrm>
          <a:prstGeom prst="rect">
            <a:avLst/>
          </a:prstGeom>
          <a:noFill/>
        </p:spPr>
        <p:txBody>
          <a:bodyPr wrap="square" rtlCol="0">
            <a:spAutoFit/>
          </a:bodyPr>
          <a:lstStyle/>
          <a:p>
            <a:r>
              <a:rPr lang="en-US" sz="2400"/>
              <a:t>It can be shown that </a:t>
            </a:r>
            <a:r>
              <a:rPr lang="en-US" sz="2400" i="1"/>
              <a:t>Blowup</a:t>
            </a:r>
            <a:r>
              <a:rPr lang="en-US" sz="2400" baseline="30000"/>
              <a:t>#</a:t>
            </a:r>
            <a:r>
              <a:rPr lang="en-US" sz="2400"/>
              <a:t> contains four copies of the circumcircle on which the angular coordinates are constant</a:t>
            </a:r>
          </a:p>
          <a:p>
            <a:endParaRPr lang="en-US" sz="2400"/>
          </a:p>
          <a:p>
            <a:r>
              <a:rPr lang="en-US" sz="2400"/>
              <a:t>By analogy with the 2D work, it would seem to make sense to collapse each of these circles to a single point (via a “blowdown,” the opposite of a blowup)</a:t>
            </a:r>
          </a:p>
          <a:p>
            <a:endParaRPr lang="en-US" sz="2400"/>
          </a:p>
          <a:p>
            <a:r>
              <a:rPr lang="en-US" sz="2400"/>
              <a:t>This yields four special points, and we will denote the resulting space by </a:t>
            </a:r>
            <a:r>
              <a:rPr lang="en-US" sz="2400" i="1"/>
              <a:t>Blowup†</a:t>
            </a:r>
            <a:r>
              <a:rPr lang="en-US" sz="2400"/>
              <a:t>, and observe that (</a:t>
            </a:r>
            <a:r>
              <a:rPr lang="el-GR" sz="2400"/>
              <a:t>α, β, γ)</a:t>
            </a:r>
            <a:r>
              <a:rPr lang="en-US" sz="2400"/>
              <a:t> and (c</a:t>
            </a:r>
            <a:r>
              <a:rPr lang="el-GR" sz="2400" baseline="-25000"/>
              <a:t>1</a:t>
            </a:r>
            <a:r>
              <a:rPr lang="el-GR" sz="2400"/>
              <a:t>, </a:t>
            </a:r>
            <a:r>
              <a:rPr lang="en-US" sz="2400"/>
              <a:t>c</a:t>
            </a:r>
            <a:r>
              <a:rPr lang="el-GR" sz="2400" baseline="-25000"/>
              <a:t>2</a:t>
            </a:r>
            <a:r>
              <a:rPr lang="el-GR" sz="2400"/>
              <a:t>, </a:t>
            </a:r>
            <a:r>
              <a:rPr lang="en-US" sz="2400"/>
              <a:t>c</a:t>
            </a:r>
            <a:r>
              <a:rPr lang="el-GR" sz="2400" baseline="-25000"/>
              <a:t>3</a:t>
            </a:r>
            <a:r>
              <a:rPr lang="el-GR" sz="2400"/>
              <a:t>)</a:t>
            </a:r>
            <a:r>
              <a:rPr lang="en-US" sz="2400"/>
              <a:t> are naturally defined here as well</a:t>
            </a:r>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84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pic>
        <p:nvPicPr>
          <p:cNvPr id="3" name="Picture 2">
            <a:extLst>
              <a:ext uri="{FF2B5EF4-FFF2-40B4-BE49-F238E27FC236}">
                <a16:creationId xmlns:a16="http://schemas.microsoft.com/office/drawing/2014/main" id="{778F868D-87D0-A844-B606-56830213D93C}"/>
              </a:ext>
            </a:extLst>
          </p:cNvPr>
          <p:cNvPicPr>
            <a:picLocks noChangeAspect="1"/>
          </p:cNvPicPr>
          <p:nvPr/>
        </p:nvPicPr>
        <p:blipFill>
          <a:blip r:embed="rId2"/>
          <a:stretch>
            <a:fillRect/>
          </a:stretch>
        </p:blipFill>
        <p:spPr>
          <a:xfrm>
            <a:off x="761524" y="864473"/>
            <a:ext cx="5315609" cy="5315609"/>
          </a:xfrm>
          <a:prstGeom prst="rect">
            <a:avLst/>
          </a:prstGeom>
        </p:spPr>
      </p:pic>
      <p:sp>
        <p:nvSpPr>
          <p:cNvPr id="6" name="TextBox 5">
            <a:extLst>
              <a:ext uri="{FF2B5EF4-FFF2-40B4-BE49-F238E27FC236}">
                <a16:creationId xmlns:a16="http://schemas.microsoft.com/office/drawing/2014/main" id="{4D3BC0CC-63E9-A048-97E5-487907D52C42}"/>
              </a:ext>
            </a:extLst>
          </p:cNvPr>
          <p:cNvSpPr txBox="1"/>
          <p:nvPr/>
        </p:nvSpPr>
        <p:spPr>
          <a:xfrm>
            <a:off x="6423963" y="1113747"/>
            <a:ext cx="5296984" cy="5324535"/>
          </a:xfrm>
          <a:prstGeom prst="rect">
            <a:avLst/>
          </a:prstGeom>
          <a:noFill/>
        </p:spPr>
        <p:txBody>
          <a:bodyPr wrap="square" rtlCol="0">
            <a:spAutoFit/>
          </a:bodyPr>
          <a:lstStyle/>
          <a:p>
            <a:r>
              <a:rPr lang="en-US" sz="2400" b="1"/>
              <a:t>Representing a lift of the circumcircle to </a:t>
            </a:r>
            <a:r>
              <a:rPr lang="en-US" sz="2400" b="1" i="1"/>
              <a:t>Blowup</a:t>
            </a:r>
            <a:r>
              <a:rPr lang="en-US" sz="2400" b="1" baseline="30000"/>
              <a:t>* </a:t>
            </a:r>
            <a:r>
              <a:rPr lang="en-US" sz="2400" b="1"/>
              <a:t>or </a:t>
            </a:r>
            <a:r>
              <a:rPr lang="en-US" sz="2400" b="1" i="1"/>
              <a:t>Blowup</a:t>
            </a:r>
            <a:r>
              <a:rPr lang="en-US" sz="2800" b="1" baseline="30000"/>
              <a:t>#</a:t>
            </a:r>
            <a:endParaRPr lang="en-US" sz="2400" b="1"/>
          </a:p>
          <a:p>
            <a:endParaRPr lang="en-US" sz="2400"/>
          </a:p>
          <a:p>
            <a:r>
              <a:rPr lang="en-US" sz="2400"/>
              <a:t>When working in </a:t>
            </a:r>
            <a:r>
              <a:rPr lang="en-US" sz="2400" i="1"/>
              <a:t>Blowup*</a:t>
            </a:r>
            <a:r>
              <a:rPr lang="en-US" sz="2400"/>
              <a:t>, a lift of a moving point on the circumcircle must go twice around the circle to return to its starting position </a:t>
            </a:r>
          </a:p>
          <a:p>
            <a:endParaRPr lang="en-US" sz="2400"/>
          </a:p>
          <a:p>
            <a:r>
              <a:rPr lang="en-US" sz="2400"/>
              <a:t>When working in </a:t>
            </a:r>
            <a:r>
              <a:rPr lang="en-US" sz="2400" i="1"/>
              <a:t>Blowup</a:t>
            </a:r>
            <a:r>
              <a:rPr lang="en-US" sz="2400" baseline="30000"/>
              <a:t>#</a:t>
            </a:r>
            <a:r>
              <a:rPr lang="en-US" sz="2400"/>
              <a:t> instead, only need one trip around the circle</a:t>
            </a:r>
          </a:p>
          <a:p>
            <a:endParaRPr lang="en-US" sz="2400"/>
          </a:p>
          <a:p>
            <a:r>
              <a:rPr lang="en-US" sz="2400"/>
              <a:t>The circumcircle thus lifts to a circle in </a:t>
            </a:r>
            <a:r>
              <a:rPr lang="en-US" sz="2400" i="1"/>
              <a:t>Blowup</a:t>
            </a:r>
            <a:r>
              <a:rPr lang="en-US" sz="2400" baseline="30000"/>
              <a:t>#</a:t>
            </a:r>
            <a:r>
              <a:rPr lang="en-US" sz="2400"/>
              <a:t>, in fact </a:t>
            </a:r>
            <a:r>
              <a:rPr lang="en-US" sz="2400" b="1" i="1"/>
              <a:t>four</a:t>
            </a:r>
            <a:r>
              <a:rPr lang="en-US" sz="2400"/>
              <a:t> such circles, which can be collapsed to make </a:t>
            </a:r>
            <a:r>
              <a:rPr lang="en-US" sz="2400" i="1"/>
              <a:t>Blowup†</a:t>
            </a:r>
            <a:r>
              <a:rPr lang="en-US" sz="2400"/>
              <a:t>  </a:t>
            </a:r>
            <a:r>
              <a:rPr lang="en-US" sz="2400" i="1"/>
              <a:t> </a:t>
            </a:r>
            <a:endParaRPr lang="en-US" sz="2400"/>
          </a:p>
        </p:txBody>
      </p:sp>
    </p:spTree>
    <p:extLst>
      <p:ext uri="{BB962C8B-B14F-4D97-AF65-F5344CB8AC3E}">
        <p14:creationId xmlns:p14="http://schemas.microsoft.com/office/powerpoint/2010/main" val="226937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89665" y="930874"/>
            <a:ext cx="11000311" cy="2739211"/>
          </a:xfrm>
          <a:prstGeom prst="rect">
            <a:avLst/>
          </a:prstGeom>
          <a:noFill/>
        </p:spPr>
        <p:txBody>
          <a:bodyPr wrap="square" rtlCol="0">
            <a:spAutoFit/>
          </a:bodyPr>
          <a:lstStyle/>
          <a:p>
            <a:r>
              <a:rPr lang="en-US" sz="2400"/>
              <a:t>Extending our terminology, two points of </a:t>
            </a:r>
            <a:r>
              <a:rPr lang="en-US" sz="2400" i="1"/>
              <a:t>Blowup</a:t>
            </a:r>
            <a:r>
              <a:rPr lang="en-US" sz="2800" i="1"/>
              <a:t>†</a:t>
            </a:r>
            <a:r>
              <a:rPr lang="en-US" sz="2400"/>
              <a:t> are “strongly related” if they have the same values for (</a:t>
            </a:r>
            <a:r>
              <a:rPr lang="el-GR" sz="2400"/>
              <a:t>α, β, γ)</a:t>
            </a:r>
            <a:r>
              <a:rPr lang="en-US" sz="2400"/>
              <a:t>, or equivalently, the same values for (c</a:t>
            </a:r>
            <a:r>
              <a:rPr lang="el-GR" sz="2400" baseline="-25000"/>
              <a:t>1</a:t>
            </a:r>
            <a:r>
              <a:rPr lang="el-GR" sz="2400"/>
              <a:t>, </a:t>
            </a:r>
            <a:r>
              <a:rPr lang="en-US" sz="2400"/>
              <a:t>c</a:t>
            </a:r>
            <a:r>
              <a:rPr lang="el-GR" sz="2400" baseline="-25000"/>
              <a:t>2</a:t>
            </a:r>
            <a:r>
              <a:rPr lang="el-GR" sz="2400"/>
              <a:t>, </a:t>
            </a:r>
            <a:r>
              <a:rPr lang="en-US" sz="2400"/>
              <a:t>c</a:t>
            </a:r>
            <a:r>
              <a:rPr lang="el-GR" sz="2400" baseline="-25000"/>
              <a:t>3</a:t>
            </a:r>
            <a:r>
              <a:rPr lang="el-GR" sz="2400"/>
              <a:t>)</a:t>
            </a:r>
            <a:r>
              <a:rPr lang="en-US" sz="2400"/>
              <a:t> </a:t>
            </a:r>
          </a:p>
          <a:p>
            <a:endParaRPr lang="en-US" sz="2400"/>
          </a:p>
          <a:p>
            <a:r>
              <a:rPr lang="en-US" sz="2400"/>
              <a:t>Similarly we can define “weakly related” </a:t>
            </a:r>
          </a:p>
          <a:p>
            <a:endParaRPr lang="en-US" sz="2400"/>
          </a:p>
          <a:p>
            <a:r>
              <a:rPr lang="en-US" sz="2400"/>
              <a:t>The four new special points are only weakly related to each other, but each of these points is strongly related to one of the four lifts of the orthocenter H to </a:t>
            </a:r>
            <a:r>
              <a:rPr lang="en-US" sz="2400" i="1"/>
              <a:t>Blowup†</a:t>
            </a:r>
            <a:r>
              <a:rPr lang="en-US" sz="2400"/>
              <a:t> </a:t>
            </a:r>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6886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25523" y="1020519"/>
            <a:ext cx="10821017" cy="2752035"/>
          </a:xfrm>
          <a:prstGeom prst="rect">
            <a:avLst/>
          </a:prstGeom>
          <a:noFill/>
        </p:spPr>
        <p:txBody>
          <a:bodyPr wrap="square" rtlCol="0">
            <a:spAutoFit/>
          </a:bodyPr>
          <a:lstStyle/>
          <a:p>
            <a:r>
              <a:rPr lang="en-US" sz="2400"/>
              <a:t>Before attempting to visualize the 3D-space </a:t>
            </a:r>
            <a:r>
              <a:rPr lang="en-US" sz="2400" i="1"/>
              <a:t>Blowup</a:t>
            </a:r>
            <a:r>
              <a:rPr lang="en-US" sz="2800" i="1"/>
              <a:t>†</a:t>
            </a:r>
            <a:r>
              <a:rPr lang="en-US" sz="2400"/>
              <a:t>, it might make sense to first try to visualize its intersection with the xy-plane, calling this </a:t>
            </a:r>
            <a:r>
              <a:rPr lang="en-US" sz="2400" i="1"/>
              <a:t>Blowup</a:t>
            </a:r>
            <a:r>
              <a:rPr lang="en-US" sz="2400" i="1" baseline="-25000"/>
              <a:t>xy</a:t>
            </a:r>
            <a:r>
              <a:rPr lang="en-US" sz="2800" i="1"/>
              <a:t>†</a:t>
            </a:r>
            <a:endParaRPr lang="en-US" sz="2400" i="1"/>
          </a:p>
          <a:p>
            <a:pPr>
              <a:lnSpc>
                <a:spcPts val="2480"/>
              </a:lnSpc>
            </a:pPr>
            <a:endParaRPr lang="en-US" sz="2400"/>
          </a:p>
          <a:p>
            <a:r>
              <a:rPr lang="en-US" sz="2400"/>
              <a:t>We can imagine beginning with four copies of the xy-plane, removing tiny open discs (of the same size) from around A, B and C, and gluing the circular boundaries of corresponding discs appropriately to obtain </a:t>
            </a:r>
            <a:r>
              <a:rPr lang="en-US" sz="2400" i="1"/>
              <a:t>Blowup</a:t>
            </a:r>
            <a:r>
              <a:rPr lang="en-US" sz="2400" i="1" baseline="-25000"/>
              <a:t>xy</a:t>
            </a:r>
            <a:r>
              <a:rPr lang="en-US" sz="2400" baseline="30000"/>
              <a:t># </a:t>
            </a:r>
            <a:r>
              <a:rPr lang="en-US" sz="2400"/>
              <a:t>, the intersection of </a:t>
            </a:r>
            <a:r>
              <a:rPr lang="en-US" sz="2400" i="1"/>
              <a:t>Blowup</a:t>
            </a:r>
            <a:r>
              <a:rPr lang="en-US" sz="2400" baseline="30000"/>
              <a:t># </a:t>
            </a:r>
            <a:r>
              <a:rPr lang="en-US" sz="2400"/>
              <a:t>with the xy-plane</a:t>
            </a:r>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5206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552752" y="948806"/>
            <a:ext cx="11215465" cy="3046988"/>
          </a:xfrm>
          <a:prstGeom prst="rect">
            <a:avLst/>
          </a:prstGeom>
          <a:noFill/>
        </p:spPr>
        <p:txBody>
          <a:bodyPr wrap="square" rtlCol="0">
            <a:spAutoFit/>
          </a:bodyPr>
          <a:lstStyle/>
          <a:p>
            <a:r>
              <a:rPr lang="en-US" sz="2400"/>
              <a:t>Each point on the circular boundary of each tiny disc corresponds to a directed line through a vertex (A, B or C), but directed differently on the different </a:t>
            </a:r>
            <a:r>
              <a:rPr lang="en-US" sz="2400" i="1">
                <a:solidFill>
                  <a:schemeClr val="accent2"/>
                </a:solidFill>
              </a:rPr>
              <a:t>sheets</a:t>
            </a:r>
            <a:r>
              <a:rPr lang="en-US" sz="2400"/>
              <a:t> (copies of the xy-plane), and this suggests how to glue the sheets together </a:t>
            </a:r>
          </a:p>
          <a:p>
            <a:endParaRPr lang="en-US" sz="2400"/>
          </a:p>
          <a:p>
            <a:r>
              <a:rPr lang="en-US" sz="2400"/>
              <a:t>To be specific, let P</a:t>
            </a:r>
            <a:r>
              <a:rPr lang="en-US" sz="2400" baseline="-25000"/>
              <a:t>0</a:t>
            </a:r>
            <a:r>
              <a:rPr lang="en-US" sz="2400"/>
              <a:t>, P</a:t>
            </a:r>
            <a:r>
              <a:rPr lang="en-US" sz="2400" baseline="-25000"/>
              <a:t>1</a:t>
            </a:r>
            <a:r>
              <a:rPr lang="en-US" sz="2400"/>
              <a:t>, P</a:t>
            </a:r>
            <a:r>
              <a:rPr lang="en-US" sz="2400" baseline="-25000"/>
              <a:t>2</a:t>
            </a:r>
            <a:r>
              <a:rPr lang="en-US" sz="2400"/>
              <a:t> and P</a:t>
            </a:r>
            <a:r>
              <a:rPr lang="en-US" sz="2400" baseline="-25000"/>
              <a:t>3</a:t>
            </a:r>
            <a:r>
              <a:rPr lang="en-US" sz="2400"/>
              <a:t> be the four sheets, and regard that at a general point p on P</a:t>
            </a:r>
            <a:r>
              <a:rPr lang="en-US" sz="2400" baseline="-25000"/>
              <a:t>0 </a:t>
            </a:r>
            <a:r>
              <a:rPr lang="en-US" sz="2400"/>
              <a:t>, the three lines through p are all directed towards their vertices, or equivalently, all directed away from their vertices; and that at a general point p on P</a:t>
            </a:r>
            <a:r>
              <a:rPr lang="en-US" sz="2400" baseline="-25000"/>
              <a:t>1 </a:t>
            </a:r>
            <a:r>
              <a:rPr lang="en-US" sz="2400"/>
              <a:t>(</a:t>
            </a:r>
            <a:r>
              <a:rPr lang="en-US" sz="2400" i="1"/>
              <a:t>resp.</a:t>
            </a:r>
            <a:r>
              <a:rPr lang="en-US" sz="2400"/>
              <a:t> P</a:t>
            </a:r>
            <a:r>
              <a:rPr lang="en-US" sz="2400" baseline="-25000"/>
              <a:t>2 </a:t>
            </a:r>
            <a:r>
              <a:rPr lang="en-US" sz="2400"/>
              <a:t>, P</a:t>
            </a:r>
            <a:r>
              <a:rPr lang="en-US" sz="2400" baseline="-25000"/>
              <a:t>3</a:t>
            </a:r>
            <a:r>
              <a:rPr lang="en-US" sz="2400"/>
              <a:t>), the line through p and A (</a:t>
            </a:r>
            <a:r>
              <a:rPr lang="en-US" sz="2400" i="1"/>
              <a:t>resp.</a:t>
            </a:r>
            <a:r>
              <a:rPr lang="en-US" sz="2400"/>
              <a:t> B, C) is directed differently than the other two lines through p</a:t>
            </a:r>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7590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743452" y="912945"/>
            <a:ext cx="11018242" cy="4524315"/>
          </a:xfrm>
          <a:prstGeom prst="rect">
            <a:avLst/>
          </a:prstGeom>
          <a:noFill/>
        </p:spPr>
        <p:txBody>
          <a:bodyPr wrap="square" rtlCol="0">
            <a:spAutoFit/>
          </a:bodyPr>
          <a:lstStyle/>
          <a:p>
            <a:r>
              <a:rPr lang="en-US" sz="2400"/>
              <a:t>Near A, after removing the tiny open discs, the boundary circles on P</a:t>
            </a:r>
            <a:r>
              <a:rPr lang="en-US" sz="2400" baseline="-25000"/>
              <a:t>0</a:t>
            </a:r>
            <a:r>
              <a:rPr lang="en-US" sz="2400"/>
              <a:t> and P</a:t>
            </a:r>
            <a:r>
              <a:rPr lang="en-US" sz="2400" baseline="-25000"/>
              <a:t>1 </a:t>
            </a:r>
            <a:r>
              <a:rPr lang="en-US" sz="2400"/>
              <a:t>are joined, but </a:t>
            </a:r>
            <a:r>
              <a:rPr lang="en-US" sz="2400" b="1" i="1"/>
              <a:t>antipodally</a:t>
            </a:r>
            <a:r>
              <a:rPr lang="en-US" sz="2400" i="1"/>
              <a:t>,</a:t>
            </a:r>
            <a:r>
              <a:rPr lang="en-US" sz="2400"/>
              <a:t> and likewise the boundary circles on P</a:t>
            </a:r>
            <a:r>
              <a:rPr lang="en-US" sz="2400" baseline="-25000"/>
              <a:t>2</a:t>
            </a:r>
            <a:r>
              <a:rPr lang="en-US" sz="2400"/>
              <a:t> and P</a:t>
            </a:r>
            <a:r>
              <a:rPr lang="en-US" sz="2400" baseline="-25000"/>
              <a:t>3 </a:t>
            </a:r>
            <a:r>
              <a:rPr lang="en-US" sz="2400"/>
              <a:t>are joined</a:t>
            </a:r>
          </a:p>
          <a:p>
            <a:endParaRPr lang="en-US" sz="2400"/>
          </a:p>
          <a:p>
            <a:r>
              <a:rPr lang="en-US" sz="2400"/>
              <a:t>Near B, the boundary circles on P</a:t>
            </a:r>
            <a:r>
              <a:rPr lang="en-US" sz="2400" baseline="-25000"/>
              <a:t>0</a:t>
            </a:r>
            <a:r>
              <a:rPr lang="en-US" sz="2400"/>
              <a:t> and P</a:t>
            </a:r>
            <a:r>
              <a:rPr lang="en-US" sz="2400" baseline="-25000"/>
              <a:t>2 </a:t>
            </a:r>
            <a:r>
              <a:rPr lang="en-US" sz="2400"/>
              <a:t>are likewise joined, and the boundary circles on P</a:t>
            </a:r>
            <a:r>
              <a:rPr lang="en-US" sz="2400" baseline="-25000"/>
              <a:t>1</a:t>
            </a:r>
            <a:r>
              <a:rPr lang="en-US" sz="2400"/>
              <a:t> and P</a:t>
            </a:r>
            <a:r>
              <a:rPr lang="en-US" sz="2400" baseline="-25000"/>
              <a:t>3 </a:t>
            </a:r>
            <a:r>
              <a:rPr lang="en-US" sz="2400"/>
              <a:t>are likewise joined</a:t>
            </a:r>
          </a:p>
          <a:p>
            <a:endParaRPr lang="en-US" sz="2400"/>
          </a:p>
          <a:p>
            <a:r>
              <a:rPr lang="en-US" sz="2400"/>
              <a:t>Near C, the boundary circles on P</a:t>
            </a:r>
            <a:r>
              <a:rPr lang="en-US" sz="2400" baseline="-25000"/>
              <a:t>0</a:t>
            </a:r>
            <a:r>
              <a:rPr lang="en-US" sz="2400"/>
              <a:t> and P</a:t>
            </a:r>
            <a:r>
              <a:rPr lang="en-US" sz="2400" baseline="-25000"/>
              <a:t>3 </a:t>
            </a:r>
            <a:r>
              <a:rPr lang="en-US" sz="2400"/>
              <a:t>are likewise joined, and the boundary circles on P</a:t>
            </a:r>
            <a:r>
              <a:rPr lang="en-US" sz="2400" baseline="-25000"/>
              <a:t>1</a:t>
            </a:r>
            <a:r>
              <a:rPr lang="en-US" sz="2400"/>
              <a:t> and P</a:t>
            </a:r>
            <a:r>
              <a:rPr lang="en-US" sz="2400" baseline="-25000"/>
              <a:t>2 </a:t>
            </a:r>
            <a:r>
              <a:rPr lang="en-US" sz="2400"/>
              <a:t>are likewise joined</a:t>
            </a:r>
          </a:p>
          <a:p>
            <a:endParaRPr lang="en-US" sz="2400"/>
          </a:p>
          <a:p>
            <a:r>
              <a:rPr lang="en-US" sz="2400"/>
              <a:t>                 This allows us to somewhat visualize </a:t>
            </a:r>
            <a:r>
              <a:rPr lang="en-US" sz="2400" i="1"/>
              <a:t>Blowup</a:t>
            </a:r>
            <a:r>
              <a:rPr lang="en-US" sz="2400" i="1" baseline="-25000"/>
              <a:t>xy</a:t>
            </a:r>
            <a:r>
              <a:rPr lang="en-US" sz="2400" baseline="30000"/>
              <a:t>#</a:t>
            </a:r>
            <a:endParaRPr lang="en-US" sz="2400"/>
          </a:p>
          <a:p>
            <a:r>
              <a:rPr lang="en-US" sz="2400"/>
              <a:t>                  </a:t>
            </a:r>
          </a:p>
          <a:p>
            <a:r>
              <a:rPr lang="en-US" sz="2400"/>
              <a:t>                        Maybe </a:t>
            </a:r>
            <a:r>
              <a:rPr lang="en-US" sz="2400">
                <a:sym typeface="Wingdings" pitchFamily="2" charset="2"/>
              </a:rPr>
              <a:t> </a:t>
            </a:r>
            <a:endParaRPr lang="en-US" sz="2400"/>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68847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815790" y="895016"/>
            <a:ext cx="10787632" cy="3993401"/>
          </a:xfrm>
          <a:prstGeom prst="rect">
            <a:avLst/>
          </a:prstGeom>
          <a:noFill/>
        </p:spPr>
        <p:txBody>
          <a:bodyPr wrap="square" rtlCol="0">
            <a:spAutoFit/>
          </a:bodyPr>
          <a:lstStyle/>
          <a:p>
            <a:r>
              <a:rPr lang="en-US" sz="2400"/>
              <a:t>The four lifts of the circumcircle mentioned earlier weave in between the different sheets, each of these being a circle involving only three out of the four sheets </a:t>
            </a:r>
          </a:p>
          <a:p>
            <a:pPr>
              <a:lnSpc>
                <a:spcPts val="2280"/>
              </a:lnSpc>
            </a:pPr>
            <a:endParaRPr lang="en-US" sz="2400"/>
          </a:p>
          <a:p>
            <a:r>
              <a:rPr lang="en-US" sz="2400"/>
              <a:t>This makes for a somewhat complicated but interesting picture</a:t>
            </a:r>
          </a:p>
          <a:p>
            <a:pPr>
              <a:lnSpc>
                <a:spcPts val="2280"/>
              </a:lnSpc>
            </a:pPr>
            <a:endParaRPr lang="en-US" sz="2400"/>
          </a:p>
          <a:p>
            <a:r>
              <a:rPr lang="en-US" sz="2400"/>
              <a:t>To obtain </a:t>
            </a:r>
            <a:r>
              <a:rPr lang="en-US" sz="2400" i="1"/>
              <a:t>Blowup</a:t>
            </a:r>
            <a:r>
              <a:rPr lang="en-US" sz="2800" i="1" baseline="-25000"/>
              <a:t>xy</a:t>
            </a:r>
            <a:r>
              <a:rPr lang="en-US" sz="2800" i="1"/>
              <a:t>†</a:t>
            </a:r>
            <a:r>
              <a:rPr lang="en-US" sz="2400"/>
              <a:t> we must collapse each of these four circles to a point </a:t>
            </a:r>
          </a:p>
          <a:p>
            <a:pPr>
              <a:lnSpc>
                <a:spcPts val="2280"/>
              </a:lnSpc>
            </a:pPr>
            <a:endParaRPr lang="en-US" sz="2400"/>
          </a:p>
          <a:p>
            <a:r>
              <a:rPr lang="en-US" sz="2400"/>
              <a:t>Will this surface turn out to be nearly as nice as the simple real torus obtained by Maienschein and Rieck?</a:t>
            </a:r>
          </a:p>
          <a:p>
            <a:endParaRPr lang="en-US" sz="2400"/>
          </a:p>
          <a:p>
            <a:r>
              <a:rPr lang="en-US" sz="2400"/>
              <a:t>                Don’t know yet </a:t>
            </a:r>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181161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689665" y="1056377"/>
            <a:ext cx="11260597" cy="3565079"/>
          </a:xfrm>
          <a:prstGeom prst="rect">
            <a:avLst/>
          </a:prstGeom>
          <a:noFill/>
        </p:spPr>
        <p:txBody>
          <a:bodyPr wrap="square" rtlCol="0">
            <a:spAutoFit/>
          </a:bodyPr>
          <a:lstStyle/>
          <a:p>
            <a:r>
              <a:rPr lang="en-US" sz="2400"/>
              <a:t>We can also consider the complexified version of </a:t>
            </a:r>
            <a:r>
              <a:rPr lang="en-US" sz="2400" i="1"/>
              <a:t>Blowup</a:t>
            </a:r>
            <a:r>
              <a:rPr lang="en-US" sz="2800"/>
              <a:t>†</a:t>
            </a:r>
            <a:r>
              <a:rPr lang="en-US" sz="2400"/>
              <a:t> where complex numbers are used instead of real numbers; call this </a:t>
            </a:r>
            <a:r>
              <a:rPr lang="en-US" sz="2400" i="1"/>
              <a:t>Blowup</a:t>
            </a:r>
            <a:r>
              <a:rPr lang="en-US" sz="2800" baseline="-25000"/>
              <a:t>ℂ</a:t>
            </a:r>
            <a:r>
              <a:rPr lang="en-US" sz="2800"/>
              <a:t>†</a:t>
            </a:r>
            <a:endParaRPr lang="en-US" sz="2800" baseline="30000"/>
          </a:p>
          <a:p>
            <a:pPr>
              <a:lnSpc>
                <a:spcPts val="2480"/>
              </a:lnSpc>
            </a:pPr>
            <a:endParaRPr lang="en-US" sz="2400"/>
          </a:p>
          <a:p>
            <a:r>
              <a:rPr lang="en-US" sz="2400"/>
              <a:t>By means of Grunert’s system, we still have well-defined local coordinates (c</a:t>
            </a:r>
            <a:r>
              <a:rPr lang="el-GR" sz="2400" baseline="-25000"/>
              <a:t>1</a:t>
            </a:r>
            <a:r>
              <a:rPr lang="el-GR" sz="2400"/>
              <a:t>, </a:t>
            </a:r>
            <a:r>
              <a:rPr lang="en-US" sz="2400"/>
              <a:t>c</a:t>
            </a:r>
            <a:r>
              <a:rPr lang="el-GR" sz="2400" baseline="-25000"/>
              <a:t>2</a:t>
            </a:r>
            <a:r>
              <a:rPr lang="el-GR" sz="2400"/>
              <a:t>, </a:t>
            </a:r>
            <a:r>
              <a:rPr lang="en-US" sz="2400"/>
              <a:t>c</a:t>
            </a:r>
            <a:r>
              <a:rPr lang="el-GR" sz="2400" baseline="-25000"/>
              <a:t>3</a:t>
            </a:r>
            <a:r>
              <a:rPr lang="el-GR" sz="2400"/>
              <a:t>)</a:t>
            </a:r>
            <a:r>
              <a:rPr lang="en-US" sz="2400"/>
              <a:t>, and we may still speak of “strongly related” and “weakly related” points in </a:t>
            </a:r>
            <a:r>
              <a:rPr lang="en-US" sz="2400" i="1"/>
              <a:t>Blowup</a:t>
            </a:r>
            <a:r>
              <a:rPr lang="en-US" sz="2800" baseline="-25000"/>
              <a:t>ℂ</a:t>
            </a:r>
            <a:r>
              <a:rPr lang="en-US" sz="2800"/>
              <a:t>†</a:t>
            </a:r>
            <a:endParaRPr lang="en-US" sz="2800" baseline="30000"/>
          </a:p>
          <a:p>
            <a:pPr>
              <a:lnSpc>
                <a:spcPts val="2480"/>
              </a:lnSpc>
            </a:pPr>
            <a:endParaRPr lang="en-US" sz="2400"/>
          </a:p>
          <a:p>
            <a:r>
              <a:rPr lang="en-US" sz="2400"/>
              <a:t>Alas, visualizing either </a:t>
            </a:r>
            <a:r>
              <a:rPr lang="en-US" sz="2400" i="1"/>
              <a:t>Blowup</a:t>
            </a:r>
            <a:r>
              <a:rPr lang="en-US" sz="2800"/>
              <a:t>†</a:t>
            </a:r>
            <a:r>
              <a:rPr lang="en-US" sz="2400"/>
              <a:t> or </a:t>
            </a:r>
            <a:r>
              <a:rPr lang="en-US" sz="2400" i="1"/>
              <a:t>Blowup</a:t>
            </a:r>
            <a:r>
              <a:rPr lang="en-US" sz="2800" baseline="-25000"/>
              <a:t>ℂ</a:t>
            </a:r>
            <a:r>
              <a:rPr lang="en-US" sz="2800"/>
              <a:t>†</a:t>
            </a:r>
            <a:r>
              <a:rPr lang="en-US" sz="2400"/>
              <a:t> might not be so easy</a:t>
            </a:r>
          </a:p>
          <a:p>
            <a:endParaRPr lang="en-US" sz="2400"/>
          </a:p>
          <a:p>
            <a:r>
              <a:rPr lang="en-US" sz="2400"/>
              <a:t>                  That’s enough of this for now </a:t>
            </a:r>
          </a:p>
        </p:txBody>
      </p:sp>
      <p:sp>
        <p:nvSpPr>
          <p:cNvPr id="5" name="TextBox 4">
            <a:extLst>
              <a:ext uri="{FF2B5EF4-FFF2-40B4-BE49-F238E27FC236}">
                <a16:creationId xmlns:a16="http://schemas.microsoft.com/office/drawing/2014/main" id="{DC21C77B-146E-DD49-846F-83BE7436DFC7}"/>
              </a:ext>
            </a:extLst>
          </p:cNvPr>
          <p:cNvSpPr txBox="1"/>
          <p:nvPr/>
        </p:nvSpPr>
        <p:spPr>
          <a:xfrm>
            <a:off x="3531474" y="316522"/>
            <a:ext cx="5252464" cy="523220"/>
          </a:xfrm>
          <a:prstGeom prst="rect">
            <a:avLst/>
          </a:prstGeom>
          <a:noFill/>
        </p:spPr>
        <p:txBody>
          <a:bodyPr wrap="none" rtlCol="0">
            <a:spAutoFit/>
          </a:bodyPr>
          <a:lstStyle/>
          <a:p>
            <a:r>
              <a:rPr lang="en-US" sz="2800">
                <a:solidFill>
                  <a:schemeClr val="bg1">
                    <a:lumMod val="85000"/>
                  </a:schemeClr>
                </a:solidFill>
              </a:rPr>
              <a:t>Applying Basic Algebraic Geometry</a:t>
            </a:r>
          </a:p>
        </p:txBody>
      </p:sp>
    </p:spTree>
    <p:extLst>
      <p:ext uri="{BB962C8B-B14F-4D97-AF65-F5344CB8AC3E}">
        <p14:creationId xmlns:p14="http://schemas.microsoft.com/office/powerpoint/2010/main" val="78832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2E5E96-5597-8D48-8EA6-74023A5D078D}"/>
              </a:ext>
            </a:extLst>
          </p:cNvPr>
          <p:cNvSpPr txBox="1"/>
          <p:nvPr/>
        </p:nvSpPr>
        <p:spPr>
          <a:xfrm>
            <a:off x="985007" y="1009173"/>
            <a:ext cx="10298036" cy="3046988"/>
          </a:xfrm>
          <a:prstGeom prst="rect">
            <a:avLst/>
          </a:prstGeom>
          <a:noFill/>
        </p:spPr>
        <p:txBody>
          <a:bodyPr wrap="square" rtlCol="0">
            <a:spAutoFit/>
          </a:bodyPr>
          <a:lstStyle/>
          <a:p>
            <a:r>
              <a:rPr lang="en-US" sz="2400"/>
              <a:t>One tool that has proven to be quite helpful in exploring the features that arise in studying the P3P problem, especially the </a:t>
            </a:r>
            <a:r>
              <a:rPr lang="en-US" sz="2400" i="1"/>
              <a:t>CSDC,</a:t>
            </a:r>
            <a:r>
              <a:rPr lang="en-US" sz="2400"/>
              <a:t> are certain curves in xyz-space</a:t>
            </a:r>
          </a:p>
          <a:p>
            <a:endParaRPr lang="en-US" sz="2400"/>
          </a:p>
          <a:p>
            <a:r>
              <a:rPr lang="en-US" sz="2400"/>
              <a:t>Recall the quantities x</a:t>
            </a:r>
            <a:r>
              <a:rPr lang="en-US" sz="2400" baseline="-25000"/>
              <a:t>L </a:t>
            </a:r>
            <a:r>
              <a:rPr lang="en-US" sz="2400"/>
              <a:t>and y</a:t>
            </a:r>
            <a:r>
              <a:rPr lang="en-US" sz="2400" baseline="-25000"/>
              <a:t>L </a:t>
            </a:r>
            <a:r>
              <a:rPr lang="en-US" sz="2400"/>
              <a:t>that were introduced earlier, and which can be expressed as rational functions of x, y and z</a:t>
            </a:r>
            <a:r>
              <a:rPr lang="en-US" sz="2400" baseline="30000"/>
              <a:t>2</a:t>
            </a:r>
          </a:p>
          <a:p>
            <a:endParaRPr lang="en-US" sz="2400"/>
          </a:p>
          <a:p>
            <a:r>
              <a:rPr lang="en-US" sz="2400"/>
              <a:t>The set of points that have a specified value of x</a:t>
            </a:r>
            <a:r>
              <a:rPr lang="en-US" sz="2400" baseline="-25000"/>
              <a:t>L </a:t>
            </a:r>
            <a:r>
              <a:rPr lang="en-US" sz="2400"/>
              <a:t>, or a specified value of y</a:t>
            </a:r>
            <a:r>
              <a:rPr lang="en-US" sz="2400" baseline="-25000"/>
              <a:t>L </a:t>
            </a:r>
            <a:r>
              <a:rPr lang="en-US" sz="2400"/>
              <a:t>, form an algebraic surface (variety of dimension two) in xyz-space</a:t>
            </a:r>
          </a:p>
        </p:txBody>
      </p:sp>
      <p:sp>
        <p:nvSpPr>
          <p:cNvPr id="2" name="TextBox 1">
            <a:extLst>
              <a:ext uri="{FF2B5EF4-FFF2-40B4-BE49-F238E27FC236}">
                <a16:creationId xmlns:a16="http://schemas.microsoft.com/office/drawing/2014/main" id="{1F3B6A22-618D-4547-8901-0CCAE253A580}"/>
              </a:ext>
            </a:extLst>
          </p:cNvPr>
          <p:cNvSpPr txBox="1"/>
          <p:nvPr/>
        </p:nvSpPr>
        <p:spPr>
          <a:xfrm>
            <a:off x="3970871" y="355433"/>
            <a:ext cx="3799245" cy="523220"/>
          </a:xfrm>
          <a:prstGeom prst="rect">
            <a:avLst/>
          </a:prstGeom>
          <a:noFill/>
        </p:spPr>
        <p:txBody>
          <a:bodyPr wrap="none" rtlCol="0">
            <a:spAutoFit/>
          </a:bodyPr>
          <a:lstStyle/>
          <a:p>
            <a:r>
              <a:rPr lang="en-US" sz="2800">
                <a:solidFill>
                  <a:schemeClr val="tx1">
                    <a:lumMod val="75000"/>
                    <a:lumOff val="25000"/>
                  </a:schemeClr>
                </a:solidFill>
              </a:rPr>
              <a:t>A Family of Space Curves</a:t>
            </a:r>
          </a:p>
        </p:txBody>
      </p:sp>
    </p:spTree>
    <p:extLst>
      <p:ext uri="{BB962C8B-B14F-4D97-AF65-F5344CB8AC3E}">
        <p14:creationId xmlns:p14="http://schemas.microsoft.com/office/powerpoint/2010/main" val="89034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13675</TotalTime>
  <Words>11730</Words>
  <Application>Microsoft Macintosh PowerPoint</Application>
  <PresentationFormat>Widescreen</PresentationFormat>
  <Paragraphs>1014</Paragraphs>
  <Slides>128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128</vt:i4>
      </vt:variant>
    </vt:vector>
  </HeadingPairs>
  <TitlesOfParts>
    <vt:vector size="138" baseType="lpstr">
      <vt:lpstr>等线</vt:lpstr>
      <vt:lpstr>游ゴシック</vt:lpstr>
      <vt:lpstr>Arial</vt:lpstr>
      <vt:lpstr>Calibri</vt:lpstr>
      <vt:lpstr>Calibri Light</vt:lpstr>
      <vt:lpstr>Helvetica Light</vt:lpstr>
      <vt:lpstr>Lucida Calligraphy</vt:lpstr>
      <vt:lpstr>Savoye LET Plain</vt:lpstr>
      <vt:lpstr>Wingdings</vt:lpstr>
      <vt:lpstr>Office Theme</vt:lpstr>
      <vt:lpstr>Blowing up Control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Rieck</cp:lastModifiedBy>
  <cp:revision>2200</cp:revision>
  <cp:lastPrinted>2020-03-09T13:05:48Z</cp:lastPrinted>
  <dcterms:created xsi:type="dcterms:W3CDTF">2020-01-17T15:47:17Z</dcterms:created>
  <dcterms:modified xsi:type="dcterms:W3CDTF">2020-09-11T19:00:20Z</dcterms:modified>
</cp:coreProperties>
</file>