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sldIdLst>
    <p:sldId id="256" r:id="rId2"/>
    <p:sldId id="257" r:id="rId3"/>
    <p:sldId id="293" r:id="rId4"/>
    <p:sldId id="302" r:id="rId5"/>
    <p:sldId id="271" r:id="rId6"/>
    <p:sldId id="303" r:id="rId7"/>
    <p:sldId id="273" r:id="rId8"/>
    <p:sldId id="272" r:id="rId9"/>
    <p:sldId id="274" r:id="rId10"/>
    <p:sldId id="292" r:id="rId11"/>
    <p:sldId id="268" r:id="rId12"/>
    <p:sldId id="284" r:id="rId13"/>
    <p:sldId id="294" r:id="rId14"/>
    <p:sldId id="275" r:id="rId15"/>
    <p:sldId id="282" r:id="rId16"/>
    <p:sldId id="285" r:id="rId17"/>
    <p:sldId id="276" r:id="rId18"/>
    <p:sldId id="297" r:id="rId19"/>
    <p:sldId id="277" r:id="rId20"/>
    <p:sldId id="258" r:id="rId21"/>
    <p:sldId id="259" r:id="rId22"/>
    <p:sldId id="295" r:id="rId23"/>
    <p:sldId id="260" r:id="rId24"/>
    <p:sldId id="261" r:id="rId25"/>
    <p:sldId id="278" r:id="rId26"/>
    <p:sldId id="296" r:id="rId27"/>
    <p:sldId id="262" r:id="rId28"/>
    <p:sldId id="279" r:id="rId29"/>
    <p:sldId id="301" r:id="rId30"/>
    <p:sldId id="304" r:id="rId31"/>
    <p:sldId id="299" r:id="rId32"/>
    <p:sldId id="280" r:id="rId33"/>
    <p:sldId id="265" r:id="rId34"/>
    <p:sldId id="281" r:id="rId35"/>
    <p:sldId id="300" r:id="rId36"/>
    <p:sldId id="290" r:id="rId37"/>
    <p:sldId id="286" r:id="rId38"/>
    <p:sldId id="287" r:id="rId39"/>
    <p:sldId id="288" r:id="rId40"/>
    <p:sldId id="289" r:id="rId41"/>
    <p:sldId id="291" r:id="rId42"/>
    <p:sldId id="283"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28"/>
    <p:restoredTop sz="94635"/>
  </p:normalViewPr>
  <p:slideViewPr>
    <p:cSldViewPr snapToGrid="0" snapToObjects="1">
      <p:cViewPr varScale="1">
        <p:scale>
          <a:sx n="73" d="100"/>
          <a:sy n="73" d="100"/>
        </p:scale>
        <p:origin x="216" y="108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EE7E4A-0C32-1F4F-92EA-6731169DD0B5}" type="datetimeFigureOut">
              <a:t>10/26/19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B6906B-F4ED-3D43-B540-F25DBB50CB08}" type="slidenum">
              <a:t>‹#›</a:t>
            </a:fld>
            <a:endParaRPr lang="en-US"/>
          </a:p>
        </p:txBody>
      </p:sp>
    </p:spTree>
    <p:extLst>
      <p:ext uri="{BB962C8B-B14F-4D97-AF65-F5344CB8AC3E}">
        <p14:creationId xmlns:p14="http://schemas.microsoft.com/office/powerpoint/2010/main" val="1844950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B6906B-F4ED-3D43-B540-F25DBB50CB08}" type="slidenum">
              <a:t>19</a:t>
            </a:fld>
            <a:endParaRPr lang="en-US"/>
          </a:p>
        </p:txBody>
      </p:sp>
    </p:spTree>
    <p:extLst>
      <p:ext uri="{BB962C8B-B14F-4D97-AF65-F5344CB8AC3E}">
        <p14:creationId xmlns:p14="http://schemas.microsoft.com/office/powerpoint/2010/main" val="3144427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B6906B-F4ED-3D43-B540-F25DBB50CB08}" type="slidenum">
              <a:t>22</a:t>
            </a:fld>
            <a:endParaRPr lang="en-US"/>
          </a:p>
        </p:txBody>
      </p:sp>
    </p:spTree>
    <p:extLst>
      <p:ext uri="{BB962C8B-B14F-4D97-AF65-F5344CB8AC3E}">
        <p14:creationId xmlns:p14="http://schemas.microsoft.com/office/powerpoint/2010/main" val="1803570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BC9D0-B814-CB4B-A534-1A33981616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FAE4801-9C9C-5549-AE75-96BEE3797F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BFB1DDC-6354-8B4A-9622-3FB4F8E9B925}"/>
              </a:ext>
            </a:extLst>
          </p:cNvPr>
          <p:cNvSpPr>
            <a:spLocks noGrp="1"/>
          </p:cNvSpPr>
          <p:nvPr>
            <p:ph type="dt" sz="half" idx="10"/>
          </p:nvPr>
        </p:nvSpPr>
        <p:spPr/>
        <p:txBody>
          <a:bodyPr/>
          <a:lstStyle/>
          <a:p>
            <a:fld id="{361956FB-5351-FF43-9E4F-D57814AC889A}" type="datetimeFigureOut">
              <a:t>10/26/19</a:t>
            </a:fld>
            <a:endParaRPr lang="en-US"/>
          </a:p>
        </p:txBody>
      </p:sp>
      <p:sp>
        <p:nvSpPr>
          <p:cNvPr id="5" name="Footer Placeholder 4">
            <a:extLst>
              <a:ext uri="{FF2B5EF4-FFF2-40B4-BE49-F238E27FC236}">
                <a16:creationId xmlns:a16="http://schemas.microsoft.com/office/drawing/2014/main" id="{A103C490-36B2-F049-BC6D-FBA50FA498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314A2E-2404-C540-9EE4-684BD8A28B39}"/>
              </a:ext>
            </a:extLst>
          </p:cNvPr>
          <p:cNvSpPr>
            <a:spLocks noGrp="1"/>
          </p:cNvSpPr>
          <p:nvPr>
            <p:ph type="sldNum" sz="quarter" idx="12"/>
          </p:nvPr>
        </p:nvSpPr>
        <p:spPr/>
        <p:txBody>
          <a:bodyPr/>
          <a:lstStyle/>
          <a:p>
            <a:fld id="{BD6920C7-CA26-D548-BBD8-0E91ADC232CE}" type="slidenum">
              <a:t>‹#›</a:t>
            </a:fld>
            <a:endParaRPr lang="en-US"/>
          </a:p>
        </p:txBody>
      </p:sp>
    </p:spTree>
    <p:extLst>
      <p:ext uri="{BB962C8B-B14F-4D97-AF65-F5344CB8AC3E}">
        <p14:creationId xmlns:p14="http://schemas.microsoft.com/office/powerpoint/2010/main" val="2237677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A202A-C864-7E42-8984-B380EAD04A9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F58EF26-BD44-3642-921F-8837033FC71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DD7591-3EF7-204F-8468-447DAD7B52F1}"/>
              </a:ext>
            </a:extLst>
          </p:cNvPr>
          <p:cNvSpPr>
            <a:spLocks noGrp="1"/>
          </p:cNvSpPr>
          <p:nvPr>
            <p:ph type="dt" sz="half" idx="10"/>
          </p:nvPr>
        </p:nvSpPr>
        <p:spPr/>
        <p:txBody>
          <a:bodyPr/>
          <a:lstStyle/>
          <a:p>
            <a:fld id="{361956FB-5351-FF43-9E4F-D57814AC889A}" type="datetimeFigureOut">
              <a:t>10/26/19</a:t>
            </a:fld>
            <a:endParaRPr lang="en-US"/>
          </a:p>
        </p:txBody>
      </p:sp>
      <p:sp>
        <p:nvSpPr>
          <p:cNvPr id="5" name="Footer Placeholder 4">
            <a:extLst>
              <a:ext uri="{FF2B5EF4-FFF2-40B4-BE49-F238E27FC236}">
                <a16:creationId xmlns:a16="http://schemas.microsoft.com/office/drawing/2014/main" id="{C69795B0-A50B-7E43-BAC9-747A73F53B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00366F-7D31-8042-BF6E-4F40278C36E7}"/>
              </a:ext>
            </a:extLst>
          </p:cNvPr>
          <p:cNvSpPr>
            <a:spLocks noGrp="1"/>
          </p:cNvSpPr>
          <p:nvPr>
            <p:ph type="sldNum" sz="quarter" idx="12"/>
          </p:nvPr>
        </p:nvSpPr>
        <p:spPr/>
        <p:txBody>
          <a:bodyPr/>
          <a:lstStyle/>
          <a:p>
            <a:fld id="{BD6920C7-CA26-D548-BBD8-0E91ADC232CE}" type="slidenum">
              <a:t>‹#›</a:t>
            </a:fld>
            <a:endParaRPr lang="en-US"/>
          </a:p>
        </p:txBody>
      </p:sp>
    </p:spTree>
    <p:extLst>
      <p:ext uri="{BB962C8B-B14F-4D97-AF65-F5344CB8AC3E}">
        <p14:creationId xmlns:p14="http://schemas.microsoft.com/office/powerpoint/2010/main" val="3219634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0502B6-D2B8-604C-BEE1-33C036FE74F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CFB2254-A028-924C-9AE0-9B17CE61220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21D12F-6996-B040-ACCC-668CF5B78EB9}"/>
              </a:ext>
            </a:extLst>
          </p:cNvPr>
          <p:cNvSpPr>
            <a:spLocks noGrp="1"/>
          </p:cNvSpPr>
          <p:nvPr>
            <p:ph type="dt" sz="half" idx="10"/>
          </p:nvPr>
        </p:nvSpPr>
        <p:spPr/>
        <p:txBody>
          <a:bodyPr/>
          <a:lstStyle/>
          <a:p>
            <a:fld id="{361956FB-5351-FF43-9E4F-D57814AC889A}" type="datetimeFigureOut">
              <a:t>10/26/19</a:t>
            </a:fld>
            <a:endParaRPr lang="en-US"/>
          </a:p>
        </p:txBody>
      </p:sp>
      <p:sp>
        <p:nvSpPr>
          <p:cNvPr id="5" name="Footer Placeholder 4">
            <a:extLst>
              <a:ext uri="{FF2B5EF4-FFF2-40B4-BE49-F238E27FC236}">
                <a16:creationId xmlns:a16="http://schemas.microsoft.com/office/drawing/2014/main" id="{323B9500-AA13-3641-8A21-B6971AD355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53986E-36DB-164D-A8AC-D1D334875DF1}"/>
              </a:ext>
            </a:extLst>
          </p:cNvPr>
          <p:cNvSpPr>
            <a:spLocks noGrp="1"/>
          </p:cNvSpPr>
          <p:nvPr>
            <p:ph type="sldNum" sz="quarter" idx="12"/>
          </p:nvPr>
        </p:nvSpPr>
        <p:spPr/>
        <p:txBody>
          <a:bodyPr/>
          <a:lstStyle/>
          <a:p>
            <a:fld id="{BD6920C7-CA26-D548-BBD8-0E91ADC232CE}" type="slidenum">
              <a:t>‹#›</a:t>
            </a:fld>
            <a:endParaRPr lang="en-US"/>
          </a:p>
        </p:txBody>
      </p:sp>
    </p:spTree>
    <p:extLst>
      <p:ext uri="{BB962C8B-B14F-4D97-AF65-F5344CB8AC3E}">
        <p14:creationId xmlns:p14="http://schemas.microsoft.com/office/powerpoint/2010/main" val="4012217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3DA91-06B6-0B44-9426-A69D8D0D7C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93196A-D4E9-5148-ACF4-4598073F60E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7FB6E3-9D1A-D14F-A755-22C5445DDD93}"/>
              </a:ext>
            </a:extLst>
          </p:cNvPr>
          <p:cNvSpPr>
            <a:spLocks noGrp="1"/>
          </p:cNvSpPr>
          <p:nvPr>
            <p:ph type="dt" sz="half" idx="10"/>
          </p:nvPr>
        </p:nvSpPr>
        <p:spPr/>
        <p:txBody>
          <a:bodyPr/>
          <a:lstStyle/>
          <a:p>
            <a:fld id="{361956FB-5351-FF43-9E4F-D57814AC889A}" type="datetimeFigureOut">
              <a:t>10/26/19</a:t>
            </a:fld>
            <a:endParaRPr lang="en-US"/>
          </a:p>
        </p:txBody>
      </p:sp>
      <p:sp>
        <p:nvSpPr>
          <p:cNvPr id="5" name="Footer Placeholder 4">
            <a:extLst>
              <a:ext uri="{FF2B5EF4-FFF2-40B4-BE49-F238E27FC236}">
                <a16:creationId xmlns:a16="http://schemas.microsoft.com/office/drawing/2014/main" id="{F319D000-31B1-2446-9D25-8B20522FB0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FD9438-E03F-6D4D-9430-26011E1FE448}"/>
              </a:ext>
            </a:extLst>
          </p:cNvPr>
          <p:cNvSpPr>
            <a:spLocks noGrp="1"/>
          </p:cNvSpPr>
          <p:nvPr>
            <p:ph type="sldNum" sz="quarter" idx="12"/>
          </p:nvPr>
        </p:nvSpPr>
        <p:spPr/>
        <p:txBody>
          <a:bodyPr/>
          <a:lstStyle/>
          <a:p>
            <a:fld id="{BD6920C7-CA26-D548-BBD8-0E91ADC232CE}" type="slidenum">
              <a:t>‹#›</a:t>
            </a:fld>
            <a:endParaRPr lang="en-US"/>
          </a:p>
        </p:txBody>
      </p:sp>
    </p:spTree>
    <p:extLst>
      <p:ext uri="{BB962C8B-B14F-4D97-AF65-F5344CB8AC3E}">
        <p14:creationId xmlns:p14="http://schemas.microsoft.com/office/powerpoint/2010/main" val="3861353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E5A99-2366-B84A-A978-79D82C6632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A91AEF2-BEF5-734B-A0C5-B4C29312AF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91398D1-5903-654D-B8B2-21E8A6EDB685}"/>
              </a:ext>
            </a:extLst>
          </p:cNvPr>
          <p:cNvSpPr>
            <a:spLocks noGrp="1"/>
          </p:cNvSpPr>
          <p:nvPr>
            <p:ph type="dt" sz="half" idx="10"/>
          </p:nvPr>
        </p:nvSpPr>
        <p:spPr/>
        <p:txBody>
          <a:bodyPr/>
          <a:lstStyle/>
          <a:p>
            <a:fld id="{361956FB-5351-FF43-9E4F-D57814AC889A}" type="datetimeFigureOut">
              <a:t>10/26/19</a:t>
            </a:fld>
            <a:endParaRPr lang="en-US"/>
          </a:p>
        </p:txBody>
      </p:sp>
      <p:sp>
        <p:nvSpPr>
          <p:cNvPr id="5" name="Footer Placeholder 4">
            <a:extLst>
              <a:ext uri="{FF2B5EF4-FFF2-40B4-BE49-F238E27FC236}">
                <a16:creationId xmlns:a16="http://schemas.microsoft.com/office/drawing/2014/main" id="{B307649B-0A27-644E-9DD0-A0AB71C786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FC0FEF-E7EE-BD4B-9A60-2D549A3D14F4}"/>
              </a:ext>
            </a:extLst>
          </p:cNvPr>
          <p:cNvSpPr>
            <a:spLocks noGrp="1"/>
          </p:cNvSpPr>
          <p:nvPr>
            <p:ph type="sldNum" sz="quarter" idx="12"/>
          </p:nvPr>
        </p:nvSpPr>
        <p:spPr/>
        <p:txBody>
          <a:bodyPr/>
          <a:lstStyle/>
          <a:p>
            <a:fld id="{BD6920C7-CA26-D548-BBD8-0E91ADC232CE}" type="slidenum">
              <a:t>‹#›</a:t>
            </a:fld>
            <a:endParaRPr lang="en-US"/>
          </a:p>
        </p:txBody>
      </p:sp>
    </p:spTree>
    <p:extLst>
      <p:ext uri="{BB962C8B-B14F-4D97-AF65-F5344CB8AC3E}">
        <p14:creationId xmlns:p14="http://schemas.microsoft.com/office/powerpoint/2010/main" val="2540886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ED4C9-9734-EC46-8F76-7E3E716157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BB46B6-B141-EE47-AC45-23F9827FF9F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0AEFC3D-CBE8-B548-B572-486988F3B74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40C609-B383-BB4A-B04A-1C2D31585530}"/>
              </a:ext>
            </a:extLst>
          </p:cNvPr>
          <p:cNvSpPr>
            <a:spLocks noGrp="1"/>
          </p:cNvSpPr>
          <p:nvPr>
            <p:ph type="dt" sz="half" idx="10"/>
          </p:nvPr>
        </p:nvSpPr>
        <p:spPr/>
        <p:txBody>
          <a:bodyPr/>
          <a:lstStyle/>
          <a:p>
            <a:fld id="{361956FB-5351-FF43-9E4F-D57814AC889A}" type="datetimeFigureOut">
              <a:t>10/26/19</a:t>
            </a:fld>
            <a:endParaRPr lang="en-US"/>
          </a:p>
        </p:txBody>
      </p:sp>
      <p:sp>
        <p:nvSpPr>
          <p:cNvPr id="6" name="Footer Placeholder 5">
            <a:extLst>
              <a:ext uri="{FF2B5EF4-FFF2-40B4-BE49-F238E27FC236}">
                <a16:creationId xmlns:a16="http://schemas.microsoft.com/office/drawing/2014/main" id="{3514631E-1FC8-2B46-AB5F-DEE6C809B2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8E4E8A-9FF9-EF40-8D82-58F75738287A}"/>
              </a:ext>
            </a:extLst>
          </p:cNvPr>
          <p:cNvSpPr>
            <a:spLocks noGrp="1"/>
          </p:cNvSpPr>
          <p:nvPr>
            <p:ph type="sldNum" sz="quarter" idx="12"/>
          </p:nvPr>
        </p:nvSpPr>
        <p:spPr/>
        <p:txBody>
          <a:bodyPr/>
          <a:lstStyle/>
          <a:p>
            <a:fld id="{BD6920C7-CA26-D548-BBD8-0E91ADC232CE}" type="slidenum">
              <a:t>‹#›</a:t>
            </a:fld>
            <a:endParaRPr lang="en-US"/>
          </a:p>
        </p:txBody>
      </p:sp>
    </p:spTree>
    <p:extLst>
      <p:ext uri="{BB962C8B-B14F-4D97-AF65-F5344CB8AC3E}">
        <p14:creationId xmlns:p14="http://schemas.microsoft.com/office/powerpoint/2010/main" val="2711383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B935A-579E-8B4F-9C19-0CFCF043CC1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4D8D2D5-7265-7341-A908-C985CC7AF6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323558C-31B1-994A-AAA5-5C787A83983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A4303ED-0CA1-FD4B-BB44-6E7A5DF230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CD03CB9-4ADD-B441-9A33-3AFF8C66611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AA69214-C264-B749-8FC6-A3E452E0AEEC}"/>
              </a:ext>
            </a:extLst>
          </p:cNvPr>
          <p:cNvSpPr>
            <a:spLocks noGrp="1"/>
          </p:cNvSpPr>
          <p:nvPr>
            <p:ph type="dt" sz="half" idx="10"/>
          </p:nvPr>
        </p:nvSpPr>
        <p:spPr/>
        <p:txBody>
          <a:bodyPr/>
          <a:lstStyle/>
          <a:p>
            <a:fld id="{361956FB-5351-FF43-9E4F-D57814AC889A}" type="datetimeFigureOut">
              <a:t>10/26/19</a:t>
            </a:fld>
            <a:endParaRPr lang="en-US"/>
          </a:p>
        </p:txBody>
      </p:sp>
      <p:sp>
        <p:nvSpPr>
          <p:cNvPr id="8" name="Footer Placeholder 7">
            <a:extLst>
              <a:ext uri="{FF2B5EF4-FFF2-40B4-BE49-F238E27FC236}">
                <a16:creationId xmlns:a16="http://schemas.microsoft.com/office/drawing/2014/main" id="{A8A6540F-61B4-3F45-AEF6-D5AABEC5ADC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A541444-D5B6-DB4A-94A3-6E9FD198A182}"/>
              </a:ext>
            </a:extLst>
          </p:cNvPr>
          <p:cNvSpPr>
            <a:spLocks noGrp="1"/>
          </p:cNvSpPr>
          <p:nvPr>
            <p:ph type="sldNum" sz="quarter" idx="12"/>
          </p:nvPr>
        </p:nvSpPr>
        <p:spPr/>
        <p:txBody>
          <a:bodyPr/>
          <a:lstStyle/>
          <a:p>
            <a:fld id="{BD6920C7-CA26-D548-BBD8-0E91ADC232CE}" type="slidenum">
              <a:t>‹#›</a:t>
            </a:fld>
            <a:endParaRPr lang="en-US"/>
          </a:p>
        </p:txBody>
      </p:sp>
    </p:spTree>
    <p:extLst>
      <p:ext uri="{BB962C8B-B14F-4D97-AF65-F5344CB8AC3E}">
        <p14:creationId xmlns:p14="http://schemas.microsoft.com/office/powerpoint/2010/main" val="1156630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8A5B6-D874-D340-81E1-4E52BE77183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F561ACA-ED35-254A-A8DE-1AACEA7B9D0B}"/>
              </a:ext>
            </a:extLst>
          </p:cNvPr>
          <p:cNvSpPr>
            <a:spLocks noGrp="1"/>
          </p:cNvSpPr>
          <p:nvPr>
            <p:ph type="dt" sz="half" idx="10"/>
          </p:nvPr>
        </p:nvSpPr>
        <p:spPr/>
        <p:txBody>
          <a:bodyPr/>
          <a:lstStyle/>
          <a:p>
            <a:fld id="{361956FB-5351-FF43-9E4F-D57814AC889A}" type="datetimeFigureOut">
              <a:t>10/26/19</a:t>
            </a:fld>
            <a:endParaRPr lang="en-US"/>
          </a:p>
        </p:txBody>
      </p:sp>
      <p:sp>
        <p:nvSpPr>
          <p:cNvPr id="4" name="Footer Placeholder 3">
            <a:extLst>
              <a:ext uri="{FF2B5EF4-FFF2-40B4-BE49-F238E27FC236}">
                <a16:creationId xmlns:a16="http://schemas.microsoft.com/office/drawing/2014/main" id="{3BE7D9DB-E9E7-3E41-95F0-01D723F124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EBDD8F6-14F1-F440-92F3-308D29824CE6}"/>
              </a:ext>
            </a:extLst>
          </p:cNvPr>
          <p:cNvSpPr>
            <a:spLocks noGrp="1"/>
          </p:cNvSpPr>
          <p:nvPr>
            <p:ph type="sldNum" sz="quarter" idx="12"/>
          </p:nvPr>
        </p:nvSpPr>
        <p:spPr/>
        <p:txBody>
          <a:bodyPr/>
          <a:lstStyle/>
          <a:p>
            <a:fld id="{BD6920C7-CA26-D548-BBD8-0E91ADC232CE}" type="slidenum">
              <a:t>‹#›</a:t>
            </a:fld>
            <a:endParaRPr lang="en-US"/>
          </a:p>
        </p:txBody>
      </p:sp>
    </p:spTree>
    <p:extLst>
      <p:ext uri="{BB962C8B-B14F-4D97-AF65-F5344CB8AC3E}">
        <p14:creationId xmlns:p14="http://schemas.microsoft.com/office/powerpoint/2010/main" val="2460871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EF8B28-86FA-F949-972F-5DBD49AF43B1}"/>
              </a:ext>
            </a:extLst>
          </p:cNvPr>
          <p:cNvSpPr>
            <a:spLocks noGrp="1"/>
          </p:cNvSpPr>
          <p:nvPr>
            <p:ph type="dt" sz="half" idx="10"/>
          </p:nvPr>
        </p:nvSpPr>
        <p:spPr/>
        <p:txBody>
          <a:bodyPr/>
          <a:lstStyle/>
          <a:p>
            <a:fld id="{361956FB-5351-FF43-9E4F-D57814AC889A}" type="datetimeFigureOut">
              <a:t>10/26/19</a:t>
            </a:fld>
            <a:endParaRPr lang="en-US"/>
          </a:p>
        </p:txBody>
      </p:sp>
      <p:sp>
        <p:nvSpPr>
          <p:cNvPr id="3" name="Footer Placeholder 2">
            <a:extLst>
              <a:ext uri="{FF2B5EF4-FFF2-40B4-BE49-F238E27FC236}">
                <a16:creationId xmlns:a16="http://schemas.microsoft.com/office/drawing/2014/main" id="{CD478DE0-5183-4742-88CC-8A37CE01DB0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310B89-B82F-A44D-B78B-0F1E023FB31C}"/>
              </a:ext>
            </a:extLst>
          </p:cNvPr>
          <p:cNvSpPr>
            <a:spLocks noGrp="1"/>
          </p:cNvSpPr>
          <p:nvPr>
            <p:ph type="sldNum" sz="quarter" idx="12"/>
          </p:nvPr>
        </p:nvSpPr>
        <p:spPr/>
        <p:txBody>
          <a:bodyPr/>
          <a:lstStyle/>
          <a:p>
            <a:fld id="{BD6920C7-CA26-D548-BBD8-0E91ADC232CE}" type="slidenum">
              <a:t>‹#›</a:t>
            </a:fld>
            <a:endParaRPr lang="en-US"/>
          </a:p>
        </p:txBody>
      </p:sp>
    </p:spTree>
    <p:extLst>
      <p:ext uri="{BB962C8B-B14F-4D97-AF65-F5344CB8AC3E}">
        <p14:creationId xmlns:p14="http://schemas.microsoft.com/office/powerpoint/2010/main" val="3754121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744B7-39AC-C645-8C8F-AD0596222C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4410663-B71F-AA41-8BC4-4F1D13C2D9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D312C3A-A522-1C4C-BE90-5F520FE3FC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9EF9705-C675-A14E-ABA7-81F0B5EDA93B}"/>
              </a:ext>
            </a:extLst>
          </p:cNvPr>
          <p:cNvSpPr>
            <a:spLocks noGrp="1"/>
          </p:cNvSpPr>
          <p:nvPr>
            <p:ph type="dt" sz="half" idx="10"/>
          </p:nvPr>
        </p:nvSpPr>
        <p:spPr/>
        <p:txBody>
          <a:bodyPr/>
          <a:lstStyle/>
          <a:p>
            <a:fld id="{361956FB-5351-FF43-9E4F-D57814AC889A}" type="datetimeFigureOut">
              <a:t>10/26/19</a:t>
            </a:fld>
            <a:endParaRPr lang="en-US"/>
          </a:p>
        </p:txBody>
      </p:sp>
      <p:sp>
        <p:nvSpPr>
          <p:cNvPr id="6" name="Footer Placeholder 5">
            <a:extLst>
              <a:ext uri="{FF2B5EF4-FFF2-40B4-BE49-F238E27FC236}">
                <a16:creationId xmlns:a16="http://schemas.microsoft.com/office/drawing/2014/main" id="{B589411D-F496-6246-A8B0-E58A957D94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2F90D0-9297-9044-89D2-69EA42DE58B3}"/>
              </a:ext>
            </a:extLst>
          </p:cNvPr>
          <p:cNvSpPr>
            <a:spLocks noGrp="1"/>
          </p:cNvSpPr>
          <p:nvPr>
            <p:ph type="sldNum" sz="quarter" idx="12"/>
          </p:nvPr>
        </p:nvSpPr>
        <p:spPr/>
        <p:txBody>
          <a:bodyPr/>
          <a:lstStyle/>
          <a:p>
            <a:fld id="{BD6920C7-CA26-D548-BBD8-0E91ADC232CE}" type="slidenum">
              <a:t>‹#›</a:t>
            </a:fld>
            <a:endParaRPr lang="en-US"/>
          </a:p>
        </p:txBody>
      </p:sp>
    </p:spTree>
    <p:extLst>
      <p:ext uri="{BB962C8B-B14F-4D97-AF65-F5344CB8AC3E}">
        <p14:creationId xmlns:p14="http://schemas.microsoft.com/office/powerpoint/2010/main" val="3922945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63CE9-F7E1-EA40-A64E-EDD4AFF681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2027B0-4C99-2F41-805D-DE18A8CE16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C2158C7-BACD-D94F-BE41-A2C037236B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4DCD75A-0EBF-2247-8890-CD1284505A94}"/>
              </a:ext>
            </a:extLst>
          </p:cNvPr>
          <p:cNvSpPr>
            <a:spLocks noGrp="1"/>
          </p:cNvSpPr>
          <p:nvPr>
            <p:ph type="dt" sz="half" idx="10"/>
          </p:nvPr>
        </p:nvSpPr>
        <p:spPr/>
        <p:txBody>
          <a:bodyPr/>
          <a:lstStyle/>
          <a:p>
            <a:fld id="{361956FB-5351-FF43-9E4F-D57814AC889A}" type="datetimeFigureOut">
              <a:t>10/26/19</a:t>
            </a:fld>
            <a:endParaRPr lang="en-US"/>
          </a:p>
        </p:txBody>
      </p:sp>
      <p:sp>
        <p:nvSpPr>
          <p:cNvPr id="6" name="Footer Placeholder 5">
            <a:extLst>
              <a:ext uri="{FF2B5EF4-FFF2-40B4-BE49-F238E27FC236}">
                <a16:creationId xmlns:a16="http://schemas.microsoft.com/office/drawing/2014/main" id="{CB3A8D67-20F8-8E45-8633-51D3D19B4E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429C1C-3A9E-864B-8133-CDCC49C92B6E}"/>
              </a:ext>
            </a:extLst>
          </p:cNvPr>
          <p:cNvSpPr>
            <a:spLocks noGrp="1"/>
          </p:cNvSpPr>
          <p:nvPr>
            <p:ph type="sldNum" sz="quarter" idx="12"/>
          </p:nvPr>
        </p:nvSpPr>
        <p:spPr/>
        <p:txBody>
          <a:bodyPr/>
          <a:lstStyle/>
          <a:p>
            <a:fld id="{BD6920C7-CA26-D548-BBD8-0E91ADC232CE}" type="slidenum">
              <a:t>‹#›</a:t>
            </a:fld>
            <a:endParaRPr lang="en-US"/>
          </a:p>
        </p:txBody>
      </p:sp>
    </p:spTree>
    <p:extLst>
      <p:ext uri="{BB962C8B-B14F-4D97-AF65-F5344CB8AC3E}">
        <p14:creationId xmlns:p14="http://schemas.microsoft.com/office/powerpoint/2010/main" val="1679291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DB5CAF-5E17-684E-A52F-5BE9960F66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29C24A1-3BE7-304A-96CC-A4FA01C7A3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7B546A-316C-1B41-BD7A-8D69A8605C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1956FB-5351-FF43-9E4F-D57814AC889A}" type="datetimeFigureOut">
              <a:t>10/26/19</a:t>
            </a:fld>
            <a:endParaRPr lang="en-US"/>
          </a:p>
        </p:txBody>
      </p:sp>
      <p:sp>
        <p:nvSpPr>
          <p:cNvPr id="5" name="Footer Placeholder 4">
            <a:extLst>
              <a:ext uri="{FF2B5EF4-FFF2-40B4-BE49-F238E27FC236}">
                <a16:creationId xmlns:a16="http://schemas.microsoft.com/office/drawing/2014/main" id="{C54B5D83-D8C8-EB4E-8A45-DC5265C8E4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4F64C90-E996-844B-AF38-6AF3F28D42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6920C7-CA26-D548-BBD8-0E91ADC232CE}" type="slidenum">
              <a:t>‹#›</a:t>
            </a:fld>
            <a:endParaRPr lang="en-US"/>
          </a:p>
        </p:txBody>
      </p:sp>
    </p:spTree>
    <p:extLst>
      <p:ext uri="{BB962C8B-B14F-4D97-AF65-F5344CB8AC3E}">
        <p14:creationId xmlns:p14="http://schemas.microsoft.com/office/powerpoint/2010/main" val="32836852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55EAB-7F8A-9246-9457-2511FA3296D2}"/>
              </a:ext>
            </a:extLst>
          </p:cNvPr>
          <p:cNvSpPr>
            <a:spLocks noGrp="1"/>
          </p:cNvSpPr>
          <p:nvPr>
            <p:ph type="ctrTitle"/>
          </p:nvPr>
        </p:nvSpPr>
        <p:spPr/>
        <p:txBody>
          <a:bodyPr>
            <a:normAutofit fontScale="90000"/>
          </a:bodyPr>
          <a:lstStyle/>
          <a:p>
            <a:r>
              <a:rPr lang="en-US"/>
              <a:t>Elliptic Curves and the </a:t>
            </a:r>
            <a:br>
              <a:rPr lang="en-US"/>
            </a:br>
            <a:r>
              <a:rPr lang="en-US"/>
              <a:t>Perspective 3-Point Problem</a:t>
            </a:r>
            <a:br>
              <a:rPr lang="en-US"/>
            </a:br>
            <a:endParaRPr lang="en-US"/>
          </a:p>
        </p:txBody>
      </p:sp>
      <p:sp>
        <p:nvSpPr>
          <p:cNvPr id="3" name="Subtitle 2">
            <a:extLst>
              <a:ext uri="{FF2B5EF4-FFF2-40B4-BE49-F238E27FC236}">
                <a16:creationId xmlns:a16="http://schemas.microsoft.com/office/drawing/2014/main" id="{54D0BA09-70B8-5D4F-870F-608C4842FFA9}"/>
              </a:ext>
            </a:extLst>
          </p:cNvPr>
          <p:cNvSpPr>
            <a:spLocks noGrp="1"/>
          </p:cNvSpPr>
          <p:nvPr>
            <p:ph type="subTitle" idx="1"/>
          </p:nvPr>
        </p:nvSpPr>
        <p:spPr/>
        <p:txBody>
          <a:bodyPr>
            <a:normAutofit lnSpcReduction="10000"/>
          </a:bodyPr>
          <a:lstStyle/>
          <a:p>
            <a:r>
              <a:rPr lang="en-US"/>
              <a:t>A talk for the 2019 MAA Iowa Section Meeting </a:t>
            </a:r>
          </a:p>
          <a:p>
            <a:endParaRPr lang="en-US"/>
          </a:p>
          <a:p>
            <a:r>
              <a:rPr lang="en-US"/>
              <a:t>Michael Q. Rieck, Ph. D. </a:t>
            </a:r>
          </a:p>
          <a:p>
            <a:r>
              <a:rPr lang="en-US"/>
              <a:t>Drake University </a:t>
            </a:r>
          </a:p>
          <a:p>
            <a:endParaRPr lang="en-US"/>
          </a:p>
        </p:txBody>
      </p:sp>
    </p:spTree>
    <p:extLst>
      <p:ext uri="{BB962C8B-B14F-4D97-AF65-F5344CB8AC3E}">
        <p14:creationId xmlns:p14="http://schemas.microsoft.com/office/powerpoint/2010/main" val="2417005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C348AF6-85A3-FA4F-ABCA-8E3E5E144E61}"/>
              </a:ext>
            </a:extLst>
          </p:cNvPr>
          <p:cNvSpPr txBox="1"/>
          <p:nvPr/>
        </p:nvSpPr>
        <p:spPr>
          <a:xfrm>
            <a:off x="509022" y="592587"/>
            <a:ext cx="11103280" cy="6432530"/>
          </a:xfrm>
          <a:prstGeom prst="rect">
            <a:avLst/>
          </a:prstGeom>
          <a:noFill/>
        </p:spPr>
        <p:txBody>
          <a:bodyPr wrap="square" rtlCol="0">
            <a:spAutoFit/>
          </a:bodyPr>
          <a:lstStyle/>
          <a:p>
            <a:pPr marL="285750" indent="-285750">
              <a:buFont typeface="Wingdings" pitchFamily="2" charset="2"/>
              <a:buChar char="§"/>
            </a:pPr>
            <a:r>
              <a:rPr lang="en-US" sz="2600"/>
              <a:t>In my spherical analogue, lines are replaced with great circles, and line segments are replaced with arcs of great circles </a:t>
            </a:r>
          </a:p>
          <a:p>
            <a:pPr marL="285750" indent="-285750">
              <a:buFont typeface="Wingdings" pitchFamily="2" charset="2"/>
              <a:buChar char="§"/>
            </a:pPr>
            <a:r>
              <a:rPr lang="en-US" sz="2600"/>
              <a:t>We will only need to be concerned with the spherical analogue of the triangle-sliding problem in the special case where the triangle is degenerate </a:t>
            </a:r>
          </a:p>
          <a:p>
            <a:pPr marL="285750" indent="-285750">
              <a:buFont typeface="Wingdings" pitchFamily="2" charset="2"/>
              <a:buChar char="§"/>
            </a:pPr>
            <a:r>
              <a:rPr lang="en-US" sz="2600"/>
              <a:t>Thus, the three moving points will lie on a moving great circle, but these points must maintain their separation distances from each other, as this great circle moves around the sphere</a:t>
            </a:r>
          </a:p>
          <a:p>
            <a:pPr marL="285750" indent="-285750">
              <a:buFont typeface="Wingdings" pitchFamily="2" charset="2"/>
              <a:buChar char="§"/>
            </a:pPr>
            <a:r>
              <a:rPr lang="en-US" sz="2600"/>
              <a:t>Two of these three points are also constrained to lie on fixed great circles </a:t>
            </a:r>
          </a:p>
          <a:p>
            <a:pPr marL="285750" indent="-285750">
              <a:buFont typeface="Wingdings" pitchFamily="2" charset="2"/>
              <a:buChar char="§"/>
            </a:pPr>
            <a:r>
              <a:rPr lang="en-US" sz="2600"/>
              <a:t>Again, we are interested in the path traced out by the third point while sliding the moving circle, subject to the two constraints</a:t>
            </a:r>
          </a:p>
          <a:p>
            <a:pPr marL="285750" indent="-285750">
              <a:buFont typeface="Wingdings" pitchFamily="2" charset="2"/>
              <a:buChar char="§"/>
            </a:pPr>
            <a:r>
              <a:rPr lang="en-US" sz="2600"/>
              <a:t>The resulting curve will no longer be described by a quadratic equation, but rather, it requires a quartic (fourth degree) equation </a:t>
            </a:r>
          </a:p>
          <a:p>
            <a:pPr marL="285750" indent="-285750">
              <a:buFont typeface="Wingdings" pitchFamily="2" charset="2"/>
              <a:buChar char="§"/>
            </a:pPr>
            <a:r>
              <a:rPr lang="en-US" sz="2600"/>
              <a:t>The next figure shows the setup, but does not show the curve traced by the third moving point </a:t>
            </a:r>
          </a:p>
          <a:p>
            <a:pPr marL="285750" indent="-285750">
              <a:buFont typeface="Wingdings" pitchFamily="2" charset="2"/>
              <a:buChar char="§"/>
            </a:pPr>
            <a:endParaRPr lang="en-US" sz="2400"/>
          </a:p>
          <a:p>
            <a:pPr marL="285750" indent="-285750">
              <a:buFont typeface="Wingdings" pitchFamily="2" charset="2"/>
              <a:buChar char="§"/>
            </a:pPr>
            <a:endParaRPr lang="en-US" sz="2400"/>
          </a:p>
        </p:txBody>
      </p:sp>
    </p:spTree>
    <p:extLst>
      <p:ext uri="{BB962C8B-B14F-4D97-AF65-F5344CB8AC3E}">
        <p14:creationId xmlns:p14="http://schemas.microsoft.com/office/powerpoint/2010/main" val="2992117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4">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p:tgtEl>
                                          <p:spTgt spid="4">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p:tgtEl>
                                          <p:spTgt spid="4">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p:tgtEl>
                                          <p:spTgt spid="4">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4">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p:tgtEl>
                                          <p:spTgt spid="4">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p:tgtEl>
                                          <p:spTgt spid="4">
                                            <p:txEl>
                                              <p:pRg st="5" end="5"/>
                                            </p:txEl>
                                          </p:spTgt>
                                        </p:tgtEl>
                                        <p:attrNameLst>
                                          <p:attrName>ppt_y</p:attrName>
                                        </p:attrNameLst>
                                      </p:cBhvr>
                                      <p:tavLst>
                                        <p:tav tm="0">
                                          <p:val>
                                            <p:strVal val="#ppt_y+#ppt_h*1.125000"/>
                                          </p:val>
                                        </p:tav>
                                        <p:tav tm="100000">
                                          <p:val>
                                            <p:strVal val="#ppt_y"/>
                                          </p:val>
                                        </p:tav>
                                      </p:tavLst>
                                    </p:anim>
                                    <p:animEffect transition="in" filter="wipe(up)">
                                      <p:cBhvr>
                                        <p:cTn id="38" dur="500"/>
                                        <p:tgtEl>
                                          <p:spTgt spid="4">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p:tgtEl>
                                          <p:spTgt spid="4">
                                            <p:txEl>
                                              <p:pRg st="6" end="6"/>
                                            </p:txEl>
                                          </p:spTgt>
                                        </p:tgtEl>
                                        <p:attrNameLst>
                                          <p:attrName>ppt_y</p:attrName>
                                        </p:attrNameLst>
                                      </p:cBhvr>
                                      <p:tavLst>
                                        <p:tav tm="0">
                                          <p:val>
                                            <p:strVal val="#ppt_y+#ppt_h*1.125000"/>
                                          </p:val>
                                        </p:tav>
                                        <p:tav tm="100000">
                                          <p:val>
                                            <p:strVal val="#ppt_y"/>
                                          </p:val>
                                        </p:tav>
                                      </p:tavLst>
                                    </p:anim>
                                    <p:animEffect transition="in" filter="wipe(up)">
                                      <p:cBhvr>
                                        <p:cTn id="44"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8E5727-E733-4648-9938-8FD3ACE556EA}"/>
              </a:ext>
            </a:extLst>
          </p:cNvPr>
          <p:cNvPicPr>
            <a:picLocks noChangeAspect="1"/>
          </p:cNvPicPr>
          <p:nvPr/>
        </p:nvPicPr>
        <p:blipFill>
          <a:blip r:embed="rId2"/>
          <a:stretch>
            <a:fillRect/>
          </a:stretch>
        </p:blipFill>
        <p:spPr>
          <a:xfrm>
            <a:off x="2703445" y="329095"/>
            <a:ext cx="6771860" cy="6583752"/>
          </a:xfrm>
          <a:prstGeom prst="rect">
            <a:avLst/>
          </a:prstGeom>
        </p:spPr>
      </p:pic>
    </p:spTree>
    <p:extLst>
      <p:ext uri="{BB962C8B-B14F-4D97-AF65-F5344CB8AC3E}">
        <p14:creationId xmlns:p14="http://schemas.microsoft.com/office/powerpoint/2010/main" val="1092175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6510B4-7EF8-8440-A105-F7D2C62C70F8}"/>
              </a:ext>
            </a:extLst>
          </p:cNvPr>
          <p:cNvPicPr>
            <a:picLocks noChangeAspect="1"/>
          </p:cNvPicPr>
          <p:nvPr/>
        </p:nvPicPr>
        <p:blipFill>
          <a:blip r:embed="rId2"/>
          <a:stretch>
            <a:fillRect/>
          </a:stretch>
        </p:blipFill>
        <p:spPr>
          <a:xfrm>
            <a:off x="3060526" y="859915"/>
            <a:ext cx="5532662" cy="5522955"/>
          </a:xfrm>
          <a:prstGeom prst="rect">
            <a:avLst/>
          </a:prstGeom>
        </p:spPr>
      </p:pic>
      <p:sp>
        <p:nvSpPr>
          <p:cNvPr id="5" name="TextBox 4">
            <a:extLst>
              <a:ext uri="{FF2B5EF4-FFF2-40B4-BE49-F238E27FC236}">
                <a16:creationId xmlns:a16="http://schemas.microsoft.com/office/drawing/2014/main" id="{AEE9741A-264B-704C-84DD-F4F783F8AA81}"/>
              </a:ext>
            </a:extLst>
          </p:cNvPr>
          <p:cNvSpPr txBox="1"/>
          <p:nvPr/>
        </p:nvSpPr>
        <p:spPr>
          <a:xfrm>
            <a:off x="1002081" y="225468"/>
            <a:ext cx="10176889" cy="430887"/>
          </a:xfrm>
          <a:prstGeom prst="rect">
            <a:avLst/>
          </a:prstGeom>
          <a:noFill/>
        </p:spPr>
        <p:txBody>
          <a:bodyPr wrap="none" rtlCol="0">
            <a:spAutoFit/>
          </a:bodyPr>
          <a:lstStyle/>
          <a:p>
            <a:r>
              <a:rPr lang="en-US" sz="2200"/>
              <a:t>Here is the projection onto a plane of two of the possible quartic curves on the sphere: </a:t>
            </a:r>
          </a:p>
        </p:txBody>
      </p:sp>
    </p:spTree>
    <p:extLst>
      <p:ext uri="{BB962C8B-B14F-4D97-AF65-F5344CB8AC3E}">
        <p14:creationId xmlns:p14="http://schemas.microsoft.com/office/powerpoint/2010/main" val="152420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C348AF6-85A3-FA4F-ABCA-8E3E5E144E61}"/>
              </a:ext>
            </a:extLst>
          </p:cNvPr>
          <p:cNvSpPr txBox="1"/>
          <p:nvPr/>
        </p:nvSpPr>
        <p:spPr>
          <a:xfrm>
            <a:off x="611877" y="272693"/>
            <a:ext cx="11310489" cy="1292662"/>
          </a:xfrm>
          <a:prstGeom prst="rect">
            <a:avLst/>
          </a:prstGeom>
          <a:noFill/>
        </p:spPr>
        <p:txBody>
          <a:bodyPr wrap="square" rtlCol="0">
            <a:spAutoFit/>
          </a:bodyPr>
          <a:lstStyle/>
          <a:p>
            <a:r>
              <a:rPr lang="en-US" sz="2600"/>
              <a:t>Without loss of generality, we can rotate the sphere and arrange for the quartic equation to only involve the </a:t>
            </a:r>
            <a:r>
              <a:rPr lang="en-US" sz="2600" i="1"/>
              <a:t>x</a:t>
            </a:r>
            <a:r>
              <a:rPr lang="en-US" sz="2600"/>
              <a:t> and </a:t>
            </a:r>
            <a:r>
              <a:rPr lang="en-US" sz="2600" i="1"/>
              <a:t>y</a:t>
            </a:r>
            <a:r>
              <a:rPr lang="en-US" sz="2600"/>
              <a:t> coordinates (not </a:t>
            </a:r>
            <a:r>
              <a:rPr lang="en-US" sz="2600" i="1"/>
              <a:t>z</a:t>
            </a:r>
            <a:r>
              <a:rPr lang="en-US" sz="2600"/>
              <a:t>) and some constant parameters that will not be explained here (unless asked):    </a:t>
            </a:r>
          </a:p>
        </p:txBody>
      </p:sp>
      <p:pic>
        <p:nvPicPr>
          <p:cNvPr id="3" name="Picture 2">
            <a:extLst>
              <a:ext uri="{FF2B5EF4-FFF2-40B4-BE49-F238E27FC236}">
                <a16:creationId xmlns:a16="http://schemas.microsoft.com/office/drawing/2014/main" id="{DDFFB326-5618-7E4F-8930-8A9302F18E9A}"/>
              </a:ext>
            </a:extLst>
          </p:cNvPr>
          <p:cNvPicPr>
            <a:picLocks noChangeAspect="1"/>
          </p:cNvPicPr>
          <p:nvPr/>
        </p:nvPicPr>
        <p:blipFill>
          <a:blip r:embed="rId2"/>
          <a:stretch>
            <a:fillRect/>
          </a:stretch>
        </p:blipFill>
        <p:spPr>
          <a:xfrm>
            <a:off x="2131687" y="1813577"/>
            <a:ext cx="8204200" cy="4508500"/>
          </a:xfrm>
          <a:prstGeom prst="rect">
            <a:avLst/>
          </a:prstGeom>
        </p:spPr>
      </p:pic>
    </p:spTree>
    <p:extLst>
      <p:ext uri="{BB962C8B-B14F-4D97-AF65-F5344CB8AC3E}">
        <p14:creationId xmlns:p14="http://schemas.microsoft.com/office/powerpoint/2010/main" val="1873689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C348AF6-85A3-FA4F-ABCA-8E3E5E144E61}"/>
              </a:ext>
            </a:extLst>
          </p:cNvPr>
          <p:cNvSpPr txBox="1"/>
          <p:nvPr/>
        </p:nvSpPr>
        <p:spPr>
          <a:xfrm>
            <a:off x="478185" y="473207"/>
            <a:ext cx="11373846" cy="5693866"/>
          </a:xfrm>
          <a:prstGeom prst="rect">
            <a:avLst/>
          </a:prstGeom>
          <a:noFill/>
        </p:spPr>
        <p:txBody>
          <a:bodyPr wrap="square" rtlCol="0">
            <a:spAutoFit/>
          </a:bodyPr>
          <a:lstStyle/>
          <a:p>
            <a:pPr marL="285750" indent="-285750">
              <a:buFont typeface="Wingdings" pitchFamily="2" charset="2"/>
              <a:buChar char="§"/>
            </a:pPr>
            <a:r>
              <a:rPr lang="en-US" sz="2600"/>
              <a:t>The sliding great circle problem is then easily translated </a:t>
            </a:r>
            <a:r>
              <a:rPr lang="en-US" sz="2600" i="1"/>
              <a:t>from</a:t>
            </a:r>
            <a:r>
              <a:rPr lang="en-US" sz="2600"/>
              <a:t> a problem on the unit sphere </a:t>
            </a:r>
            <a:r>
              <a:rPr lang="en-US" sz="2600" i="1"/>
              <a:t>to</a:t>
            </a:r>
            <a:r>
              <a:rPr lang="en-US" sz="2600"/>
              <a:t> a problem in the real projective plane</a:t>
            </a:r>
          </a:p>
          <a:p>
            <a:pPr marL="285750" indent="-285750">
              <a:buFont typeface="Wingdings" pitchFamily="2" charset="2"/>
              <a:buChar char="§"/>
            </a:pPr>
            <a:r>
              <a:rPr lang="en-US" sz="2600"/>
              <a:t>Here we use the standard model of the real projective plane, identifying its “points” with the lines through the origin in 3-dimensional Cartesian space</a:t>
            </a:r>
          </a:p>
          <a:p>
            <a:pPr marL="285750" indent="-285750">
              <a:buFont typeface="Wingdings" pitchFamily="2" charset="2"/>
              <a:buChar char="§"/>
            </a:pPr>
            <a:r>
              <a:rPr lang="en-US" sz="2600"/>
              <a:t>Each such line intersects the unit sphere in two antipodal points, and so we may also identify such a pair of points on the sphere with a single “point” in the projective plane </a:t>
            </a:r>
          </a:p>
          <a:p>
            <a:pPr marL="285750" indent="-285750">
              <a:buFont typeface="Wingdings" pitchFamily="2" charset="2"/>
              <a:buChar char="§"/>
            </a:pPr>
            <a:r>
              <a:rPr lang="en-US" sz="2600"/>
              <a:t>Under this identification, great circles on the unit sphere are identified with “lines” in the projective plane</a:t>
            </a:r>
          </a:p>
          <a:p>
            <a:pPr marL="285750" indent="-285750">
              <a:buFont typeface="Wingdings" pitchFamily="2" charset="2"/>
              <a:buChar char="§"/>
            </a:pPr>
            <a:r>
              <a:rPr lang="en-US" sz="2600"/>
              <a:t>The quartic curve on the sphere that resulted from the sliding great circle problem then corresponds to a quartic curve in the projective plane</a:t>
            </a:r>
          </a:p>
          <a:p>
            <a:pPr marL="285750" indent="-285750">
              <a:buFont typeface="Wingdings" pitchFamily="2" charset="2"/>
              <a:buChar char="§"/>
            </a:pPr>
            <a:r>
              <a:rPr lang="en-US" sz="2600"/>
              <a:t>It can be shown that this curve has two singularities, where the curve is self-crossing </a:t>
            </a:r>
          </a:p>
          <a:p>
            <a:pPr marL="285750" indent="-285750">
              <a:buFont typeface="Wingdings" pitchFamily="2" charset="2"/>
              <a:buChar char="§"/>
            </a:pPr>
            <a:r>
              <a:rPr lang="en-US" sz="2600"/>
              <a:t>It can also be shown that it has “genus one” (definition omitted unless asked)</a:t>
            </a:r>
          </a:p>
        </p:txBody>
      </p:sp>
    </p:spTree>
    <p:extLst>
      <p:ext uri="{BB962C8B-B14F-4D97-AF65-F5344CB8AC3E}">
        <p14:creationId xmlns:p14="http://schemas.microsoft.com/office/powerpoint/2010/main" val="2638456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4">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p:tgtEl>
                                          <p:spTgt spid="4">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p:tgtEl>
                                          <p:spTgt spid="4">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p:tgtEl>
                                          <p:spTgt spid="4">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4">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p:tgtEl>
                                          <p:spTgt spid="4">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p:tgtEl>
                                          <p:spTgt spid="4">
                                            <p:txEl>
                                              <p:pRg st="5" end="5"/>
                                            </p:txEl>
                                          </p:spTgt>
                                        </p:tgtEl>
                                        <p:attrNameLst>
                                          <p:attrName>ppt_y</p:attrName>
                                        </p:attrNameLst>
                                      </p:cBhvr>
                                      <p:tavLst>
                                        <p:tav tm="0">
                                          <p:val>
                                            <p:strVal val="#ppt_y+#ppt_h*1.125000"/>
                                          </p:val>
                                        </p:tav>
                                        <p:tav tm="100000">
                                          <p:val>
                                            <p:strVal val="#ppt_y"/>
                                          </p:val>
                                        </p:tav>
                                      </p:tavLst>
                                    </p:anim>
                                    <p:animEffect transition="in" filter="wipe(up)">
                                      <p:cBhvr>
                                        <p:cTn id="38" dur="500"/>
                                        <p:tgtEl>
                                          <p:spTgt spid="4">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p:tgtEl>
                                          <p:spTgt spid="4">
                                            <p:txEl>
                                              <p:pRg st="6" end="6"/>
                                            </p:txEl>
                                          </p:spTgt>
                                        </p:tgtEl>
                                        <p:attrNameLst>
                                          <p:attrName>ppt_y</p:attrName>
                                        </p:attrNameLst>
                                      </p:cBhvr>
                                      <p:tavLst>
                                        <p:tav tm="0">
                                          <p:val>
                                            <p:strVal val="#ppt_y+#ppt_h*1.125000"/>
                                          </p:val>
                                        </p:tav>
                                        <p:tav tm="100000">
                                          <p:val>
                                            <p:strVal val="#ppt_y"/>
                                          </p:val>
                                        </p:tav>
                                      </p:tavLst>
                                    </p:anim>
                                    <p:animEffect transition="in" filter="wipe(up)">
                                      <p:cBhvr>
                                        <p:cTn id="44"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C348AF6-85A3-FA4F-ABCA-8E3E5E144E61}"/>
                  </a:ext>
                </a:extLst>
              </p:cNvPr>
              <p:cNvSpPr txBox="1"/>
              <p:nvPr/>
            </p:nvSpPr>
            <p:spPr>
              <a:xfrm>
                <a:off x="490744" y="487025"/>
                <a:ext cx="11103280" cy="6370975"/>
              </a:xfrm>
              <a:prstGeom prst="rect">
                <a:avLst/>
              </a:prstGeom>
              <a:noFill/>
            </p:spPr>
            <p:txBody>
              <a:bodyPr wrap="square" rtlCol="0">
                <a:spAutoFit/>
              </a:bodyPr>
              <a:lstStyle/>
              <a:p>
                <a:pPr marL="285750" indent="-285750">
                  <a:buFont typeface="Wingdings" pitchFamily="2" charset="2"/>
                  <a:buChar char="§"/>
                </a:pPr>
                <a:r>
                  <a:rPr lang="en-US" sz="2400"/>
                  <a:t>Furthermore, by making a suitable projective transformation, an affine version of the resulting curve has an equation in the following form:</a:t>
                </a:r>
              </a:p>
              <a:p>
                <a:endParaRPr lang="en-US" sz="2400"/>
              </a:p>
              <a:p>
                <a:pPr/>
                <a14:m>
                  <m:oMathPara xmlns:m="http://schemas.openxmlformats.org/officeDocument/2006/math">
                    <m:oMathParaPr>
                      <m:jc m:val="centerGroup"/>
                    </m:oMathParaPr>
                    <m:oMath xmlns:m="http://schemas.openxmlformats.org/officeDocument/2006/math">
                      <m:sSup>
                        <m:sSupPr>
                          <m:ctrlPr>
                            <a:rPr lang="en-US" sz="2600" b="0" i="1">
                              <a:latin typeface="Cambria Math" panose="02040503050406030204" pitchFamily="18" charset="0"/>
                            </a:rPr>
                          </m:ctrlPr>
                        </m:sSupPr>
                        <m:e>
                          <m:r>
                            <a:rPr lang="en-US" sz="2600" b="0" i="1">
                              <a:latin typeface="Cambria Math" panose="02040503050406030204" pitchFamily="18" charset="0"/>
                            </a:rPr>
                            <m:t>𝑎</m:t>
                          </m:r>
                        </m:e>
                        <m:sup>
                          <m:r>
                            <a:rPr lang="en-US" sz="2600" b="0" i="1">
                              <a:latin typeface="Cambria Math" panose="02040503050406030204" pitchFamily="18" charset="0"/>
                            </a:rPr>
                            <m:t>2</m:t>
                          </m:r>
                        </m:sup>
                      </m:sSup>
                      <m:sSup>
                        <m:sSupPr>
                          <m:ctrlPr>
                            <a:rPr lang="en-US" sz="2600" b="0" i="1">
                              <a:latin typeface="Cambria Math" panose="02040503050406030204" pitchFamily="18" charset="0"/>
                            </a:rPr>
                          </m:ctrlPr>
                        </m:sSupPr>
                        <m:e>
                          <m:r>
                            <a:rPr lang="en-US" sz="2600" b="0" i="1">
                              <a:latin typeface="Cambria Math" panose="02040503050406030204" pitchFamily="18" charset="0"/>
                            </a:rPr>
                            <m:t>𝑥</m:t>
                          </m:r>
                        </m:e>
                        <m:sup>
                          <m:r>
                            <a:rPr lang="en-US" sz="2600" b="0" i="1">
                              <a:latin typeface="Cambria Math" panose="02040503050406030204" pitchFamily="18" charset="0"/>
                            </a:rPr>
                            <m:t>2</m:t>
                          </m:r>
                        </m:sup>
                      </m:sSup>
                      <m:sSup>
                        <m:sSupPr>
                          <m:ctrlPr>
                            <a:rPr lang="en-US" sz="2600" b="0" i="1">
                              <a:latin typeface="Cambria Math" panose="02040503050406030204" pitchFamily="18" charset="0"/>
                            </a:rPr>
                          </m:ctrlPr>
                        </m:sSupPr>
                        <m:e>
                          <m:r>
                            <a:rPr lang="en-US" sz="2600" b="0" i="1">
                              <a:latin typeface="Cambria Math" panose="02040503050406030204" pitchFamily="18" charset="0"/>
                            </a:rPr>
                            <m:t>𝑦</m:t>
                          </m:r>
                        </m:e>
                        <m:sup>
                          <m:r>
                            <a:rPr lang="en-US" sz="2600" b="0" i="1">
                              <a:latin typeface="Cambria Math" panose="02040503050406030204" pitchFamily="18" charset="0"/>
                            </a:rPr>
                            <m:t>2</m:t>
                          </m:r>
                        </m:sup>
                      </m:sSup>
                      <m:r>
                        <a:rPr lang="en-US" sz="2600" b="0" i="1">
                          <a:latin typeface="Cambria Math" panose="02040503050406030204" pitchFamily="18" charset="0"/>
                        </a:rPr>
                        <m:t>−</m:t>
                      </m:r>
                      <m:sSup>
                        <m:sSupPr>
                          <m:ctrlPr>
                            <a:rPr lang="en-US" sz="2600" b="0" i="1">
                              <a:latin typeface="Cambria Math" panose="02040503050406030204" pitchFamily="18" charset="0"/>
                            </a:rPr>
                          </m:ctrlPr>
                        </m:sSupPr>
                        <m:e>
                          <m:r>
                            <a:rPr lang="en-US" sz="2600" b="0" i="1">
                              <a:latin typeface="Cambria Math" panose="02040503050406030204" pitchFamily="18" charset="0"/>
                            </a:rPr>
                            <m:t>𝑏</m:t>
                          </m:r>
                        </m:e>
                        <m:sup>
                          <m:r>
                            <a:rPr lang="en-US" sz="2600" b="0" i="1">
                              <a:latin typeface="Cambria Math" panose="02040503050406030204" pitchFamily="18" charset="0"/>
                            </a:rPr>
                            <m:t>2</m:t>
                          </m:r>
                        </m:sup>
                      </m:sSup>
                      <m:sSup>
                        <m:sSupPr>
                          <m:ctrlPr>
                            <a:rPr lang="en-US" sz="2600" b="0" i="1">
                              <a:latin typeface="Cambria Math" panose="02040503050406030204" pitchFamily="18" charset="0"/>
                            </a:rPr>
                          </m:ctrlPr>
                        </m:sSupPr>
                        <m:e>
                          <m:r>
                            <a:rPr lang="en-US" sz="2600" b="0" i="1">
                              <a:latin typeface="Cambria Math" panose="02040503050406030204" pitchFamily="18" charset="0"/>
                            </a:rPr>
                            <m:t>𝑥</m:t>
                          </m:r>
                        </m:e>
                        <m:sup>
                          <m:r>
                            <a:rPr lang="en-US" sz="2600" b="0" i="1">
                              <a:latin typeface="Cambria Math" panose="02040503050406030204" pitchFamily="18" charset="0"/>
                            </a:rPr>
                            <m:t>2</m:t>
                          </m:r>
                        </m:sup>
                      </m:sSup>
                      <m:r>
                        <a:rPr lang="en-US" sz="2600" b="0" i="1">
                          <a:latin typeface="Cambria Math" panose="02040503050406030204" pitchFamily="18" charset="0"/>
                        </a:rPr>
                        <m:t> −</m:t>
                      </m:r>
                      <m:sSup>
                        <m:sSupPr>
                          <m:ctrlPr>
                            <a:rPr lang="en-US" sz="2600" b="0" i="1">
                              <a:latin typeface="Cambria Math" panose="02040503050406030204" pitchFamily="18" charset="0"/>
                            </a:rPr>
                          </m:ctrlPr>
                        </m:sSupPr>
                        <m:e>
                          <m:r>
                            <a:rPr lang="en-US" sz="2600" b="0" i="1">
                              <a:latin typeface="Cambria Math" panose="02040503050406030204" pitchFamily="18" charset="0"/>
                            </a:rPr>
                            <m:t>𝑐</m:t>
                          </m:r>
                        </m:e>
                        <m:sup>
                          <m:r>
                            <a:rPr lang="en-US" sz="2600" b="0" i="1">
                              <a:latin typeface="Cambria Math" panose="02040503050406030204" pitchFamily="18" charset="0"/>
                            </a:rPr>
                            <m:t>2</m:t>
                          </m:r>
                        </m:sup>
                      </m:sSup>
                      <m:sSup>
                        <m:sSupPr>
                          <m:ctrlPr>
                            <a:rPr lang="en-US" sz="2600" b="0" i="1">
                              <a:latin typeface="Cambria Math" panose="02040503050406030204" pitchFamily="18" charset="0"/>
                            </a:rPr>
                          </m:ctrlPr>
                        </m:sSupPr>
                        <m:e>
                          <m:r>
                            <a:rPr lang="en-US" sz="2600" b="0" i="1">
                              <a:latin typeface="Cambria Math" panose="02040503050406030204" pitchFamily="18" charset="0"/>
                            </a:rPr>
                            <m:t>𝑦</m:t>
                          </m:r>
                        </m:e>
                        <m:sup>
                          <m:r>
                            <a:rPr lang="en-US" sz="2600" b="0" i="1">
                              <a:latin typeface="Cambria Math" panose="02040503050406030204" pitchFamily="18" charset="0"/>
                            </a:rPr>
                            <m:t>2</m:t>
                          </m:r>
                        </m:sup>
                      </m:sSup>
                      <m:r>
                        <a:rPr lang="en-US" sz="2600" b="0" i="1">
                          <a:latin typeface="Cambria Math" panose="02040503050406030204" pitchFamily="18" charset="0"/>
                        </a:rPr>
                        <m:t> +</m:t>
                      </m:r>
                      <m:sSup>
                        <m:sSupPr>
                          <m:ctrlPr>
                            <a:rPr lang="en-US" sz="2600" b="0" i="1">
                              <a:latin typeface="Cambria Math" panose="02040503050406030204" pitchFamily="18" charset="0"/>
                            </a:rPr>
                          </m:ctrlPr>
                        </m:sSupPr>
                        <m:e>
                          <m:r>
                            <a:rPr lang="en-US" sz="2600" b="0" i="1">
                              <a:latin typeface="Cambria Math" panose="02040503050406030204" pitchFamily="18" charset="0"/>
                            </a:rPr>
                            <m:t>𝑑</m:t>
                          </m:r>
                        </m:e>
                        <m:sup>
                          <m:r>
                            <a:rPr lang="en-US" sz="2600" b="0" i="1">
                              <a:latin typeface="Cambria Math" panose="02040503050406030204" pitchFamily="18" charset="0"/>
                            </a:rPr>
                            <m:t>2</m:t>
                          </m:r>
                        </m:sup>
                      </m:sSup>
                      <m:r>
                        <a:rPr lang="en-US" sz="2600" b="0" i="1">
                          <a:latin typeface="Cambria Math" panose="02040503050406030204" pitchFamily="18" charset="0"/>
                        </a:rPr>
                        <m:t>−2</m:t>
                      </m:r>
                      <m:sSup>
                        <m:sSupPr>
                          <m:ctrlPr>
                            <a:rPr lang="en-US" sz="2600" b="0" i="1">
                              <a:latin typeface="Cambria Math" panose="02040503050406030204" pitchFamily="18" charset="0"/>
                            </a:rPr>
                          </m:ctrlPr>
                        </m:sSupPr>
                        <m:e>
                          <m:r>
                            <a:rPr lang="en-US" sz="2600" b="0" i="1">
                              <a:latin typeface="Cambria Math" panose="02040503050406030204" pitchFamily="18" charset="0"/>
                            </a:rPr>
                            <m:t>𝑒</m:t>
                          </m:r>
                        </m:e>
                        <m:sup>
                          <m:r>
                            <a:rPr lang="en-US" sz="2600" b="0" i="1">
                              <a:latin typeface="Cambria Math" panose="02040503050406030204" pitchFamily="18" charset="0"/>
                            </a:rPr>
                            <m:t>2</m:t>
                          </m:r>
                        </m:sup>
                      </m:sSup>
                      <m:r>
                        <a:rPr lang="en-US" sz="2600" b="0" i="1">
                          <a:latin typeface="Cambria Math" panose="02040503050406030204" pitchFamily="18" charset="0"/>
                        </a:rPr>
                        <m:t>𝑥𝑦</m:t>
                      </m:r>
                      <m:r>
                        <a:rPr lang="en-US" sz="2600" b="0" i="1">
                          <a:latin typeface="Cambria Math" panose="02040503050406030204" pitchFamily="18" charset="0"/>
                        </a:rPr>
                        <m:t>=0</m:t>
                      </m:r>
                    </m:oMath>
                  </m:oMathPara>
                </a14:m>
                <a:endParaRPr lang="en-US" sz="2600"/>
              </a:p>
              <a:p>
                <a:endParaRPr lang="en-US" sz="2400"/>
              </a:p>
              <a:p>
                <a:pPr marL="285750" indent="-285750">
                  <a:buFont typeface="Wingdings" pitchFamily="2" charset="2"/>
                  <a:buChar char="§"/>
                </a:pPr>
                <a:r>
                  <a:rPr lang="en-US" sz="2400"/>
                  <a:t>Via a simple birational transformation, the above can then be put into the Legendre form  𝜉</a:t>
                </a:r>
                <a:r>
                  <a:rPr lang="en-US" sz="2400" baseline="30000"/>
                  <a:t>2</a:t>
                </a:r>
                <a:r>
                  <a:rPr lang="en-US" sz="2400"/>
                  <a:t> = (1 - 𝜔</a:t>
                </a:r>
                <a:r>
                  <a:rPr lang="en-US" sz="2400" baseline="30000"/>
                  <a:t>2</a:t>
                </a:r>
                <a:r>
                  <a:rPr lang="en-US" sz="2400"/>
                  <a:t>)(1 - 𝜅</a:t>
                </a:r>
                <a:r>
                  <a:rPr lang="en-US" sz="2400" baseline="30000"/>
                  <a:t>2</a:t>
                </a:r>
                <a:r>
                  <a:rPr lang="en-US" sz="2400"/>
                  <a:t>𝜔</a:t>
                </a:r>
                <a:r>
                  <a:rPr lang="en-US" sz="2400" baseline="30000"/>
                  <a:t>2</a:t>
                </a:r>
                <a:r>
                  <a:rPr lang="en-US" sz="2400"/>
                  <a:t>) ,  where 𝜉 and 𝜔 are variables, and 𝜅 is a constant </a:t>
                </a:r>
              </a:p>
              <a:p>
                <a:pPr marL="285750" indent="-285750">
                  <a:buFont typeface="Wingdings" pitchFamily="2" charset="2"/>
                  <a:buChar char="§"/>
                </a:pPr>
                <a:r>
                  <a:rPr lang="en-US" sz="2400"/>
                  <a:t>This is a classical “elliptic curve”  </a:t>
                </a:r>
              </a:p>
              <a:p>
                <a:pPr marL="285750" indent="-285750">
                  <a:buFont typeface="Wingdings" pitchFamily="2" charset="2"/>
                  <a:buChar char="§"/>
                </a:pPr>
                <a:r>
                  <a:rPr lang="en-US" sz="2400"/>
                  <a:t>Specifically, take</a:t>
                </a:r>
              </a:p>
              <a:p>
                <a:r>
                  <a:rPr lang="en-US" sz="2400"/>
                  <a:t> </a:t>
                </a:r>
              </a:p>
              <a:p>
                <a:r>
                  <a:rPr lang="en-US" sz="2400"/>
                  <a:t>                          𝛿  =  (</a:t>
                </a:r>
                <a:r>
                  <a:rPr lang="en-US" sz="2400" i="1"/>
                  <a:t>ad</a:t>
                </a:r>
                <a:r>
                  <a:rPr lang="en-US" sz="2400"/>
                  <a:t>+</a:t>
                </a:r>
                <a:r>
                  <a:rPr lang="en-US" sz="2400" i="1"/>
                  <a:t>bc</a:t>
                </a:r>
                <a:r>
                  <a:rPr lang="en-US" sz="2400"/>
                  <a:t>+</a:t>
                </a:r>
                <a:r>
                  <a:rPr lang="en-US" sz="2400" i="1"/>
                  <a:t>e</a:t>
                </a:r>
                <a:r>
                  <a:rPr lang="en-US" sz="2400" baseline="30000"/>
                  <a:t>2</a:t>
                </a:r>
                <a:r>
                  <a:rPr lang="en-US" sz="2400"/>
                  <a:t>) (</a:t>
                </a:r>
                <a:r>
                  <a:rPr lang="en-US" sz="2400" i="1"/>
                  <a:t>ad</a:t>
                </a:r>
                <a:r>
                  <a:rPr lang="en-US" sz="2400"/>
                  <a:t>+</a:t>
                </a:r>
                <a:r>
                  <a:rPr lang="en-US" sz="2400" i="1"/>
                  <a:t>bc</a:t>
                </a:r>
                <a:r>
                  <a:rPr lang="en-US" sz="2400"/>
                  <a:t>-</a:t>
                </a:r>
                <a:r>
                  <a:rPr lang="en-US" sz="2400" i="1"/>
                  <a:t>e</a:t>
                </a:r>
                <a:r>
                  <a:rPr lang="en-US" sz="2400" baseline="30000"/>
                  <a:t>2</a:t>
                </a:r>
                <a:r>
                  <a:rPr lang="en-US" sz="2400"/>
                  <a:t>) (</a:t>
                </a:r>
                <a:r>
                  <a:rPr lang="en-US" sz="2400" i="1"/>
                  <a:t>ad</a:t>
                </a:r>
                <a:r>
                  <a:rPr lang="en-US" sz="2400"/>
                  <a:t>-</a:t>
                </a:r>
                <a:r>
                  <a:rPr lang="en-US" sz="2400" i="1"/>
                  <a:t>bc</a:t>
                </a:r>
                <a:r>
                  <a:rPr lang="en-US" sz="2400"/>
                  <a:t>+</a:t>
                </a:r>
                <a:r>
                  <a:rPr lang="en-US" sz="2400" i="1"/>
                  <a:t>e</a:t>
                </a:r>
                <a:r>
                  <a:rPr lang="en-US" sz="2400" baseline="30000"/>
                  <a:t>2</a:t>
                </a:r>
                <a:r>
                  <a:rPr lang="en-US" sz="2400"/>
                  <a:t>) (</a:t>
                </a:r>
                <a:r>
                  <a:rPr lang="en-US" sz="2400" i="1"/>
                  <a:t>ad</a:t>
                </a:r>
                <a:r>
                  <a:rPr lang="en-US" sz="2400"/>
                  <a:t>-</a:t>
                </a:r>
                <a:r>
                  <a:rPr lang="en-US" sz="2400" i="1"/>
                  <a:t>bc</a:t>
                </a:r>
                <a:r>
                  <a:rPr lang="en-US" sz="2400"/>
                  <a:t>-</a:t>
                </a:r>
                <a:r>
                  <a:rPr lang="en-US" sz="2400" i="1"/>
                  <a:t>e</a:t>
                </a:r>
                <a:r>
                  <a:rPr lang="en-US" sz="2400" baseline="30000"/>
                  <a:t>2</a:t>
                </a:r>
                <a:r>
                  <a:rPr lang="en-US" sz="2400"/>
                  <a:t>), </a:t>
                </a:r>
              </a:p>
              <a:p>
                <a:r>
                  <a:rPr lang="en-US" sz="2400"/>
                  <a:t>                          𝜌  =  (</a:t>
                </a:r>
                <a:r>
                  <a:rPr lang="en-US" sz="2400" i="1"/>
                  <a:t>a</a:t>
                </a:r>
                <a:r>
                  <a:rPr lang="en-US" sz="2400" baseline="30000"/>
                  <a:t>2</a:t>
                </a:r>
                <a:r>
                  <a:rPr lang="en-US" sz="2400" i="1"/>
                  <a:t>d</a:t>
                </a:r>
                <a:r>
                  <a:rPr lang="en-US" sz="2400" baseline="30000"/>
                  <a:t>2  </a:t>
                </a:r>
                <a:r>
                  <a:rPr lang="en-US" sz="2400"/>
                  <a:t>+ </a:t>
                </a:r>
                <a:r>
                  <a:rPr lang="en-US" sz="2400" i="1"/>
                  <a:t>b</a:t>
                </a:r>
                <a:r>
                  <a:rPr lang="en-US" sz="2400" baseline="30000"/>
                  <a:t>2</a:t>
                </a:r>
                <a:r>
                  <a:rPr lang="en-US" sz="2400" i="1"/>
                  <a:t>c</a:t>
                </a:r>
                <a:r>
                  <a:rPr lang="en-US" sz="2400" baseline="30000"/>
                  <a:t>2  </a:t>
                </a:r>
                <a:r>
                  <a:rPr lang="en-US" sz="2400"/>
                  <a:t>- </a:t>
                </a:r>
                <a:r>
                  <a:rPr lang="en-US" sz="2400" i="1"/>
                  <a:t>e</a:t>
                </a:r>
                <a:r>
                  <a:rPr lang="en-US" sz="2400" baseline="30000"/>
                  <a:t>4  </a:t>
                </a:r>
                <a:r>
                  <a:rPr lang="en-US" sz="2400"/>
                  <a:t>+ 𝛿</a:t>
                </a:r>
                <a:r>
                  <a:rPr lang="en-US" sz="2400" baseline="30000"/>
                  <a:t>1/2</a:t>
                </a:r>
                <a:r>
                  <a:rPr lang="en-US" sz="2400"/>
                  <a:t>) / 2</a:t>
                </a:r>
                <a:r>
                  <a:rPr lang="en-US" sz="2400" i="1"/>
                  <a:t>a</a:t>
                </a:r>
                <a:r>
                  <a:rPr lang="en-US" sz="2400" baseline="30000"/>
                  <a:t>2</a:t>
                </a:r>
                <a:r>
                  <a:rPr lang="en-US" sz="2400" i="1"/>
                  <a:t>b</a:t>
                </a:r>
                <a:r>
                  <a:rPr lang="en-US" sz="2400" baseline="30000"/>
                  <a:t>2 </a:t>
                </a:r>
                <a:r>
                  <a:rPr lang="en-US" sz="2400"/>
                  <a:t>, </a:t>
                </a:r>
              </a:p>
              <a:p>
                <a:r>
                  <a:rPr lang="en-US" sz="2400"/>
                  <a:t>                          𝜅  =  </a:t>
                </a:r>
                <a:r>
                  <a:rPr lang="en-US" sz="2400" i="1"/>
                  <a:t>ab</a:t>
                </a:r>
                <a:r>
                  <a:rPr lang="en-US" sz="2400"/>
                  <a:t> 𝜌 / </a:t>
                </a:r>
                <a:r>
                  <a:rPr lang="en-US" sz="2400" i="1"/>
                  <a:t>cd ,  </a:t>
                </a:r>
              </a:p>
              <a:p>
                <a:r>
                  <a:rPr lang="en-US" sz="2400" i="1"/>
                  <a:t>                          </a:t>
                </a:r>
                <a:r>
                  <a:rPr lang="en-US" sz="2400"/>
                  <a:t>𝜔 =  </a:t>
                </a:r>
                <a:r>
                  <a:rPr lang="en-US" sz="2400" i="1"/>
                  <a:t>x</a:t>
                </a:r>
                <a:r>
                  <a:rPr lang="en-US" sz="2400"/>
                  <a:t> / 𝜌</a:t>
                </a:r>
                <a:r>
                  <a:rPr lang="en-US" sz="2400" baseline="30000"/>
                  <a:t>1/2 </a:t>
                </a:r>
                <a:r>
                  <a:rPr lang="en-US" sz="2400"/>
                  <a:t>, </a:t>
                </a:r>
                <a:endParaRPr lang="en-US" sz="2400" i="1"/>
              </a:p>
              <a:p>
                <a:r>
                  <a:rPr lang="en-US" sz="2400"/>
                  <a:t>                          𝜉  =  [ (</a:t>
                </a:r>
                <a:r>
                  <a:rPr lang="en-US" sz="2400" i="1"/>
                  <a:t>a</a:t>
                </a:r>
                <a:r>
                  <a:rPr lang="en-US" sz="2400" baseline="30000"/>
                  <a:t>2</a:t>
                </a:r>
                <a:r>
                  <a:rPr lang="en-US" sz="2400" i="1"/>
                  <a:t>x</a:t>
                </a:r>
                <a:r>
                  <a:rPr lang="en-US" sz="2400" baseline="30000"/>
                  <a:t>2 </a:t>
                </a:r>
                <a:r>
                  <a:rPr lang="en-US" sz="2400"/>
                  <a:t>- </a:t>
                </a:r>
                <a:r>
                  <a:rPr lang="en-US" sz="2400" i="1"/>
                  <a:t>c</a:t>
                </a:r>
                <a:r>
                  <a:rPr lang="en-US" sz="2400" baseline="30000"/>
                  <a:t>2</a:t>
                </a:r>
                <a:r>
                  <a:rPr lang="en-US" sz="2400"/>
                  <a:t>)</a:t>
                </a:r>
                <a:r>
                  <a:rPr lang="en-US" sz="2400" i="1"/>
                  <a:t>y - e</a:t>
                </a:r>
                <a:r>
                  <a:rPr lang="en-US" sz="2400" baseline="30000"/>
                  <a:t>2</a:t>
                </a:r>
                <a:r>
                  <a:rPr lang="en-US" sz="2400" i="1"/>
                  <a:t>x</a:t>
                </a:r>
                <a:r>
                  <a:rPr lang="en-US" sz="2400"/>
                  <a:t> ] / </a:t>
                </a:r>
                <a:r>
                  <a:rPr lang="en-US" sz="2400" i="1"/>
                  <a:t>cd</a:t>
                </a:r>
                <a:endParaRPr lang="en-US" sz="2400"/>
              </a:p>
              <a:p>
                <a:endParaRPr lang="en-US" sz="2400"/>
              </a:p>
              <a:p>
                <a:endParaRPr lang="en-US" sz="2400"/>
              </a:p>
            </p:txBody>
          </p:sp>
        </mc:Choice>
        <mc:Fallback xmlns="">
          <p:sp>
            <p:nvSpPr>
              <p:cNvPr id="4" name="TextBox 3">
                <a:extLst>
                  <a:ext uri="{FF2B5EF4-FFF2-40B4-BE49-F238E27FC236}">
                    <a16:creationId xmlns:a16="http://schemas.microsoft.com/office/drawing/2014/main" id="{0C348AF6-85A3-FA4F-ABCA-8E3E5E144E61}"/>
                  </a:ext>
                </a:extLst>
              </p:cNvPr>
              <p:cNvSpPr txBox="1">
                <a:spLocks noRot="1" noChangeAspect="1" noMove="1" noResize="1" noEditPoints="1" noAdjustHandles="1" noChangeArrowheads="1" noChangeShapeType="1" noTextEdit="1"/>
              </p:cNvSpPr>
              <p:nvPr/>
            </p:nvSpPr>
            <p:spPr>
              <a:xfrm>
                <a:off x="490744" y="487025"/>
                <a:ext cx="11103280" cy="6370975"/>
              </a:xfrm>
              <a:prstGeom prst="rect">
                <a:avLst/>
              </a:prstGeom>
              <a:blipFill>
                <a:blip r:embed="rId2"/>
                <a:stretch>
                  <a:fillRect l="-686" t="-596"/>
                </a:stretch>
              </a:blipFill>
            </p:spPr>
            <p:txBody>
              <a:bodyPr/>
              <a:lstStyle/>
              <a:p>
                <a:r>
                  <a:rPr lang="en-US">
                    <a:noFill/>
                  </a:rPr>
                  <a:t> </a:t>
                </a:r>
              </a:p>
            </p:txBody>
          </p:sp>
        </mc:Fallback>
      </mc:AlternateContent>
    </p:spTree>
    <p:extLst>
      <p:ext uri="{BB962C8B-B14F-4D97-AF65-F5344CB8AC3E}">
        <p14:creationId xmlns:p14="http://schemas.microsoft.com/office/powerpoint/2010/main" val="4628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4">
                                            <p:txEl>
                                              <p:pRg st="0" end="0"/>
                                            </p:txEl>
                                          </p:spTgt>
                                        </p:tgtEl>
                                      </p:cBhvr>
                                    </p:animEffect>
                                  </p:childTnLst>
                                </p:cTn>
                              </p:par>
                              <p:par>
                                <p:cTn id="9" presetID="12" presetClass="entr" presetSubtype="4"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p:tgtEl>
                                          <p:spTgt spid="4">
                                            <p:txEl>
                                              <p:pRg st="2" end="2"/>
                                            </p:txEl>
                                          </p:spTgt>
                                        </p:tgtEl>
                                        <p:attrNameLst>
                                          <p:attrName>ppt_y</p:attrName>
                                        </p:attrNameLst>
                                      </p:cBhvr>
                                      <p:tavLst>
                                        <p:tav tm="0">
                                          <p:val>
                                            <p:strVal val="#ppt_y+#ppt_h*1.125000"/>
                                          </p:val>
                                        </p:tav>
                                        <p:tav tm="100000">
                                          <p:val>
                                            <p:strVal val="#ppt_y"/>
                                          </p:val>
                                        </p:tav>
                                      </p:tavLst>
                                    </p:anim>
                                    <p:animEffect transition="in" filter="wipe(up)">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 calcmode="lin" valueType="num">
                                      <p:cBhvr additive="base">
                                        <p:cTn id="17" dur="500"/>
                                        <p:tgtEl>
                                          <p:spTgt spid="4">
                                            <p:txEl>
                                              <p:pRg st="4" end="4"/>
                                            </p:txEl>
                                          </p:spTgt>
                                        </p:tgtEl>
                                        <p:attrNameLst>
                                          <p:attrName>ppt_y</p:attrName>
                                        </p:attrNameLst>
                                      </p:cBhvr>
                                      <p:tavLst>
                                        <p:tav tm="0">
                                          <p:val>
                                            <p:strVal val="#ppt_y+#ppt_h*1.125000"/>
                                          </p:val>
                                        </p:tav>
                                        <p:tav tm="100000">
                                          <p:val>
                                            <p:strVal val="#ppt_y"/>
                                          </p:val>
                                        </p:tav>
                                      </p:tavLst>
                                    </p:anim>
                                    <p:animEffect transition="in" filter="wipe(up)">
                                      <p:cBhvr>
                                        <p:cTn id="18" dur="500"/>
                                        <p:tgtEl>
                                          <p:spTgt spid="4">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 calcmode="lin" valueType="num">
                                      <p:cBhvr additive="base">
                                        <p:cTn id="23" dur="500"/>
                                        <p:tgtEl>
                                          <p:spTgt spid="4">
                                            <p:txEl>
                                              <p:pRg st="5" end="5"/>
                                            </p:txEl>
                                          </p:spTgt>
                                        </p:tgtEl>
                                        <p:attrNameLst>
                                          <p:attrName>ppt_y</p:attrName>
                                        </p:attrNameLst>
                                      </p:cBhvr>
                                      <p:tavLst>
                                        <p:tav tm="0">
                                          <p:val>
                                            <p:strVal val="#ppt_y+#ppt_h*1.125000"/>
                                          </p:val>
                                        </p:tav>
                                        <p:tav tm="100000">
                                          <p:val>
                                            <p:strVal val="#ppt_y"/>
                                          </p:val>
                                        </p:tav>
                                      </p:tavLst>
                                    </p:anim>
                                    <p:animEffect transition="in" filter="wipe(up)">
                                      <p:cBhvr>
                                        <p:cTn id="24" dur="500"/>
                                        <p:tgtEl>
                                          <p:spTgt spid="4">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nodeType="click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 calcmode="lin" valueType="num">
                                      <p:cBhvr additive="base">
                                        <p:cTn id="29" dur="500"/>
                                        <p:tgtEl>
                                          <p:spTgt spid="4">
                                            <p:txEl>
                                              <p:pRg st="6" end="6"/>
                                            </p:txEl>
                                          </p:spTgt>
                                        </p:tgtEl>
                                        <p:attrNameLst>
                                          <p:attrName>ppt_y</p:attrName>
                                        </p:attrNameLst>
                                      </p:cBhvr>
                                      <p:tavLst>
                                        <p:tav tm="0">
                                          <p:val>
                                            <p:strVal val="#ppt_y+#ppt_h*1.125000"/>
                                          </p:val>
                                        </p:tav>
                                        <p:tav tm="100000">
                                          <p:val>
                                            <p:strVal val="#ppt_y"/>
                                          </p:val>
                                        </p:tav>
                                      </p:tavLst>
                                    </p:anim>
                                    <p:animEffect transition="in" filter="wipe(up)">
                                      <p:cBhvr>
                                        <p:cTn id="30" dur="500"/>
                                        <p:tgtEl>
                                          <p:spTgt spid="4">
                                            <p:txEl>
                                              <p:pRg st="6" end="6"/>
                                            </p:txEl>
                                          </p:spTgt>
                                        </p:tgtEl>
                                      </p:cBhvr>
                                    </p:animEffect>
                                  </p:childTnLst>
                                </p:cTn>
                              </p:par>
                              <p:par>
                                <p:cTn id="31" presetID="12" presetClass="entr" presetSubtype="4" fill="hold" nodeType="with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anim calcmode="lin" valueType="num">
                                      <p:cBhvr additive="base">
                                        <p:cTn id="33" dur="500"/>
                                        <p:tgtEl>
                                          <p:spTgt spid="4">
                                            <p:txEl>
                                              <p:pRg st="7" end="7"/>
                                            </p:txEl>
                                          </p:spTgt>
                                        </p:tgtEl>
                                        <p:attrNameLst>
                                          <p:attrName>ppt_y</p:attrName>
                                        </p:attrNameLst>
                                      </p:cBhvr>
                                      <p:tavLst>
                                        <p:tav tm="0">
                                          <p:val>
                                            <p:strVal val="#ppt_y+#ppt_h*1.125000"/>
                                          </p:val>
                                        </p:tav>
                                        <p:tav tm="100000">
                                          <p:val>
                                            <p:strVal val="#ppt_y"/>
                                          </p:val>
                                        </p:tav>
                                      </p:tavLst>
                                    </p:anim>
                                    <p:animEffect transition="in" filter="wipe(up)">
                                      <p:cBhvr>
                                        <p:cTn id="34" dur="500"/>
                                        <p:tgtEl>
                                          <p:spTgt spid="4">
                                            <p:txEl>
                                              <p:pRg st="7" end="7"/>
                                            </p:txEl>
                                          </p:spTgt>
                                        </p:tgtEl>
                                      </p:cBhvr>
                                    </p:animEffect>
                                  </p:childTnLst>
                                </p:cTn>
                              </p:par>
                              <p:par>
                                <p:cTn id="35" presetID="12" presetClass="entr" presetSubtype="4" fill="hold" nodeType="with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 calcmode="lin" valueType="num">
                                      <p:cBhvr additive="base">
                                        <p:cTn id="37" dur="500"/>
                                        <p:tgtEl>
                                          <p:spTgt spid="4">
                                            <p:txEl>
                                              <p:pRg st="8" end="8"/>
                                            </p:txEl>
                                          </p:spTgt>
                                        </p:tgtEl>
                                        <p:attrNameLst>
                                          <p:attrName>ppt_y</p:attrName>
                                        </p:attrNameLst>
                                      </p:cBhvr>
                                      <p:tavLst>
                                        <p:tav tm="0">
                                          <p:val>
                                            <p:strVal val="#ppt_y+#ppt_h*1.125000"/>
                                          </p:val>
                                        </p:tav>
                                        <p:tav tm="100000">
                                          <p:val>
                                            <p:strVal val="#ppt_y"/>
                                          </p:val>
                                        </p:tav>
                                      </p:tavLst>
                                    </p:anim>
                                    <p:animEffect transition="in" filter="wipe(up)">
                                      <p:cBhvr>
                                        <p:cTn id="38" dur="500"/>
                                        <p:tgtEl>
                                          <p:spTgt spid="4">
                                            <p:txEl>
                                              <p:pRg st="8" end="8"/>
                                            </p:txEl>
                                          </p:spTgt>
                                        </p:tgtEl>
                                      </p:cBhvr>
                                    </p:animEffect>
                                  </p:childTnLst>
                                </p:cTn>
                              </p:par>
                              <p:par>
                                <p:cTn id="39" presetID="12" presetClass="entr" presetSubtype="4" fill="hold" nodeType="withEffect">
                                  <p:stCondLst>
                                    <p:cond delay="0"/>
                                  </p:stCondLst>
                                  <p:childTnLst>
                                    <p:set>
                                      <p:cBhvr>
                                        <p:cTn id="40" dur="1" fill="hold">
                                          <p:stCondLst>
                                            <p:cond delay="0"/>
                                          </p:stCondLst>
                                        </p:cTn>
                                        <p:tgtEl>
                                          <p:spTgt spid="4">
                                            <p:txEl>
                                              <p:pRg st="9" end="9"/>
                                            </p:txEl>
                                          </p:spTgt>
                                        </p:tgtEl>
                                        <p:attrNameLst>
                                          <p:attrName>style.visibility</p:attrName>
                                        </p:attrNameLst>
                                      </p:cBhvr>
                                      <p:to>
                                        <p:strVal val="visible"/>
                                      </p:to>
                                    </p:set>
                                    <p:anim calcmode="lin" valueType="num">
                                      <p:cBhvr additive="base">
                                        <p:cTn id="41" dur="500"/>
                                        <p:tgtEl>
                                          <p:spTgt spid="4">
                                            <p:txEl>
                                              <p:pRg st="9" end="9"/>
                                            </p:txEl>
                                          </p:spTgt>
                                        </p:tgtEl>
                                        <p:attrNameLst>
                                          <p:attrName>ppt_y</p:attrName>
                                        </p:attrNameLst>
                                      </p:cBhvr>
                                      <p:tavLst>
                                        <p:tav tm="0">
                                          <p:val>
                                            <p:strVal val="#ppt_y+#ppt_h*1.125000"/>
                                          </p:val>
                                        </p:tav>
                                        <p:tav tm="100000">
                                          <p:val>
                                            <p:strVal val="#ppt_y"/>
                                          </p:val>
                                        </p:tav>
                                      </p:tavLst>
                                    </p:anim>
                                    <p:animEffect transition="in" filter="wipe(up)">
                                      <p:cBhvr>
                                        <p:cTn id="42" dur="500"/>
                                        <p:tgtEl>
                                          <p:spTgt spid="4">
                                            <p:txEl>
                                              <p:pRg st="9" end="9"/>
                                            </p:txEl>
                                          </p:spTgt>
                                        </p:tgtEl>
                                      </p:cBhvr>
                                    </p:animEffect>
                                  </p:childTnLst>
                                </p:cTn>
                              </p:par>
                              <p:par>
                                <p:cTn id="43" presetID="12" presetClass="entr" presetSubtype="4" fill="hold" nodeType="withEffect">
                                  <p:stCondLst>
                                    <p:cond delay="0"/>
                                  </p:stCondLst>
                                  <p:childTnLst>
                                    <p:set>
                                      <p:cBhvr>
                                        <p:cTn id="44" dur="1" fill="hold">
                                          <p:stCondLst>
                                            <p:cond delay="0"/>
                                          </p:stCondLst>
                                        </p:cTn>
                                        <p:tgtEl>
                                          <p:spTgt spid="4">
                                            <p:txEl>
                                              <p:pRg st="10" end="10"/>
                                            </p:txEl>
                                          </p:spTgt>
                                        </p:tgtEl>
                                        <p:attrNameLst>
                                          <p:attrName>style.visibility</p:attrName>
                                        </p:attrNameLst>
                                      </p:cBhvr>
                                      <p:to>
                                        <p:strVal val="visible"/>
                                      </p:to>
                                    </p:set>
                                    <p:anim calcmode="lin" valueType="num">
                                      <p:cBhvr additive="base">
                                        <p:cTn id="45" dur="500"/>
                                        <p:tgtEl>
                                          <p:spTgt spid="4">
                                            <p:txEl>
                                              <p:pRg st="10" end="10"/>
                                            </p:txEl>
                                          </p:spTgt>
                                        </p:tgtEl>
                                        <p:attrNameLst>
                                          <p:attrName>ppt_y</p:attrName>
                                        </p:attrNameLst>
                                      </p:cBhvr>
                                      <p:tavLst>
                                        <p:tav tm="0">
                                          <p:val>
                                            <p:strVal val="#ppt_y+#ppt_h*1.125000"/>
                                          </p:val>
                                        </p:tav>
                                        <p:tav tm="100000">
                                          <p:val>
                                            <p:strVal val="#ppt_y"/>
                                          </p:val>
                                        </p:tav>
                                      </p:tavLst>
                                    </p:anim>
                                    <p:animEffect transition="in" filter="wipe(up)">
                                      <p:cBhvr>
                                        <p:cTn id="46" dur="500"/>
                                        <p:tgtEl>
                                          <p:spTgt spid="4">
                                            <p:txEl>
                                              <p:pRg st="10" end="10"/>
                                            </p:txEl>
                                          </p:spTgt>
                                        </p:tgtEl>
                                      </p:cBhvr>
                                    </p:animEffect>
                                  </p:childTnLst>
                                </p:cTn>
                              </p:par>
                              <p:par>
                                <p:cTn id="47" presetID="12" presetClass="entr" presetSubtype="4" fill="hold" nodeType="withEffect">
                                  <p:stCondLst>
                                    <p:cond delay="0"/>
                                  </p:stCondLst>
                                  <p:childTnLst>
                                    <p:set>
                                      <p:cBhvr>
                                        <p:cTn id="48" dur="1" fill="hold">
                                          <p:stCondLst>
                                            <p:cond delay="0"/>
                                          </p:stCondLst>
                                        </p:cTn>
                                        <p:tgtEl>
                                          <p:spTgt spid="4">
                                            <p:txEl>
                                              <p:pRg st="11" end="11"/>
                                            </p:txEl>
                                          </p:spTgt>
                                        </p:tgtEl>
                                        <p:attrNameLst>
                                          <p:attrName>style.visibility</p:attrName>
                                        </p:attrNameLst>
                                      </p:cBhvr>
                                      <p:to>
                                        <p:strVal val="visible"/>
                                      </p:to>
                                    </p:set>
                                    <p:anim calcmode="lin" valueType="num">
                                      <p:cBhvr additive="base">
                                        <p:cTn id="49" dur="500"/>
                                        <p:tgtEl>
                                          <p:spTgt spid="4">
                                            <p:txEl>
                                              <p:pRg st="11" end="11"/>
                                            </p:txEl>
                                          </p:spTgt>
                                        </p:tgtEl>
                                        <p:attrNameLst>
                                          <p:attrName>ppt_y</p:attrName>
                                        </p:attrNameLst>
                                      </p:cBhvr>
                                      <p:tavLst>
                                        <p:tav tm="0">
                                          <p:val>
                                            <p:strVal val="#ppt_y+#ppt_h*1.125000"/>
                                          </p:val>
                                        </p:tav>
                                        <p:tav tm="100000">
                                          <p:val>
                                            <p:strVal val="#ppt_y"/>
                                          </p:val>
                                        </p:tav>
                                      </p:tavLst>
                                    </p:anim>
                                    <p:animEffect transition="in" filter="wipe(up)">
                                      <p:cBhvr>
                                        <p:cTn id="50" dur="500"/>
                                        <p:tgtEl>
                                          <p:spTgt spid="4">
                                            <p:txEl>
                                              <p:pRg st="11" end="11"/>
                                            </p:txEl>
                                          </p:spTgt>
                                        </p:tgtEl>
                                      </p:cBhvr>
                                    </p:animEffect>
                                  </p:childTnLst>
                                </p:cTn>
                              </p:par>
                              <p:par>
                                <p:cTn id="51" presetID="12" presetClass="entr" presetSubtype="4" fill="hold" nodeType="withEffect">
                                  <p:stCondLst>
                                    <p:cond delay="0"/>
                                  </p:stCondLst>
                                  <p:childTnLst>
                                    <p:set>
                                      <p:cBhvr>
                                        <p:cTn id="52" dur="1" fill="hold">
                                          <p:stCondLst>
                                            <p:cond delay="0"/>
                                          </p:stCondLst>
                                        </p:cTn>
                                        <p:tgtEl>
                                          <p:spTgt spid="4">
                                            <p:txEl>
                                              <p:pRg st="12" end="12"/>
                                            </p:txEl>
                                          </p:spTgt>
                                        </p:tgtEl>
                                        <p:attrNameLst>
                                          <p:attrName>style.visibility</p:attrName>
                                        </p:attrNameLst>
                                      </p:cBhvr>
                                      <p:to>
                                        <p:strVal val="visible"/>
                                      </p:to>
                                    </p:set>
                                    <p:anim calcmode="lin" valueType="num">
                                      <p:cBhvr additive="base">
                                        <p:cTn id="53" dur="500"/>
                                        <p:tgtEl>
                                          <p:spTgt spid="4">
                                            <p:txEl>
                                              <p:pRg st="12" end="12"/>
                                            </p:txEl>
                                          </p:spTgt>
                                        </p:tgtEl>
                                        <p:attrNameLst>
                                          <p:attrName>ppt_y</p:attrName>
                                        </p:attrNameLst>
                                      </p:cBhvr>
                                      <p:tavLst>
                                        <p:tav tm="0">
                                          <p:val>
                                            <p:strVal val="#ppt_y+#ppt_h*1.125000"/>
                                          </p:val>
                                        </p:tav>
                                        <p:tav tm="100000">
                                          <p:val>
                                            <p:strVal val="#ppt_y"/>
                                          </p:val>
                                        </p:tav>
                                      </p:tavLst>
                                    </p:anim>
                                    <p:animEffect transition="in" filter="wipe(up)">
                                      <p:cBhvr>
                                        <p:cTn id="54" dur="5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C348AF6-85A3-FA4F-ABCA-8E3E5E144E61}"/>
                  </a:ext>
                </a:extLst>
              </p:cNvPr>
              <p:cNvSpPr txBox="1"/>
              <p:nvPr/>
            </p:nvSpPr>
            <p:spPr>
              <a:xfrm>
                <a:off x="525502" y="943747"/>
                <a:ext cx="11103280" cy="4792402"/>
              </a:xfrm>
              <a:prstGeom prst="rect">
                <a:avLst/>
              </a:prstGeom>
              <a:noFill/>
            </p:spPr>
            <p:txBody>
              <a:bodyPr wrap="square" rtlCol="0">
                <a:spAutoFit/>
              </a:bodyPr>
              <a:lstStyle/>
              <a:p>
                <a:pPr marL="285750" indent="-285750">
                  <a:buFont typeface="Wingdings" pitchFamily="2" charset="2"/>
                  <a:buChar char="§"/>
                </a:pPr>
                <a:r>
                  <a:rPr lang="en-US" sz="2800"/>
                  <a:t>The family of quartic curves described at the top of the previously slide also includes curves used in cryptography such as “Edwards curves” </a:t>
                </a:r>
              </a:p>
              <a:p>
                <a:pPr marL="285750" indent="-285750">
                  <a:buFont typeface="Wingdings" pitchFamily="2" charset="2"/>
                  <a:buChar char="§"/>
                </a:pPr>
                <a:r>
                  <a:rPr lang="en-US" sz="2800"/>
                  <a:t>The </a:t>
                </a:r>
                <a:r>
                  <a:rPr lang="en-US" sz="2800" i="1"/>
                  <a:t>j</a:t>
                </a:r>
                <a:r>
                  <a:rPr lang="en-US" sz="2800"/>
                  <a:t>-invariant, an important and well-known invariant of isomorphic elliptic curves, can be computed for the curve on the previous slide:   </a:t>
                </a:r>
              </a:p>
              <a:p>
                <a:r>
                  <a:rPr lang="en-US" sz="2400"/>
                  <a:t> </a:t>
                </a:r>
              </a:p>
              <a:p>
                <a:endParaRPr lang="en-US" sz="2400"/>
              </a:p>
              <a:p>
                <a:pPr/>
                <a14:m>
                  <m:oMathPara xmlns:m="http://schemas.openxmlformats.org/officeDocument/2006/math">
                    <m:oMathParaPr>
                      <m:jc m:val="centerGroup"/>
                    </m:oMathParaPr>
                    <m:oMath xmlns:m="http://schemas.openxmlformats.org/officeDocument/2006/math">
                      <m:r>
                        <a:rPr lang="en-US" sz="2400" b="0" i="1">
                          <a:latin typeface="Cambria Math" panose="02040503050406030204" pitchFamily="18" charset="0"/>
                        </a:rPr>
                        <m:t>𝑗</m:t>
                      </m:r>
                      <m:r>
                        <a:rPr lang="en-US" sz="2400" b="0" i="1">
                          <a:latin typeface="Cambria Math" panose="02040503050406030204" pitchFamily="18" charset="0"/>
                        </a:rPr>
                        <m:t> =  </m:t>
                      </m:r>
                      <m:f>
                        <m:fPr>
                          <m:ctrlPr>
                            <a:rPr lang="en-US" sz="2400" b="0" i="1">
                              <a:latin typeface="Cambria Math" panose="02040503050406030204" pitchFamily="18" charset="0"/>
                            </a:rPr>
                          </m:ctrlPr>
                        </m:fPr>
                        <m:num>
                          <m:r>
                            <a:rPr lang="en-US" sz="2400" i="1">
                              <a:latin typeface="Cambria Math" panose="02040503050406030204" pitchFamily="18" charset="0"/>
                            </a:rPr>
                            <m:t>16</m:t>
                          </m:r>
                          <m:d>
                            <m:dPr>
                              <m:ctrlPr>
                                <a:rPr lang="en-US" sz="2400" i="1">
                                  <a:latin typeface="Cambria Math" panose="02040503050406030204" pitchFamily="18" charset="0"/>
                                </a:rPr>
                              </m:ctrlPr>
                            </m:dPr>
                            <m:e>
                              <m:r>
                                <a:rPr lang="en-US" sz="2400" i="1">
                                  <a:latin typeface="Cambria Math" panose="02040503050406030204" pitchFamily="18" charset="0"/>
                                </a:rPr>
                                <m:t>𝑎</m:t>
                              </m:r>
                              <m:r>
                                <a:rPr lang="en-US" sz="2400" i="1" baseline="30000">
                                  <a:latin typeface="Cambria Math" panose="02040503050406030204" pitchFamily="18" charset="0"/>
                                </a:rPr>
                                <m:t>4</m:t>
                              </m:r>
                              <m:r>
                                <a:rPr lang="en-US" sz="2400" i="1">
                                  <a:latin typeface="Cambria Math" panose="02040503050406030204" pitchFamily="18" charset="0"/>
                                </a:rPr>
                                <m:t>𝑏</m:t>
                              </m:r>
                              <m:r>
                                <a:rPr lang="en-US" sz="2400" i="1" baseline="30000">
                                  <a:latin typeface="Cambria Math" panose="02040503050406030204" pitchFamily="18" charset="0"/>
                                </a:rPr>
                                <m:t>4</m:t>
                              </m:r>
                              <m:r>
                                <a:rPr lang="en-US" sz="2400" i="1">
                                  <a:latin typeface="Cambria Math" panose="02040503050406030204" pitchFamily="18" charset="0"/>
                                </a:rPr>
                                <m:t>𝜌</m:t>
                              </m:r>
                              <m:r>
                                <a:rPr lang="en-US" sz="2400" i="1" baseline="30000">
                                  <a:latin typeface="Cambria Math" panose="02040503050406030204" pitchFamily="18" charset="0"/>
                                </a:rPr>
                                <m:t>4</m:t>
                              </m:r>
                              <m:r>
                                <a:rPr lang="en-US" sz="2400" i="1">
                                  <a:latin typeface="Cambria Math" panose="02040503050406030204" pitchFamily="18" charset="0"/>
                                </a:rPr>
                                <m:t>+</m:t>
                              </m:r>
                              <m:r>
                                <a:rPr lang="en-US" sz="2400" b="0" i="1">
                                  <a:latin typeface="Cambria Math" panose="02040503050406030204" pitchFamily="18" charset="0"/>
                                </a:rPr>
                                <m:t>14</m:t>
                              </m:r>
                              <m:r>
                                <a:rPr lang="en-US" sz="2400" i="1">
                                  <a:latin typeface="Cambria Math" panose="02040503050406030204" pitchFamily="18" charset="0"/>
                                </a:rPr>
                                <m:t>𝑎</m:t>
                              </m:r>
                              <m:r>
                                <a:rPr lang="en-US" sz="2400" b="0" i="1" baseline="30000">
                                  <a:latin typeface="Cambria Math" panose="02040503050406030204" pitchFamily="18" charset="0"/>
                                </a:rPr>
                                <m:t>2</m:t>
                              </m:r>
                              <m:r>
                                <a:rPr lang="en-US" sz="2400" i="1">
                                  <a:latin typeface="Cambria Math" panose="02040503050406030204" pitchFamily="18" charset="0"/>
                                </a:rPr>
                                <m:t>𝑏</m:t>
                              </m:r>
                              <m:r>
                                <a:rPr lang="en-US" sz="2400" b="0" i="1" baseline="30000">
                                  <a:latin typeface="Cambria Math" panose="02040503050406030204" pitchFamily="18" charset="0"/>
                                </a:rPr>
                                <m:t>2</m:t>
                              </m:r>
                              <m:r>
                                <a:rPr lang="en-US" sz="2400" b="0" i="1">
                                  <a:latin typeface="Cambria Math" panose="02040503050406030204" pitchFamily="18" charset="0"/>
                                </a:rPr>
                                <m:t>𝑐</m:t>
                              </m:r>
                              <m:r>
                                <a:rPr lang="en-US" sz="2400" b="0" i="1" baseline="30000">
                                  <a:latin typeface="Cambria Math" panose="02040503050406030204" pitchFamily="18" charset="0"/>
                                </a:rPr>
                                <m:t>2</m:t>
                              </m:r>
                              <m:r>
                                <a:rPr lang="en-US" sz="2400" b="0" i="1">
                                  <a:latin typeface="Cambria Math" panose="02040503050406030204" pitchFamily="18" charset="0"/>
                                </a:rPr>
                                <m:t>𝑑</m:t>
                              </m:r>
                              <m:r>
                                <a:rPr lang="en-US" sz="2400" b="0" i="1" baseline="30000">
                                  <a:latin typeface="Cambria Math" panose="02040503050406030204" pitchFamily="18" charset="0"/>
                                </a:rPr>
                                <m:t>2</m:t>
                              </m:r>
                              <m:r>
                                <a:rPr lang="en-US" sz="2400" i="1">
                                  <a:latin typeface="Cambria Math" panose="02040503050406030204" pitchFamily="18" charset="0"/>
                                </a:rPr>
                                <m:t>𝜌</m:t>
                              </m:r>
                              <m:r>
                                <a:rPr lang="en-US" sz="2400" b="0" i="1" baseline="30000">
                                  <a:latin typeface="Cambria Math" panose="02040503050406030204" pitchFamily="18" charset="0"/>
                                </a:rPr>
                                <m:t>2</m:t>
                              </m:r>
                              <m:r>
                                <a:rPr lang="en-US" sz="2400" i="1">
                                  <a:latin typeface="Cambria Math" panose="02040503050406030204" pitchFamily="18" charset="0"/>
                                </a:rPr>
                                <m:t>+</m:t>
                              </m:r>
                              <m:r>
                                <a:rPr lang="en-US" sz="2400" b="0" i="1">
                                  <a:latin typeface="Cambria Math" panose="02040503050406030204" pitchFamily="18" charset="0"/>
                                </a:rPr>
                                <m:t>𝑐</m:t>
                              </m:r>
                              <m:r>
                                <a:rPr lang="en-US" sz="2400" i="1" baseline="30000">
                                  <a:latin typeface="Cambria Math" panose="02040503050406030204" pitchFamily="18" charset="0"/>
                                </a:rPr>
                                <m:t>4</m:t>
                              </m:r>
                              <m:r>
                                <a:rPr lang="en-US" sz="2400" b="0" i="1">
                                  <a:latin typeface="Cambria Math" panose="02040503050406030204" pitchFamily="18" charset="0"/>
                                </a:rPr>
                                <m:t>𝑑</m:t>
                              </m:r>
                              <m:r>
                                <a:rPr lang="en-US" sz="2400" i="1" baseline="30000">
                                  <a:latin typeface="Cambria Math" panose="02040503050406030204" pitchFamily="18" charset="0"/>
                                </a:rPr>
                                <m:t>4</m:t>
                              </m:r>
                            </m:e>
                          </m:d>
                          <m:r>
                            <a:rPr lang="en-US" sz="2400" b="0" i="1" baseline="30000">
                              <a:latin typeface="Cambria Math" panose="02040503050406030204" pitchFamily="18" charset="0"/>
                            </a:rPr>
                            <m:t>3</m:t>
                          </m:r>
                        </m:num>
                        <m:den>
                          <m:r>
                            <a:rPr lang="en-US" sz="2400" i="1">
                              <a:latin typeface="Cambria Math" panose="02040503050406030204" pitchFamily="18" charset="0"/>
                            </a:rPr>
                            <m:t>𝑎</m:t>
                          </m:r>
                          <m:r>
                            <a:rPr lang="en-US" sz="2400" i="1" baseline="30000">
                              <a:latin typeface="Cambria Math" panose="02040503050406030204" pitchFamily="18" charset="0"/>
                            </a:rPr>
                            <m:t>2</m:t>
                          </m:r>
                          <m:r>
                            <a:rPr lang="en-US" sz="2400" i="1">
                              <a:latin typeface="Cambria Math" panose="02040503050406030204" pitchFamily="18" charset="0"/>
                            </a:rPr>
                            <m:t>𝑏</m:t>
                          </m:r>
                          <m:r>
                            <a:rPr lang="en-US" sz="2400" i="1" baseline="30000">
                              <a:latin typeface="Cambria Math" panose="02040503050406030204" pitchFamily="18" charset="0"/>
                            </a:rPr>
                            <m:t>2</m:t>
                          </m:r>
                          <m:r>
                            <a:rPr lang="en-US" sz="2400" i="1">
                              <a:latin typeface="Cambria Math" panose="02040503050406030204" pitchFamily="18" charset="0"/>
                            </a:rPr>
                            <m:t>𝑐</m:t>
                          </m:r>
                          <m:r>
                            <a:rPr lang="en-US" sz="2400" i="1" baseline="30000">
                              <a:latin typeface="Cambria Math" panose="02040503050406030204" pitchFamily="18" charset="0"/>
                            </a:rPr>
                            <m:t>2</m:t>
                          </m:r>
                          <m:r>
                            <a:rPr lang="en-US" sz="2400" i="1">
                              <a:latin typeface="Cambria Math" panose="02040503050406030204" pitchFamily="18" charset="0"/>
                            </a:rPr>
                            <m:t>𝑑</m:t>
                          </m:r>
                          <m:r>
                            <a:rPr lang="en-US" sz="2400" i="1" baseline="30000">
                              <a:latin typeface="Cambria Math" panose="02040503050406030204" pitchFamily="18" charset="0"/>
                            </a:rPr>
                            <m:t>2</m:t>
                          </m:r>
                          <m:r>
                            <a:rPr lang="en-US" sz="2400" b="0" i="1" baseline="30000">
                              <a:latin typeface="Cambria Math" panose="02040503050406030204" pitchFamily="18" charset="0"/>
                            </a:rPr>
                            <m:t> </m:t>
                          </m:r>
                          <m:r>
                            <a:rPr lang="en-US" sz="2400" i="1">
                              <a:latin typeface="Cambria Math" panose="02040503050406030204" pitchFamily="18" charset="0"/>
                            </a:rPr>
                            <m:t>𝜌</m:t>
                          </m:r>
                          <m:r>
                            <a:rPr lang="en-US" sz="2400" i="1" baseline="30000">
                              <a:latin typeface="Cambria Math" panose="02040503050406030204" pitchFamily="18" charset="0"/>
                            </a:rPr>
                            <m:t>2</m:t>
                          </m:r>
                          <m:r>
                            <a:rPr lang="en-US" sz="2400" b="0" i="1" baseline="30000">
                              <a:latin typeface="Cambria Math" panose="02040503050406030204" pitchFamily="18" charset="0"/>
                            </a:rPr>
                            <m:t> </m:t>
                          </m:r>
                          <m:r>
                            <a:rPr lang="en-US" sz="2400" b="0" i="1">
                              <a:latin typeface="Cambria Math" panose="02040503050406030204" pitchFamily="18" charset="0"/>
                            </a:rPr>
                            <m:t>(</m:t>
                          </m:r>
                          <m:r>
                            <a:rPr lang="en-US" sz="2400" i="1">
                              <a:latin typeface="Cambria Math" panose="02040503050406030204" pitchFamily="18" charset="0"/>
                            </a:rPr>
                            <m:t>𝑎</m:t>
                          </m:r>
                          <m:r>
                            <a:rPr lang="en-US" sz="2400" i="1" baseline="30000">
                              <a:latin typeface="Cambria Math" panose="02040503050406030204" pitchFamily="18" charset="0"/>
                            </a:rPr>
                            <m:t>2</m:t>
                          </m:r>
                          <m:r>
                            <a:rPr lang="en-US" sz="2400" i="1">
                              <a:latin typeface="Cambria Math" panose="02040503050406030204" pitchFamily="18" charset="0"/>
                            </a:rPr>
                            <m:t>𝑏</m:t>
                          </m:r>
                          <m:r>
                            <a:rPr lang="en-US" sz="2400" i="1" baseline="30000">
                              <a:latin typeface="Cambria Math" panose="02040503050406030204" pitchFamily="18" charset="0"/>
                            </a:rPr>
                            <m:t>2</m:t>
                          </m:r>
                          <m:r>
                            <a:rPr lang="en-US" sz="2400" i="1">
                              <a:latin typeface="Cambria Math" panose="02040503050406030204" pitchFamily="18" charset="0"/>
                            </a:rPr>
                            <m:t>𝜌</m:t>
                          </m:r>
                          <m:r>
                            <a:rPr lang="en-US" sz="2400" i="1" baseline="30000">
                              <a:latin typeface="Cambria Math" panose="02040503050406030204" pitchFamily="18" charset="0"/>
                            </a:rPr>
                            <m:t>2</m:t>
                          </m:r>
                          <m:r>
                            <a:rPr lang="en-US" sz="2400" i="1">
                              <a:latin typeface="Cambria Math" panose="02040503050406030204" pitchFamily="18" charset="0"/>
                            </a:rPr>
                            <m:t>−</m:t>
                          </m:r>
                          <m:r>
                            <a:rPr lang="en-US" sz="2400" i="1">
                              <a:latin typeface="Cambria Math" panose="02040503050406030204" pitchFamily="18" charset="0"/>
                            </a:rPr>
                            <m:t>𝑐</m:t>
                          </m:r>
                          <m:r>
                            <a:rPr lang="en-US" sz="2400" i="1" baseline="30000">
                              <a:latin typeface="Cambria Math" panose="02040503050406030204" pitchFamily="18" charset="0"/>
                            </a:rPr>
                            <m:t>2</m:t>
                          </m:r>
                          <m:r>
                            <a:rPr lang="en-US" sz="2400" i="1">
                              <a:latin typeface="Cambria Math" panose="02040503050406030204" pitchFamily="18" charset="0"/>
                            </a:rPr>
                            <m:t>𝑑</m:t>
                          </m:r>
                          <m:r>
                            <a:rPr lang="en-US" sz="2400" i="1" baseline="30000">
                              <a:latin typeface="Cambria Math" panose="02040503050406030204" pitchFamily="18" charset="0"/>
                            </a:rPr>
                            <m:t>2</m:t>
                          </m:r>
                          <m:r>
                            <a:rPr lang="en-US" sz="2400" b="0" i="1">
                              <a:latin typeface="Cambria Math" panose="02040503050406030204" pitchFamily="18" charset="0"/>
                            </a:rPr>
                            <m:t>)</m:t>
                          </m:r>
                          <m:r>
                            <a:rPr lang="en-US" sz="2400" b="0" i="1" baseline="30000">
                              <a:latin typeface="Cambria Math" panose="02040503050406030204" pitchFamily="18" charset="0"/>
                            </a:rPr>
                            <m:t>4</m:t>
                          </m:r>
                        </m:den>
                      </m:f>
                    </m:oMath>
                  </m:oMathPara>
                </a14:m>
                <a:endParaRPr lang="en-US" sz="2400" b="0" i="1">
                  <a:latin typeface="Cambria Math" panose="02040503050406030204" pitchFamily="18" charset="0"/>
                </a:endParaRPr>
              </a:p>
              <a:p>
                <a:endParaRPr lang="en-US" sz="2400" b="0" i="1">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400" b="0" i="1">
                          <a:latin typeface="Cambria Math" panose="02040503050406030204" pitchFamily="18" charset="0"/>
                        </a:rPr>
                        <m:t>=  </m:t>
                      </m:r>
                      <m:f>
                        <m:fPr>
                          <m:ctrlPr>
                            <a:rPr lang="en-US" sz="2400" i="1">
                              <a:latin typeface="Cambria Math" panose="02040503050406030204" pitchFamily="18" charset="0"/>
                            </a:rPr>
                          </m:ctrlPr>
                        </m:fPr>
                        <m:num>
                          <m:r>
                            <a:rPr lang="en-US" sz="2400" i="1">
                              <a:latin typeface="Cambria Math" panose="02040503050406030204" pitchFamily="18" charset="0"/>
                            </a:rPr>
                            <m:t>16</m:t>
                          </m:r>
                          <m:d>
                            <m:dPr>
                              <m:ctrlPr>
                                <a:rPr lang="en-US" sz="2400" i="1">
                                  <a:latin typeface="Cambria Math" panose="02040503050406030204" pitchFamily="18" charset="0"/>
                                </a:rPr>
                              </m:ctrlPr>
                            </m:dPr>
                            <m:e>
                              <m:r>
                                <a:rPr lang="en-US" sz="2400" i="1">
                                  <a:latin typeface="Cambria Math" panose="02040503050406030204" pitchFamily="18" charset="0"/>
                                </a:rPr>
                                <m:t>𝑎</m:t>
                              </m:r>
                              <m:r>
                                <a:rPr lang="en-US" sz="2400" i="1" baseline="30000">
                                  <a:latin typeface="Cambria Math" panose="02040503050406030204" pitchFamily="18" charset="0"/>
                                </a:rPr>
                                <m:t>4</m:t>
                              </m:r>
                              <m:r>
                                <a:rPr lang="en-US" sz="2400" b="0" i="1">
                                  <a:latin typeface="Cambria Math" panose="02040503050406030204" pitchFamily="18" charset="0"/>
                                </a:rPr>
                                <m:t>𝑑</m:t>
                              </m:r>
                              <m:r>
                                <a:rPr lang="en-US" sz="2400" i="1" baseline="30000">
                                  <a:latin typeface="Cambria Math" panose="02040503050406030204" pitchFamily="18" charset="0"/>
                                </a:rPr>
                                <m:t>4</m:t>
                              </m:r>
                              <m:r>
                                <a:rPr lang="en-US" sz="2400" i="1">
                                  <a:latin typeface="Cambria Math" panose="02040503050406030204" pitchFamily="18" charset="0"/>
                                </a:rPr>
                                <m:t>+</m:t>
                              </m:r>
                              <m:r>
                                <a:rPr lang="en-US" sz="2400" b="0" i="1">
                                  <a:latin typeface="Cambria Math" panose="02040503050406030204" pitchFamily="18" charset="0"/>
                                </a:rPr>
                                <m:t>𝑏</m:t>
                              </m:r>
                              <m:r>
                                <a:rPr lang="en-US" sz="2400" b="0" i="1" baseline="30000">
                                  <a:latin typeface="Cambria Math" panose="02040503050406030204" pitchFamily="18" charset="0"/>
                                </a:rPr>
                                <m:t>4</m:t>
                              </m:r>
                              <m:r>
                                <a:rPr lang="en-US" sz="2400" b="0" i="1">
                                  <a:latin typeface="Cambria Math" panose="02040503050406030204" pitchFamily="18" charset="0"/>
                                </a:rPr>
                                <m:t>𝑐</m:t>
                              </m:r>
                              <m:r>
                                <a:rPr lang="en-US" sz="2400" b="0" i="1" baseline="30000">
                                  <a:latin typeface="Cambria Math" panose="02040503050406030204" pitchFamily="18" charset="0"/>
                                </a:rPr>
                                <m:t>4</m:t>
                              </m:r>
                              <m:r>
                                <a:rPr lang="en-US" sz="2400" i="1">
                                  <a:latin typeface="Cambria Math" panose="02040503050406030204" pitchFamily="18" charset="0"/>
                                </a:rPr>
                                <m:t>+</m:t>
                              </m:r>
                              <m:r>
                                <a:rPr lang="en-US" sz="2400" i="1">
                                  <a:latin typeface="Cambria Math" panose="02040503050406030204" pitchFamily="18" charset="0"/>
                                </a:rPr>
                                <m:t>𝑒</m:t>
                              </m:r>
                              <m:r>
                                <a:rPr lang="en-US" sz="2400" i="1" baseline="30000">
                                  <a:latin typeface="Cambria Math" panose="02040503050406030204" pitchFamily="18" charset="0"/>
                                </a:rPr>
                                <m:t>8</m:t>
                              </m:r>
                              <m:r>
                                <a:rPr lang="en-US" sz="2400" i="1">
                                  <a:latin typeface="Cambria Math" panose="02040503050406030204" pitchFamily="18" charset="0"/>
                                </a:rPr>
                                <m:t>+</m:t>
                              </m:r>
                              <m:r>
                                <a:rPr lang="en-US" sz="2400" b="0" i="1">
                                  <a:latin typeface="Cambria Math" panose="02040503050406030204" pitchFamily="18" charset="0"/>
                                </a:rPr>
                                <m:t>14</m:t>
                              </m:r>
                              <m:r>
                                <a:rPr lang="en-US" sz="2400" b="0" i="1">
                                  <a:latin typeface="Cambria Math" panose="02040503050406030204" pitchFamily="18" charset="0"/>
                                </a:rPr>
                                <m:t>𝑎</m:t>
                              </m:r>
                              <m:r>
                                <a:rPr lang="en-US" sz="2400" b="0" i="1" baseline="30000">
                                  <a:latin typeface="Cambria Math" panose="02040503050406030204" pitchFamily="18" charset="0"/>
                                </a:rPr>
                                <m:t>2</m:t>
                              </m:r>
                              <m:r>
                                <a:rPr lang="en-US" sz="2400" b="0" i="1">
                                  <a:latin typeface="Cambria Math" panose="02040503050406030204" pitchFamily="18" charset="0"/>
                                </a:rPr>
                                <m:t>𝑏</m:t>
                              </m:r>
                              <m:r>
                                <a:rPr lang="en-US" sz="2400" b="0" i="1" baseline="30000">
                                  <a:latin typeface="Cambria Math" panose="02040503050406030204" pitchFamily="18" charset="0"/>
                                </a:rPr>
                                <m:t>2</m:t>
                              </m:r>
                              <m:r>
                                <a:rPr lang="en-US" sz="2400" b="0" i="1">
                                  <a:latin typeface="Cambria Math" panose="02040503050406030204" pitchFamily="18" charset="0"/>
                                </a:rPr>
                                <m:t>𝑐</m:t>
                              </m:r>
                              <m:r>
                                <a:rPr lang="en-US" sz="2400" b="0" i="1" baseline="30000">
                                  <a:latin typeface="Cambria Math" panose="02040503050406030204" pitchFamily="18" charset="0"/>
                                </a:rPr>
                                <m:t>2</m:t>
                              </m:r>
                              <m:r>
                                <a:rPr lang="en-US" sz="2400" b="0" i="1">
                                  <a:latin typeface="Cambria Math" panose="02040503050406030204" pitchFamily="18" charset="0"/>
                                </a:rPr>
                                <m:t>𝑑</m:t>
                              </m:r>
                              <m:r>
                                <a:rPr lang="en-US" sz="2400" b="0" i="1" baseline="30000">
                                  <a:latin typeface="Cambria Math" panose="02040503050406030204" pitchFamily="18" charset="0"/>
                                </a:rPr>
                                <m:t>2</m:t>
                              </m:r>
                              <m:r>
                                <a:rPr lang="en-US" sz="2400" i="1">
                                  <a:latin typeface="Cambria Math" panose="02040503050406030204" pitchFamily="18" charset="0"/>
                                </a:rPr>
                                <m:t>−2</m:t>
                              </m:r>
                              <m:r>
                                <a:rPr lang="en-US" sz="2400" i="1">
                                  <a:latin typeface="Cambria Math" panose="02040503050406030204" pitchFamily="18" charset="0"/>
                                </a:rPr>
                                <m:t>𝑎</m:t>
                              </m:r>
                              <m:r>
                                <a:rPr lang="en-US" sz="2400" i="1" baseline="30000">
                                  <a:latin typeface="Cambria Math" panose="02040503050406030204" pitchFamily="18" charset="0"/>
                                </a:rPr>
                                <m:t>2</m:t>
                              </m:r>
                              <m:r>
                                <a:rPr lang="en-US" sz="2400" i="1">
                                  <a:latin typeface="Cambria Math" panose="02040503050406030204" pitchFamily="18" charset="0"/>
                                </a:rPr>
                                <m:t>𝑑</m:t>
                              </m:r>
                              <m:r>
                                <a:rPr lang="en-US" sz="2400" i="1" baseline="30000">
                                  <a:latin typeface="Cambria Math" panose="02040503050406030204" pitchFamily="18" charset="0"/>
                                </a:rPr>
                                <m:t>2</m:t>
                              </m:r>
                              <m:r>
                                <a:rPr lang="en-US" sz="2400" i="1">
                                  <a:latin typeface="Cambria Math" panose="02040503050406030204" pitchFamily="18" charset="0"/>
                                </a:rPr>
                                <m:t>𝑒</m:t>
                              </m:r>
                              <m:r>
                                <a:rPr lang="en-US" sz="2400" i="1" baseline="30000">
                                  <a:latin typeface="Cambria Math" panose="02040503050406030204" pitchFamily="18" charset="0"/>
                                </a:rPr>
                                <m:t>2</m:t>
                              </m:r>
                              <m:r>
                                <a:rPr lang="en-US" sz="2400" i="1">
                                  <a:latin typeface="Cambria Math" panose="02040503050406030204" pitchFamily="18" charset="0"/>
                                </a:rPr>
                                <m:t>−2</m:t>
                              </m:r>
                              <m:r>
                                <a:rPr lang="en-US" sz="2400" b="0" i="1">
                                  <a:latin typeface="Cambria Math" panose="02040503050406030204" pitchFamily="18" charset="0"/>
                                </a:rPr>
                                <m:t>𝑏</m:t>
                              </m:r>
                              <m:r>
                                <a:rPr lang="en-US" sz="2400" i="1" baseline="30000">
                                  <a:latin typeface="Cambria Math" panose="02040503050406030204" pitchFamily="18" charset="0"/>
                                </a:rPr>
                                <m:t>2</m:t>
                              </m:r>
                              <m:r>
                                <a:rPr lang="en-US" sz="2400" b="0" i="1">
                                  <a:latin typeface="Cambria Math" panose="02040503050406030204" pitchFamily="18" charset="0"/>
                                </a:rPr>
                                <m:t>𝑐</m:t>
                              </m:r>
                              <m:r>
                                <a:rPr lang="en-US" sz="2400" i="1" baseline="30000">
                                  <a:latin typeface="Cambria Math" panose="02040503050406030204" pitchFamily="18" charset="0"/>
                                </a:rPr>
                                <m:t>2</m:t>
                              </m:r>
                              <m:r>
                                <a:rPr lang="en-US" sz="2400" i="1">
                                  <a:latin typeface="Cambria Math" panose="02040503050406030204" pitchFamily="18" charset="0"/>
                                </a:rPr>
                                <m:t>𝑒</m:t>
                              </m:r>
                              <m:r>
                                <a:rPr lang="en-US" sz="2400" b="0" i="1" baseline="30000">
                                  <a:latin typeface="Cambria Math" panose="02040503050406030204" pitchFamily="18" charset="0"/>
                                </a:rPr>
                                <m:t>4</m:t>
                              </m:r>
                            </m:e>
                          </m:d>
                          <m:r>
                            <a:rPr lang="en-US" sz="2400" i="1" baseline="30000">
                              <a:latin typeface="Cambria Math" panose="02040503050406030204" pitchFamily="18" charset="0"/>
                            </a:rPr>
                            <m:t>3</m:t>
                          </m:r>
                        </m:num>
                        <m:den>
                          <m:r>
                            <a:rPr lang="en-US" sz="2400" i="1">
                              <a:latin typeface="Cambria Math" panose="02040503050406030204" pitchFamily="18" charset="0"/>
                            </a:rPr>
                            <m:t>𝑎</m:t>
                          </m:r>
                          <m:r>
                            <a:rPr lang="en-US" sz="2400" i="1" baseline="30000">
                              <a:latin typeface="Cambria Math" panose="02040503050406030204" pitchFamily="18" charset="0"/>
                            </a:rPr>
                            <m:t>2</m:t>
                          </m:r>
                          <m:r>
                            <a:rPr lang="en-US" sz="2400" i="1">
                              <a:latin typeface="Cambria Math" panose="02040503050406030204" pitchFamily="18" charset="0"/>
                            </a:rPr>
                            <m:t>𝑏</m:t>
                          </m:r>
                          <m:r>
                            <a:rPr lang="en-US" sz="2400" i="1" baseline="30000">
                              <a:latin typeface="Cambria Math" panose="02040503050406030204" pitchFamily="18" charset="0"/>
                            </a:rPr>
                            <m:t>2</m:t>
                          </m:r>
                          <m:r>
                            <a:rPr lang="en-US" sz="2400" i="1">
                              <a:latin typeface="Cambria Math" panose="02040503050406030204" pitchFamily="18" charset="0"/>
                            </a:rPr>
                            <m:t>𝑐</m:t>
                          </m:r>
                          <m:r>
                            <a:rPr lang="en-US" sz="2400" i="1" baseline="30000">
                              <a:latin typeface="Cambria Math" panose="02040503050406030204" pitchFamily="18" charset="0"/>
                            </a:rPr>
                            <m:t>2</m:t>
                          </m:r>
                          <m:r>
                            <a:rPr lang="en-US" sz="2400" i="1">
                              <a:latin typeface="Cambria Math" panose="02040503050406030204" pitchFamily="18" charset="0"/>
                            </a:rPr>
                            <m:t>𝑑</m:t>
                          </m:r>
                          <m:r>
                            <a:rPr lang="en-US" sz="2400" i="1" baseline="30000">
                              <a:latin typeface="Cambria Math" panose="02040503050406030204" pitchFamily="18" charset="0"/>
                            </a:rPr>
                            <m:t>2</m:t>
                          </m:r>
                          <m:r>
                            <a:rPr lang="en-US" sz="2400" b="0" i="1" baseline="30000">
                              <a:latin typeface="Cambria Math" panose="02040503050406030204" pitchFamily="18" charset="0"/>
                            </a:rPr>
                            <m:t> </m:t>
                          </m:r>
                          <m:r>
                            <a:rPr lang="en-US" sz="2400" i="1">
                              <a:latin typeface="Cambria Math" panose="02040503050406030204" pitchFamily="18" charset="0"/>
                            </a:rPr>
                            <m:t>𝛿</m:t>
                          </m:r>
                          <m:r>
                            <a:rPr lang="en-US" sz="2400" i="1" baseline="30000">
                              <a:latin typeface="Cambria Math" panose="02040503050406030204" pitchFamily="18" charset="0"/>
                            </a:rPr>
                            <m:t>2</m:t>
                          </m:r>
                        </m:den>
                      </m:f>
                    </m:oMath>
                  </m:oMathPara>
                </a14:m>
                <a:endParaRPr lang="en-US" sz="2400"/>
              </a:p>
              <a:p>
                <a:r>
                  <a:rPr lang="en-US" sz="2400"/>
                  <a:t>                        </a:t>
                </a:r>
              </a:p>
            </p:txBody>
          </p:sp>
        </mc:Choice>
        <mc:Fallback xmlns="">
          <p:sp>
            <p:nvSpPr>
              <p:cNvPr id="4" name="TextBox 3">
                <a:extLst>
                  <a:ext uri="{FF2B5EF4-FFF2-40B4-BE49-F238E27FC236}">
                    <a16:creationId xmlns:a16="http://schemas.microsoft.com/office/drawing/2014/main" id="{0C348AF6-85A3-FA4F-ABCA-8E3E5E144E61}"/>
                  </a:ext>
                </a:extLst>
              </p:cNvPr>
              <p:cNvSpPr txBox="1">
                <a:spLocks noRot="1" noChangeAspect="1" noMove="1" noResize="1" noEditPoints="1" noAdjustHandles="1" noChangeArrowheads="1" noChangeShapeType="1" noTextEdit="1"/>
              </p:cNvSpPr>
              <p:nvPr/>
            </p:nvSpPr>
            <p:spPr>
              <a:xfrm>
                <a:off x="525502" y="943747"/>
                <a:ext cx="11103280" cy="4792402"/>
              </a:xfrm>
              <a:prstGeom prst="rect">
                <a:avLst/>
              </a:prstGeom>
              <a:blipFill>
                <a:blip r:embed="rId2"/>
                <a:stretch>
                  <a:fillRect l="-913" t="-1055"/>
                </a:stretch>
              </a:blipFill>
            </p:spPr>
            <p:txBody>
              <a:bodyPr/>
              <a:lstStyle/>
              <a:p>
                <a:r>
                  <a:rPr lang="en-US">
                    <a:noFill/>
                  </a:rPr>
                  <a:t> </a:t>
                </a:r>
              </a:p>
            </p:txBody>
          </p:sp>
        </mc:Fallback>
      </mc:AlternateContent>
    </p:spTree>
    <p:extLst>
      <p:ext uri="{BB962C8B-B14F-4D97-AF65-F5344CB8AC3E}">
        <p14:creationId xmlns:p14="http://schemas.microsoft.com/office/powerpoint/2010/main" val="305831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4">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p:tgtEl>
                                          <p:spTgt spid="4">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p:tgtEl>
                                          <p:spTgt spid="4">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p:tgtEl>
                                          <p:spTgt spid="4">
                                            <p:txEl>
                                              <p:pRg st="4" end="4"/>
                                            </p:txEl>
                                          </p:spTgt>
                                        </p:tgtEl>
                                        <p:attrNameLst>
                                          <p:attrName>ppt_y</p:attrName>
                                        </p:attrNameLst>
                                      </p:cBhvr>
                                      <p:tavLst>
                                        <p:tav tm="0">
                                          <p:val>
                                            <p:strVal val="#ppt_y+#ppt_h*1.125000"/>
                                          </p:val>
                                        </p:tav>
                                        <p:tav tm="100000">
                                          <p:val>
                                            <p:strVal val="#ppt_y"/>
                                          </p:val>
                                        </p:tav>
                                      </p:tavLst>
                                    </p:anim>
                                    <p:animEffect transition="in" filter="wipe(up)">
                                      <p:cBhvr>
                                        <p:cTn id="26" dur="500"/>
                                        <p:tgtEl>
                                          <p:spTgt spid="4">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p:tgtEl>
                                          <p:spTgt spid="4">
                                            <p:txEl>
                                              <p:pRg st="6" end="6"/>
                                            </p:txEl>
                                          </p:spTgt>
                                        </p:tgtEl>
                                        <p:attrNameLst>
                                          <p:attrName>ppt_y</p:attrName>
                                        </p:attrNameLst>
                                      </p:cBhvr>
                                      <p:tavLst>
                                        <p:tav tm="0">
                                          <p:val>
                                            <p:strVal val="#ppt_y+#ppt_h*1.125000"/>
                                          </p:val>
                                        </p:tav>
                                        <p:tav tm="100000">
                                          <p:val>
                                            <p:strVal val="#ppt_y"/>
                                          </p:val>
                                        </p:tav>
                                      </p:tavLst>
                                    </p:anim>
                                    <p:animEffect transition="in" filter="wipe(up)">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 calcmode="lin" valueType="num">
                                      <p:cBhvr additive="base">
                                        <p:cTn id="37" dur="500"/>
                                        <p:tgtEl>
                                          <p:spTgt spid="4">
                                            <p:txEl>
                                              <p:pRg st="7" end="7"/>
                                            </p:txEl>
                                          </p:spTgt>
                                        </p:tgtEl>
                                        <p:attrNameLst>
                                          <p:attrName>ppt_y</p:attrName>
                                        </p:attrNameLst>
                                      </p:cBhvr>
                                      <p:tavLst>
                                        <p:tav tm="0">
                                          <p:val>
                                            <p:strVal val="#ppt_y+#ppt_h*1.125000"/>
                                          </p:val>
                                        </p:tav>
                                        <p:tav tm="100000">
                                          <p:val>
                                            <p:strVal val="#ppt_y"/>
                                          </p:val>
                                        </p:tav>
                                      </p:tavLst>
                                    </p:anim>
                                    <p:animEffect transition="in" filter="wipe(up)">
                                      <p:cBhvr>
                                        <p:cTn id="38"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C348AF6-85A3-FA4F-ABCA-8E3E5E144E61}"/>
              </a:ext>
            </a:extLst>
          </p:cNvPr>
          <p:cNvSpPr txBox="1"/>
          <p:nvPr/>
        </p:nvSpPr>
        <p:spPr>
          <a:xfrm>
            <a:off x="552006" y="926988"/>
            <a:ext cx="11103280" cy="4401205"/>
          </a:xfrm>
          <a:prstGeom prst="rect">
            <a:avLst/>
          </a:prstGeom>
          <a:noFill/>
        </p:spPr>
        <p:txBody>
          <a:bodyPr wrap="square" rtlCol="0">
            <a:spAutoFit/>
          </a:bodyPr>
          <a:lstStyle/>
          <a:p>
            <a:pPr marL="285750" indent="-285750">
              <a:buFont typeface="Wingdings" pitchFamily="2" charset="2"/>
              <a:buChar char="§"/>
            </a:pPr>
            <a:r>
              <a:rPr lang="en-US" sz="2800"/>
              <a:t>The terminology “elliptic curve” is a little strange, and inconsistently used in the literature </a:t>
            </a:r>
          </a:p>
          <a:p>
            <a:pPr marL="285750" indent="-285750">
              <a:buFont typeface="Wingdings" pitchFamily="2" charset="2"/>
              <a:buChar char="§"/>
            </a:pPr>
            <a:r>
              <a:rPr lang="en-US" sz="2800" i="1"/>
              <a:t>It is </a:t>
            </a:r>
            <a:r>
              <a:rPr lang="en-US" sz="2800" b="1" i="1"/>
              <a:t>not</a:t>
            </a:r>
            <a:r>
              <a:rPr lang="en-US" sz="2800" i="1"/>
              <a:t> an ellipse!  </a:t>
            </a:r>
            <a:r>
              <a:rPr lang="en-US" sz="2800"/>
              <a:t>(The name is an unfortunate historical accident)</a:t>
            </a:r>
          </a:p>
          <a:p>
            <a:pPr marL="285750" indent="-285750">
              <a:buFont typeface="Wingdings" pitchFamily="2" charset="2"/>
              <a:buChar char="§"/>
            </a:pPr>
            <a:r>
              <a:rPr lang="en-US" sz="2800"/>
              <a:t>The most generous definition is an algebraic curve of genus one </a:t>
            </a:r>
          </a:p>
          <a:p>
            <a:pPr marL="285750" indent="-285750">
              <a:buFont typeface="Wingdings" pitchFamily="2" charset="2"/>
              <a:buChar char="§"/>
            </a:pPr>
            <a:r>
              <a:rPr lang="en-US" sz="2800"/>
              <a:t>The family of curves considered here fits this definition </a:t>
            </a:r>
          </a:p>
          <a:p>
            <a:pPr marL="285750" indent="-285750">
              <a:buFont typeface="Wingdings" pitchFamily="2" charset="2"/>
              <a:buChar char="§"/>
            </a:pPr>
            <a:r>
              <a:rPr lang="en-US" sz="2800"/>
              <a:t>In any case, these curves are birationally equivalent to non-singular cubic curves</a:t>
            </a:r>
          </a:p>
          <a:p>
            <a:pPr marL="285750" indent="-285750">
              <a:buFont typeface="Wingdings" pitchFamily="2" charset="2"/>
              <a:buChar char="§"/>
            </a:pPr>
            <a:r>
              <a:rPr lang="en-US" sz="2800"/>
              <a:t>Such non-singular cubic curves constitute a more restricted class of curves that is often used to give a more restricted definition for “elliptic curves” </a:t>
            </a:r>
          </a:p>
        </p:txBody>
      </p:sp>
    </p:spTree>
    <p:extLst>
      <p:ext uri="{BB962C8B-B14F-4D97-AF65-F5344CB8AC3E}">
        <p14:creationId xmlns:p14="http://schemas.microsoft.com/office/powerpoint/2010/main" val="1141905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4">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p:tgtEl>
                                          <p:spTgt spid="4">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p:tgtEl>
                                          <p:spTgt spid="4">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p:tgtEl>
                                          <p:spTgt spid="4">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4">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p:tgtEl>
                                          <p:spTgt spid="4">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p:tgtEl>
                                          <p:spTgt spid="4">
                                            <p:txEl>
                                              <p:pRg st="5" end="5"/>
                                            </p:txEl>
                                          </p:spTgt>
                                        </p:tgtEl>
                                        <p:attrNameLst>
                                          <p:attrName>ppt_y</p:attrName>
                                        </p:attrNameLst>
                                      </p:cBhvr>
                                      <p:tavLst>
                                        <p:tav tm="0">
                                          <p:val>
                                            <p:strVal val="#ppt_y+#ppt_h*1.125000"/>
                                          </p:val>
                                        </p:tav>
                                        <p:tav tm="100000">
                                          <p:val>
                                            <p:strVal val="#ppt_y"/>
                                          </p:val>
                                        </p:tav>
                                      </p:tavLst>
                                    </p:anim>
                                    <p:animEffect transition="in" filter="wipe(up)">
                                      <p:cBhvr>
                                        <p:cTn id="38"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C348AF6-85A3-FA4F-ABCA-8E3E5E144E61}"/>
              </a:ext>
            </a:extLst>
          </p:cNvPr>
          <p:cNvSpPr txBox="1"/>
          <p:nvPr/>
        </p:nvSpPr>
        <p:spPr>
          <a:xfrm>
            <a:off x="501206" y="1358788"/>
            <a:ext cx="11103280" cy="3970318"/>
          </a:xfrm>
          <a:prstGeom prst="rect">
            <a:avLst/>
          </a:prstGeom>
          <a:noFill/>
        </p:spPr>
        <p:txBody>
          <a:bodyPr wrap="square" rtlCol="0">
            <a:spAutoFit/>
          </a:bodyPr>
          <a:lstStyle/>
          <a:p>
            <a:pPr marL="285750" indent="-285750">
              <a:buFont typeface="Wingdings" pitchFamily="2" charset="2"/>
              <a:buChar char="§"/>
            </a:pPr>
            <a:r>
              <a:rPr lang="en-US" sz="2800"/>
              <a:t>There are even more restricted definitions </a:t>
            </a:r>
          </a:p>
          <a:p>
            <a:pPr marL="285750" indent="-285750">
              <a:buFont typeface="Wingdings" pitchFamily="2" charset="2"/>
              <a:buChar char="§"/>
            </a:pPr>
            <a:r>
              <a:rPr lang="en-US" sz="2800"/>
              <a:t>Often one is also required to specify a “rational point” on the curve, in order to impose an abelian group structure on the curve </a:t>
            </a:r>
          </a:p>
          <a:p>
            <a:pPr marL="285750" indent="-285750">
              <a:buFont typeface="Wingdings" pitchFamily="2" charset="2"/>
              <a:buChar char="§"/>
            </a:pPr>
            <a:r>
              <a:rPr lang="en-US" sz="2800"/>
              <a:t>Such additional structure will not be of concern here, though perhaps it should be! </a:t>
            </a:r>
          </a:p>
          <a:p>
            <a:pPr marL="285750" indent="-285750">
              <a:buFont typeface="Wingdings" pitchFamily="2" charset="2"/>
              <a:buChar char="§"/>
            </a:pPr>
            <a:r>
              <a:rPr lang="en-US" sz="2800"/>
              <a:t>Let us now return to the P3P problem, and work with a Cartesian coordinate system that places the camera at the origin, and that agrees with the actual distances</a:t>
            </a:r>
          </a:p>
          <a:p>
            <a:pPr marL="285750" indent="-285750">
              <a:buFont typeface="Wingdings" pitchFamily="2" charset="2"/>
              <a:buChar char="§"/>
            </a:pPr>
            <a:endParaRPr lang="en-US" sz="2800"/>
          </a:p>
        </p:txBody>
      </p:sp>
    </p:spTree>
    <p:extLst>
      <p:ext uri="{BB962C8B-B14F-4D97-AF65-F5344CB8AC3E}">
        <p14:creationId xmlns:p14="http://schemas.microsoft.com/office/powerpoint/2010/main" val="207950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4">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p:tgtEl>
                                          <p:spTgt spid="4">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p:tgtEl>
                                          <p:spTgt spid="4">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p:tgtEl>
                                          <p:spTgt spid="4">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C348AF6-85A3-FA4F-ABCA-8E3E5E144E61}"/>
              </a:ext>
            </a:extLst>
          </p:cNvPr>
          <p:cNvSpPr txBox="1"/>
          <p:nvPr/>
        </p:nvSpPr>
        <p:spPr>
          <a:xfrm>
            <a:off x="386701" y="1224886"/>
            <a:ext cx="11103280" cy="3970318"/>
          </a:xfrm>
          <a:prstGeom prst="rect">
            <a:avLst/>
          </a:prstGeom>
          <a:noFill/>
        </p:spPr>
        <p:txBody>
          <a:bodyPr wrap="square" rtlCol="0">
            <a:spAutoFit/>
          </a:bodyPr>
          <a:lstStyle/>
          <a:p>
            <a:pPr marL="285750" indent="-285750">
              <a:buFont typeface="Wingdings" pitchFamily="2" charset="2"/>
              <a:buChar char="§"/>
            </a:pPr>
            <a:r>
              <a:rPr lang="en-US" sz="2800"/>
              <a:t>Locating the control points in this “camera-centric” coordinate system is sufficient for solving the P3P problem, where the determination of the camera’s position in physical space is the objective</a:t>
            </a:r>
          </a:p>
          <a:p>
            <a:pPr marL="285750" indent="-285750">
              <a:buFont typeface="Wingdings" pitchFamily="2" charset="2"/>
              <a:buChar char="§"/>
            </a:pPr>
            <a:r>
              <a:rPr lang="en-US" sz="2800"/>
              <a:t>The essential thing is to find the distances between the camera and the control points, after which, everything becomes simple </a:t>
            </a:r>
          </a:p>
          <a:p>
            <a:pPr marL="285750" indent="-285750">
              <a:buFont typeface="Wingdings" pitchFamily="2" charset="2"/>
              <a:buChar char="§"/>
            </a:pPr>
            <a:r>
              <a:rPr lang="en-US" sz="2800"/>
              <a:t>So, working in the camera-centric coordinate system, assume, </a:t>
            </a:r>
            <a:r>
              <a:rPr lang="en-US" sz="2800" i="1"/>
              <a:t>w.l.o.g.</a:t>
            </a:r>
            <a:r>
              <a:rPr lang="en-US" sz="2800"/>
              <a:t>,  that the view lines are known, </a:t>
            </a:r>
            <a:r>
              <a:rPr lang="en-US" sz="2800" i="1"/>
              <a:t>a priori</a:t>
            </a:r>
            <a:endParaRPr lang="en-US" sz="2800"/>
          </a:p>
          <a:p>
            <a:pPr marL="285750" indent="-285750">
              <a:buFont typeface="Wingdings" pitchFamily="2" charset="2"/>
              <a:buChar char="§"/>
            </a:pPr>
            <a:r>
              <a:rPr lang="en-US" sz="2800"/>
              <a:t>It will be helpful to refer to any plane containing two view lines as a “containment plane,” and these are then also presumed to be known</a:t>
            </a:r>
          </a:p>
        </p:txBody>
      </p:sp>
    </p:spTree>
    <p:extLst>
      <p:ext uri="{BB962C8B-B14F-4D97-AF65-F5344CB8AC3E}">
        <p14:creationId xmlns:p14="http://schemas.microsoft.com/office/powerpoint/2010/main" val="273068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4">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p:tgtEl>
                                          <p:spTgt spid="4">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p:tgtEl>
                                          <p:spTgt spid="4">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p:tgtEl>
                                          <p:spTgt spid="4">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C348AF6-85A3-FA4F-ABCA-8E3E5E144E61}"/>
              </a:ext>
            </a:extLst>
          </p:cNvPr>
          <p:cNvSpPr txBox="1"/>
          <p:nvPr/>
        </p:nvSpPr>
        <p:spPr>
          <a:xfrm>
            <a:off x="431104" y="573586"/>
            <a:ext cx="11506200" cy="5693866"/>
          </a:xfrm>
          <a:prstGeom prst="rect">
            <a:avLst/>
          </a:prstGeom>
          <a:noFill/>
        </p:spPr>
        <p:txBody>
          <a:bodyPr wrap="square" rtlCol="0">
            <a:spAutoFit/>
          </a:bodyPr>
          <a:lstStyle/>
          <a:p>
            <a:pPr marL="285750" indent="-285750">
              <a:buFont typeface="Wingdings" pitchFamily="2" charset="2"/>
              <a:buChar char="§"/>
            </a:pPr>
            <a:r>
              <a:rPr lang="en-US" sz="2600"/>
              <a:t>Soon after the invention of the camera, a mathematician named Johann August Grunert posed and solved a mathematical problem that became foundational to the area of “photogrammetry,” and later of use in the area of “camera tracking” </a:t>
            </a:r>
          </a:p>
          <a:p>
            <a:pPr marL="285750" indent="-285750">
              <a:buFont typeface="Wingdings" pitchFamily="2" charset="2"/>
              <a:buChar char="§"/>
            </a:pPr>
            <a:r>
              <a:rPr lang="en-US" sz="2600"/>
              <a:t>The problem has come to be known as the “Perspective 3-Point Pose Problem,” or the “Perspective 3-Point Problem,” or just the “P3P Problem”</a:t>
            </a:r>
          </a:p>
          <a:p>
            <a:pPr marL="285750" indent="-285750">
              <a:buFont typeface="Wingdings" pitchFamily="2" charset="2"/>
              <a:buChar char="§"/>
            </a:pPr>
            <a:r>
              <a:rPr lang="en-US" sz="2600"/>
              <a:t>The idea is simple: given a photograph that contains the images of three known points in space, is it possible to determine the location of the camera? </a:t>
            </a:r>
          </a:p>
          <a:p>
            <a:pPr marL="285750" indent="-285750">
              <a:buFont typeface="Wingdings" pitchFamily="2" charset="2"/>
              <a:buChar char="§"/>
            </a:pPr>
            <a:r>
              <a:rPr lang="en-US" sz="2600"/>
              <a:t>The three known points have come to be called the “control points,” and of course, the distances between these points is known </a:t>
            </a:r>
          </a:p>
          <a:p>
            <a:pPr marL="285750" indent="-285750">
              <a:buFont typeface="Wingdings" pitchFamily="2" charset="2"/>
              <a:buChar char="§"/>
            </a:pPr>
            <a:r>
              <a:rPr lang="en-US" sz="2600"/>
              <a:t>However, the </a:t>
            </a:r>
            <a:r>
              <a:rPr lang="en-US" sz="2600" b="1" i="1"/>
              <a:t>distances from the camera to the control points are unknown</a:t>
            </a:r>
            <a:r>
              <a:rPr lang="en-US" sz="2600"/>
              <a:t>, and determining these is the tricky part of the P3P problem </a:t>
            </a:r>
          </a:p>
          <a:p>
            <a:pPr marL="285750" indent="-285750">
              <a:buFont typeface="Wingdings" pitchFamily="2" charset="2"/>
              <a:buChar char="§"/>
            </a:pPr>
            <a:r>
              <a:rPr lang="en-US" sz="2600"/>
              <a:t>The triangle whose vertices are the control points is called the “control points triangle,” and the plane containing it is called the “control points plane”</a:t>
            </a:r>
          </a:p>
          <a:p>
            <a:pPr marL="285750" indent="-285750">
              <a:buFont typeface="Wingdings" pitchFamily="2" charset="2"/>
              <a:buChar char="§"/>
            </a:pPr>
            <a:r>
              <a:rPr lang="en-US" sz="2600"/>
              <a:t>A line connecting the camera position to a control point is called a “view line”  </a:t>
            </a:r>
          </a:p>
        </p:txBody>
      </p:sp>
    </p:spTree>
    <p:extLst>
      <p:ext uri="{BB962C8B-B14F-4D97-AF65-F5344CB8AC3E}">
        <p14:creationId xmlns:p14="http://schemas.microsoft.com/office/powerpoint/2010/main" val="1946524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4">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p:tgtEl>
                                          <p:spTgt spid="4">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p:tgtEl>
                                          <p:spTgt spid="4">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p:tgtEl>
                                          <p:spTgt spid="4">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4">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p:tgtEl>
                                          <p:spTgt spid="4">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p:tgtEl>
                                          <p:spTgt spid="4">
                                            <p:txEl>
                                              <p:pRg st="5" end="5"/>
                                            </p:txEl>
                                          </p:spTgt>
                                        </p:tgtEl>
                                        <p:attrNameLst>
                                          <p:attrName>ppt_y</p:attrName>
                                        </p:attrNameLst>
                                      </p:cBhvr>
                                      <p:tavLst>
                                        <p:tav tm="0">
                                          <p:val>
                                            <p:strVal val="#ppt_y+#ppt_h*1.125000"/>
                                          </p:val>
                                        </p:tav>
                                        <p:tav tm="100000">
                                          <p:val>
                                            <p:strVal val="#ppt_y"/>
                                          </p:val>
                                        </p:tav>
                                      </p:tavLst>
                                    </p:anim>
                                    <p:animEffect transition="in" filter="wipe(up)">
                                      <p:cBhvr>
                                        <p:cTn id="38" dur="500"/>
                                        <p:tgtEl>
                                          <p:spTgt spid="4">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p:tgtEl>
                                          <p:spTgt spid="4">
                                            <p:txEl>
                                              <p:pRg st="6" end="6"/>
                                            </p:txEl>
                                          </p:spTgt>
                                        </p:tgtEl>
                                        <p:attrNameLst>
                                          <p:attrName>ppt_y</p:attrName>
                                        </p:attrNameLst>
                                      </p:cBhvr>
                                      <p:tavLst>
                                        <p:tav tm="0">
                                          <p:val>
                                            <p:strVal val="#ppt_y+#ppt_h*1.125000"/>
                                          </p:val>
                                        </p:tav>
                                        <p:tav tm="100000">
                                          <p:val>
                                            <p:strVal val="#ppt_y"/>
                                          </p:val>
                                        </p:tav>
                                      </p:tavLst>
                                    </p:anim>
                                    <p:animEffect transition="in" filter="wipe(up)">
                                      <p:cBhvr>
                                        <p:cTn id="44"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BAF2A37-4FB5-F945-82CD-ABD2E3A8EBBE}"/>
              </a:ext>
            </a:extLst>
          </p:cNvPr>
          <p:cNvPicPr>
            <a:picLocks noChangeAspect="1"/>
          </p:cNvPicPr>
          <p:nvPr/>
        </p:nvPicPr>
        <p:blipFill>
          <a:blip r:embed="rId2"/>
          <a:stretch>
            <a:fillRect/>
          </a:stretch>
        </p:blipFill>
        <p:spPr>
          <a:xfrm>
            <a:off x="2129425" y="-1"/>
            <a:ext cx="7352777" cy="7148533"/>
          </a:xfrm>
          <a:prstGeom prst="rect">
            <a:avLst/>
          </a:prstGeom>
        </p:spPr>
      </p:pic>
    </p:spTree>
    <p:extLst>
      <p:ext uri="{BB962C8B-B14F-4D97-AF65-F5344CB8AC3E}">
        <p14:creationId xmlns:p14="http://schemas.microsoft.com/office/powerpoint/2010/main" val="28398940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0F62B2A-D504-AC4B-96EC-035F11792212}"/>
              </a:ext>
            </a:extLst>
          </p:cNvPr>
          <p:cNvPicPr>
            <a:picLocks noChangeAspect="1"/>
          </p:cNvPicPr>
          <p:nvPr/>
        </p:nvPicPr>
        <p:blipFill>
          <a:blip r:embed="rId2"/>
          <a:stretch>
            <a:fillRect/>
          </a:stretch>
        </p:blipFill>
        <p:spPr>
          <a:xfrm>
            <a:off x="2084567" y="0"/>
            <a:ext cx="7434020" cy="7227518"/>
          </a:xfrm>
          <a:prstGeom prst="rect">
            <a:avLst/>
          </a:prstGeom>
        </p:spPr>
      </p:pic>
    </p:spTree>
    <p:extLst>
      <p:ext uri="{BB962C8B-B14F-4D97-AF65-F5344CB8AC3E}">
        <p14:creationId xmlns:p14="http://schemas.microsoft.com/office/powerpoint/2010/main" val="15916449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C348AF6-85A3-FA4F-ABCA-8E3E5E144E61}"/>
              </a:ext>
            </a:extLst>
          </p:cNvPr>
          <p:cNvSpPr txBox="1"/>
          <p:nvPr/>
        </p:nvSpPr>
        <p:spPr>
          <a:xfrm>
            <a:off x="602081" y="1446875"/>
            <a:ext cx="11103280" cy="3539430"/>
          </a:xfrm>
          <a:prstGeom prst="rect">
            <a:avLst/>
          </a:prstGeom>
          <a:noFill/>
        </p:spPr>
        <p:txBody>
          <a:bodyPr wrap="square" rtlCol="0">
            <a:spAutoFit/>
          </a:bodyPr>
          <a:lstStyle/>
          <a:p>
            <a:pPr marL="285750" indent="-285750">
              <a:buFont typeface="Wingdings" pitchFamily="2" charset="2"/>
              <a:buChar char="§"/>
            </a:pPr>
            <a:r>
              <a:rPr lang="en-US" sz="2800"/>
              <a:t>Of course, the distances between the control points are known, and so we may assume that the interior angles of the control points triangle are also known</a:t>
            </a:r>
          </a:p>
          <a:p>
            <a:pPr marL="285750" indent="-285750">
              <a:buFont typeface="Wingdings" pitchFamily="2" charset="2"/>
              <a:buChar char="§"/>
            </a:pPr>
            <a:r>
              <a:rPr lang="en-US" sz="2800"/>
              <a:t>Although the positions of the control points are unknown, we can imagine parallel translating the three sidelines of the triangle, so that the translated lines become incident with the origin (the camera position) </a:t>
            </a:r>
          </a:p>
          <a:p>
            <a:pPr marL="285750" indent="-285750">
              <a:buFont typeface="Wingdings" pitchFamily="2" charset="2"/>
              <a:buChar char="§"/>
            </a:pPr>
            <a:r>
              <a:rPr lang="en-US" sz="2800"/>
              <a:t>Accordingly, these three unknown lines will be called the “translated sidelines” </a:t>
            </a:r>
          </a:p>
        </p:txBody>
      </p:sp>
    </p:spTree>
    <p:extLst>
      <p:ext uri="{BB962C8B-B14F-4D97-AF65-F5344CB8AC3E}">
        <p14:creationId xmlns:p14="http://schemas.microsoft.com/office/powerpoint/2010/main" val="706731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4">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p:tgtEl>
                                          <p:spTgt spid="4">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p:tgtEl>
                                          <p:spTgt spid="4">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794C07A-8CD5-8B4D-9C48-9F115FEF4EFA}"/>
              </a:ext>
            </a:extLst>
          </p:cNvPr>
          <p:cNvPicPr>
            <a:picLocks noChangeAspect="1"/>
          </p:cNvPicPr>
          <p:nvPr/>
        </p:nvPicPr>
        <p:blipFill>
          <a:blip r:embed="rId2"/>
          <a:stretch>
            <a:fillRect/>
          </a:stretch>
        </p:blipFill>
        <p:spPr>
          <a:xfrm>
            <a:off x="2253247" y="66995"/>
            <a:ext cx="7169049" cy="6969909"/>
          </a:xfrm>
          <a:prstGeom prst="rect">
            <a:avLst/>
          </a:prstGeom>
        </p:spPr>
      </p:pic>
    </p:spTree>
    <p:extLst>
      <p:ext uri="{BB962C8B-B14F-4D97-AF65-F5344CB8AC3E}">
        <p14:creationId xmlns:p14="http://schemas.microsoft.com/office/powerpoint/2010/main" val="29215032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B3153F0-C535-474B-AC2D-7C774217C15A}"/>
              </a:ext>
            </a:extLst>
          </p:cNvPr>
          <p:cNvPicPr>
            <a:picLocks noChangeAspect="1"/>
          </p:cNvPicPr>
          <p:nvPr/>
        </p:nvPicPr>
        <p:blipFill>
          <a:blip r:embed="rId2"/>
          <a:stretch>
            <a:fillRect/>
          </a:stretch>
        </p:blipFill>
        <p:spPr>
          <a:xfrm>
            <a:off x="2160107" y="26505"/>
            <a:ext cx="7303463" cy="7100590"/>
          </a:xfrm>
          <a:prstGeom prst="rect">
            <a:avLst/>
          </a:prstGeom>
        </p:spPr>
      </p:pic>
    </p:spTree>
    <p:extLst>
      <p:ext uri="{BB962C8B-B14F-4D97-AF65-F5344CB8AC3E}">
        <p14:creationId xmlns:p14="http://schemas.microsoft.com/office/powerpoint/2010/main" val="23775818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C348AF6-85A3-FA4F-ABCA-8E3E5E144E61}"/>
              </a:ext>
            </a:extLst>
          </p:cNvPr>
          <p:cNvSpPr txBox="1"/>
          <p:nvPr/>
        </p:nvSpPr>
        <p:spPr>
          <a:xfrm>
            <a:off x="538754" y="1379965"/>
            <a:ext cx="11103280" cy="3970318"/>
          </a:xfrm>
          <a:prstGeom prst="rect">
            <a:avLst/>
          </a:prstGeom>
          <a:noFill/>
        </p:spPr>
        <p:txBody>
          <a:bodyPr wrap="square" rtlCol="0">
            <a:spAutoFit/>
          </a:bodyPr>
          <a:lstStyle/>
          <a:p>
            <a:pPr marL="285750" indent="-285750">
              <a:buFont typeface="Wingdings" pitchFamily="2" charset="2"/>
              <a:buChar char="§"/>
            </a:pPr>
            <a:r>
              <a:rPr lang="en-US" sz="2800"/>
              <a:t>Restrict attention now to lines and planes that go through the origin </a:t>
            </a:r>
          </a:p>
          <a:p>
            <a:pPr marL="285750" indent="-285750">
              <a:buFont typeface="Wingdings" pitchFamily="2" charset="2"/>
              <a:buChar char="§"/>
            </a:pPr>
            <a:r>
              <a:rPr lang="en-US" sz="2800"/>
              <a:t>We have the three known </a:t>
            </a:r>
            <a:r>
              <a:rPr lang="en-US" sz="2800" i="1">
                <a:solidFill>
                  <a:srgbClr val="00B050"/>
                </a:solidFill>
              </a:rPr>
              <a:t>view lines</a:t>
            </a:r>
            <a:r>
              <a:rPr lang="en-US" sz="2800"/>
              <a:t> </a:t>
            </a:r>
          </a:p>
          <a:p>
            <a:pPr marL="285750" indent="-285750">
              <a:buFont typeface="Wingdings" pitchFamily="2" charset="2"/>
              <a:buChar char="§"/>
            </a:pPr>
            <a:r>
              <a:rPr lang="en-US" sz="2800"/>
              <a:t>We have the three unknown </a:t>
            </a:r>
            <a:r>
              <a:rPr lang="en-US" sz="2800" i="1">
                <a:solidFill>
                  <a:srgbClr val="0070C0"/>
                </a:solidFill>
              </a:rPr>
              <a:t>translated sidelines</a:t>
            </a:r>
            <a:r>
              <a:rPr lang="en-US" sz="2800"/>
              <a:t> </a:t>
            </a:r>
          </a:p>
          <a:p>
            <a:pPr marL="285750" indent="-285750">
              <a:buFont typeface="Wingdings" pitchFamily="2" charset="2"/>
              <a:buChar char="§"/>
            </a:pPr>
            <a:r>
              <a:rPr lang="en-US" sz="2800"/>
              <a:t>We have the three known </a:t>
            </a:r>
            <a:r>
              <a:rPr lang="en-US" sz="2800" i="1"/>
              <a:t>containment planes</a:t>
            </a:r>
          </a:p>
          <a:p>
            <a:pPr marL="285750" indent="-285750">
              <a:buFont typeface="Wingdings" pitchFamily="2" charset="2"/>
              <a:buChar char="§"/>
            </a:pPr>
            <a:r>
              <a:rPr lang="en-US" sz="2800"/>
              <a:t>Each containment plane contains two view lines and one translated sideline </a:t>
            </a:r>
          </a:p>
          <a:p>
            <a:pPr marL="285750" indent="-285750">
              <a:buFont typeface="Wingdings" pitchFamily="2" charset="2"/>
              <a:buChar char="§"/>
            </a:pPr>
            <a:r>
              <a:rPr lang="en-US" sz="2800"/>
              <a:t>We also have the unknown plane containing the translated sidelines</a:t>
            </a:r>
          </a:p>
          <a:p>
            <a:pPr marL="285750" indent="-285750">
              <a:buFont typeface="Wingdings" pitchFamily="2" charset="2"/>
              <a:buChar char="§"/>
            </a:pPr>
            <a:r>
              <a:rPr lang="en-US" sz="2800"/>
              <a:t>Now, notice what happens when these geometric objects are intersected with the unit sphere</a:t>
            </a:r>
          </a:p>
        </p:txBody>
      </p:sp>
    </p:spTree>
    <p:extLst>
      <p:ext uri="{BB962C8B-B14F-4D97-AF65-F5344CB8AC3E}">
        <p14:creationId xmlns:p14="http://schemas.microsoft.com/office/powerpoint/2010/main" val="3604015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4">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p:tgtEl>
                                          <p:spTgt spid="4">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p:tgtEl>
                                          <p:spTgt spid="4">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p:tgtEl>
                                          <p:spTgt spid="4">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4">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p:tgtEl>
                                          <p:spTgt spid="4">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p:tgtEl>
                                          <p:spTgt spid="4">
                                            <p:txEl>
                                              <p:pRg st="5" end="5"/>
                                            </p:txEl>
                                          </p:spTgt>
                                        </p:tgtEl>
                                        <p:attrNameLst>
                                          <p:attrName>ppt_y</p:attrName>
                                        </p:attrNameLst>
                                      </p:cBhvr>
                                      <p:tavLst>
                                        <p:tav tm="0">
                                          <p:val>
                                            <p:strVal val="#ppt_y+#ppt_h*1.125000"/>
                                          </p:val>
                                        </p:tav>
                                        <p:tav tm="100000">
                                          <p:val>
                                            <p:strVal val="#ppt_y"/>
                                          </p:val>
                                        </p:tav>
                                      </p:tavLst>
                                    </p:anim>
                                    <p:animEffect transition="in" filter="wipe(up)">
                                      <p:cBhvr>
                                        <p:cTn id="38" dur="500"/>
                                        <p:tgtEl>
                                          <p:spTgt spid="4">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p:tgtEl>
                                          <p:spTgt spid="4">
                                            <p:txEl>
                                              <p:pRg st="6" end="6"/>
                                            </p:txEl>
                                          </p:spTgt>
                                        </p:tgtEl>
                                        <p:attrNameLst>
                                          <p:attrName>ppt_y</p:attrName>
                                        </p:attrNameLst>
                                      </p:cBhvr>
                                      <p:tavLst>
                                        <p:tav tm="0">
                                          <p:val>
                                            <p:strVal val="#ppt_y+#ppt_h*1.125000"/>
                                          </p:val>
                                        </p:tav>
                                        <p:tav tm="100000">
                                          <p:val>
                                            <p:strVal val="#ppt_y"/>
                                          </p:val>
                                        </p:tav>
                                      </p:tavLst>
                                    </p:anim>
                                    <p:animEffect transition="in" filter="wipe(up)">
                                      <p:cBhvr>
                                        <p:cTn id="44"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C348AF6-85A3-FA4F-ABCA-8E3E5E144E61}"/>
              </a:ext>
            </a:extLst>
          </p:cNvPr>
          <p:cNvSpPr txBox="1"/>
          <p:nvPr/>
        </p:nvSpPr>
        <p:spPr>
          <a:xfrm>
            <a:off x="564154" y="1151365"/>
            <a:ext cx="11103280" cy="4401205"/>
          </a:xfrm>
          <a:prstGeom prst="rect">
            <a:avLst/>
          </a:prstGeom>
          <a:noFill/>
        </p:spPr>
        <p:txBody>
          <a:bodyPr wrap="square" rtlCol="0">
            <a:spAutoFit/>
          </a:bodyPr>
          <a:lstStyle/>
          <a:p>
            <a:pPr marL="285750" indent="-285750">
              <a:buFont typeface="Wingdings" pitchFamily="2" charset="2"/>
              <a:buChar char="§"/>
            </a:pPr>
            <a:r>
              <a:rPr lang="en-US" sz="2800"/>
              <a:t>Each view line corresponds to a pair of known antipodal points on the sphere (</a:t>
            </a:r>
            <a:r>
              <a:rPr lang="en-US" sz="2800" i="1">
                <a:solidFill>
                  <a:srgbClr val="00B050"/>
                </a:solidFill>
              </a:rPr>
              <a:t>green points </a:t>
            </a:r>
            <a:r>
              <a:rPr lang="en-US" sz="2800"/>
              <a:t>in the upcoming slides) </a:t>
            </a:r>
          </a:p>
          <a:p>
            <a:pPr marL="285750" indent="-285750">
              <a:buFont typeface="Wingdings" pitchFamily="2" charset="2"/>
              <a:buChar char="§"/>
            </a:pPr>
            <a:r>
              <a:rPr lang="en-US" sz="2800"/>
              <a:t>Any two of these pairs gives four points lying on the known great circle that corresponds to a known containment plane (</a:t>
            </a:r>
            <a:r>
              <a:rPr lang="en-US" sz="2800" i="1"/>
              <a:t>black circles</a:t>
            </a:r>
            <a:r>
              <a:rPr lang="en-US" sz="2800"/>
              <a:t> in upcoming slides)  </a:t>
            </a:r>
          </a:p>
          <a:p>
            <a:pPr marL="285750" indent="-285750">
              <a:buFont typeface="Wingdings" pitchFamily="2" charset="2"/>
              <a:buChar char="§"/>
            </a:pPr>
            <a:r>
              <a:rPr lang="en-US" sz="2800"/>
              <a:t>Each translated sideline corresponds to a pair of unknown antipodal points on the sphere (</a:t>
            </a:r>
            <a:r>
              <a:rPr lang="en-US" sz="2800" i="1">
                <a:solidFill>
                  <a:srgbClr val="0070C0"/>
                </a:solidFill>
              </a:rPr>
              <a:t>blue points</a:t>
            </a:r>
            <a:r>
              <a:rPr lang="en-US" sz="2800"/>
              <a:t> in upcoming slides) </a:t>
            </a:r>
          </a:p>
          <a:p>
            <a:pPr marL="285750" indent="-285750">
              <a:buFont typeface="Wingdings" pitchFamily="2" charset="2"/>
              <a:buChar char="§"/>
            </a:pPr>
            <a:r>
              <a:rPr lang="en-US" sz="2800"/>
              <a:t>These points, for all three translated sidelines, lie on an unknown great circle (</a:t>
            </a:r>
            <a:r>
              <a:rPr lang="en-US" sz="2800" i="1">
                <a:solidFill>
                  <a:srgbClr val="0070C0"/>
                </a:solidFill>
              </a:rPr>
              <a:t>blue circle</a:t>
            </a:r>
            <a:r>
              <a:rPr lang="en-US" sz="2800"/>
              <a:t>) that corresponds to the plane containing the three translated triangle sidelines </a:t>
            </a:r>
          </a:p>
        </p:txBody>
      </p:sp>
    </p:spTree>
    <p:extLst>
      <p:ext uri="{BB962C8B-B14F-4D97-AF65-F5344CB8AC3E}">
        <p14:creationId xmlns:p14="http://schemas.microsoft.com/office/powerpoint/2010/main" val="964325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4">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p:tgtEl>
                                          <p:spTgt spid="4">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p:tgtEl>
                                          <p:spTgt spid="4">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p:tgtEl>
                                          <p:spTgt spid="4">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3E7FC3B-5995-0348-A473-676F1210BAF0}"/>
              </a:ext>
            </a:extLst>
          </p:cNvPr>
          <p:cNvPicPr>
            <a:picLocks noChangeAspect="1"/>
          </p:cNvPicPr>
          <p:nvPr/>
        </p:nvPicPr>
        <p:blipFill>
          <a:blip r:embed="rId2"/>
          <a:stretch>
            <a:fillRect/>
          </a:stretch>
        </p:blipFill>
        <p:spPr>
          <a:xfrm>
            <a:off x="2530259" y="-37693"/>
            <a:ext cx="7014574" cy="6819726"/>
          </a:xfrm>
          <a:prstGeom prst="rect">
            <a:avLst/>
          </a:prstGeom>
        </p:spPr>
      </p:pic>
    </p:spTree>
    <p:extLst>
      <p:ext uri="{BB962C8B-B14F-4D97-AF65-F5344CB8AC3E}">
        <p14:creationId xmlns:p14="http://schemas.microsoft.com/office/powerpoint/2010/main" val="8168520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C348AF6-85A3-FA4F-ABCA-8E3E5E144E61}"/>
              </a:ext>
            </a:extLst>
          </p:cNvPr>
          <p:cNvSpPr txBox="1"/>
          <p:nvPr/>
        </p:nvSpPr>
        <p:spPr>
          <a:xfrm>
            <a:off x="540197" y="1582487"/>
            <a:ext cx="11103280" cy="3539430"/>
          </a:xfrm>
          <a:prstGeom prst="rect">
            <a:avLst/>
          </a:prstGeom>
          <a:noFill/>
        </p:spPr>
        <p:txBody>
          <a:bodyPr wrap="square" rtlCol="0">
            <a:spAutoFit/>
          </a:bodyPr>
          <a:lstStyle/>
          <a:p>
            <a:pPr marL="285750" indent="-285750">
              <a:buFont typeface="Wingdings" pitchFamily="2" charset="2"/>
              <a:buChar char="§"/>
            </a:pPr>
            <a:r>
              <a:rPr lang="en-US" sz="2800"/>
              <a:t>A fact that might not be obvious at first is that the distances between the blue points (corresponding to the translated sidelines) along the great circle containing these points, are actually known</a:t>
            </a:r>
          </a:p>
          <a:p>
            <a:pPr marL="285750" indent="-285750">
              <a:buFont typeface="Wingdings" pitchFamily="2" charset="2"/>
              <a:buChar char="§"/>
            </a:pPr>
            <a:r>
              <a:rPr lang="en-US" sz="2800" i="1"/>
              <a:t>Why? </a:t>
            </a:r>
          </a:p>
          <a:p>
            <a:pPr marL="285750" indent="-285750">
              <a:buFont typeface="Wingdings" pitchFamily="2" charset="2"/>
              <a:buChar char="§"/>
            </a:pPr>
            <a:r>
              <a:rPr lang="en-US" sz="2800"/>
              <a:t>These distances are just the angles between the sidelines of the control points triangle, </a:t>
            </a:r>
            <a:r>
              <a:rPr lang="en-US" sz="2800" i="1"/>
              <a:t>i. e.</a:t>
            </a:r>
            <a:r>
              <a:rPr lang="en-US" sz="2800"/>
              <a:t> the interior/exterior angles of this triangle </a:t>
            </a:r>
          </a:p>
          <a:p>
            <a:pPr marL="285750" indent="-285750">
              <a:buFont typeface="Wingdings" pitchFamily="2" charset="2"/>
              <a:buChar char="§"/>
            </a:pPr>
            <a:r>
              <a:rPr lang="en-US" sz="2800"/>
              <a:t>The upshot of all this is that the P3P problem can now be </a:t>
            </a:r>
            <a:r>
              <a:rPr lang="en-US" sz="2800" b="1" i="1"/>
              <a:t>reformulated</a:t>
            </a:r>
            <a:r>
              <a:rPr lang="en-US" sz="2800"/>
              <a:t> as follows</a:t>
            </a:r>
          </a:p>
        </p:txBody>
      </p:sp>
    </p:spTree>
    <p:extLst>
      <p:ext uri="{BB962C8B-B14F-4D97-AF65-F5344CB8AC3E}">
        <p14:creationId xmlns:p14="http://schemas.microsoft.com/office/powerpoint/2010/main" val="581920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4">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p:tgtEl>
                                          <p:spTgt spid="4">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p:tgtEl>
                                          <p:spTgt spid="4">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p:tgtEl>
                                          <p:spTgt spid="4">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C348AF6-85A3-FA4F-ABCA-8E3E5E144E61}"/>
              </a:ext>
            </a:extLst>
          </p:cNvPr>
          <p:cNvSpPr txBox="1"/>
          <p:nvPr/>
        </p:nvSpPr>
        <p:spPr>
          <a:xfrm>
            <a:off x="654497" y="1868237"/>
            <a:ext cx="11103280" cy="2677656"/>
          </a:xfrm>
          <a:prstGeom prst="rect">
            <a:avLst/>
          </a:prstGeom>
          <a:noFill/>
        </p:spPr>
        <p:txBody>
          <a:bodyPr wrap="square" rtlCol="0">
            <a:spAutoFit/>
          </a:bodyPr>
          <a:lstStyle/>
          <a:p>
            <a:pPr marL="285750" indent="-285750">
              <a:buFont typeface="Wingdings" pitchFamily="2" charset="2"/>
              <a:buChar char="§"/>
            </a:pPr>
            <a:r>
              <a:rPr lang="en-US" sz="2800"/>
              <a:t>Given three fixed great circles on the unit sphere (the black circles), find three pairs of antipodal points (the blue dots) such that </a:t>
            </a:r>
          </a:p>
          <a:p>
            <a:pPr marL="891540" indent="-342900">
              <a:buFont typeface="Arial" panose="020B0604020202020204" pitchFamily="34" charset="0"/>
              <a:buChar char="•"/>
            </a:pPr>
            <a:r>
              <a:rPr lang="en-US" sz="2800"/>
              <a:t>each pair of points lies on a corresponding fixed great circle </a:t>
            </a:r>
          </a:p>
          <a:p>
            <a:pPr marL="891540" indent="-342900">
              <a:buFont typeface="Arial" panose="020B0604020202020204" pitchFamily="34" charset="0"/>
              <a:buChar char="•"/>
            </a:pPr>
            <a:r>
              <a:rPr lang="en-US" sz="2800"/>
              <a:t>all of these points also lie on a common great circle (the blue circle)</a:t>
            </a:r>
          </a:p>
          <a:p>
            <a:pPr marL="891540" indent="-342900">
              <a:buFont typeface="Arial" panose="020B0604020202020204" pitchFamily="34" charset="0"/>
              <a:buChar char="•"/>
            </a:pPr>
            <a:r>
              <a:rPr lang="en-US" sz="2800"/>
              <a:t>the distances between these points on this latter great circle have certain prescribed values </a:t>
            </a:r>
          </a:p>
        </p:txBody>
      </p:sp>
    </p:spTree>
    <p:extLst>
      <p:ext uri="{BB962C8B-B14F-4D97-AF65-F5344CB8AC3E}">
        <p14:creationId xmlns:p14="http://schemas.microsoft.com/office/powerpoint/2010/main" val="2367448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4">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p:tgtEl>
                                          <p:spTgt spid="4">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p:tgtEl>
                                          <p:spTgt spid="4">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p:tgtEl>
                                          <p:spTgt spid="4">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BAF2A37-4FB5-F945-82CD-ABD2E3A8EBBE}"/>
              </a:ext>
            </a:extLst>
          </p:cNvPr>
          <p:cNvPicPr>
            <a:picLocks noChangeAspect="1"/>
          </p:cNvPicPr>
          <p:nvPr/>
        </p:nvPicPr>
        <p:blipFill>
          <a:blip r:embed="rId2"/>
          <a:stretch>
            <a:fillRect/>
          </a:stretch>
        </p:blipFill>
        <p:spPr>
          <a:xfrm>
            <a:off x="2129425" y="-1"/>
            <a:ext cx="7352777" cy="7148533"/>
          </a:xfrm>
          <a:prstGeom prst="rect">
            <a:avLst/>
          </a:prstGeom>
        </p:spPr>
      </p:pic>
    </p:spTree>
    <p:extLst>
      <p:ext uri="{BB962C8B-B14F-4D97-AF65-F5344CB8AC3E}">
        <p14:creationId xmlns:p14="http://schemas.microsoft.com/office/powerpoint/2010/main" val="19196478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3E7FC3B-5995-0348-A473-676F1210BAF0}"/>
              </a:ext>
            </a:extLst>
          </p:cNvPr>
          <p:cNvPicPr>
            <a:picLocks noChangeAspect="1"/>
          </p:cNvPicPr>
          <p:nvPr/>
        </p:nvPicPr>
        <p:blipFill>
          <a:blip r:embed="rId2"/>
          <a:stretch>
            <a:fillRect/>
          </a:stretch>
        </p:blipFill>
        <p:spPr>
          <a:xfrm>
            <a:off x="2530259" y="-37693"/>
            <a:ext cx="7014574" cy="6819726"/>
          </a:xfrm>
          <a:prstGeom prst="rect">
            <a:avLst/>
          </a:prstGeom>
        </p:spPr>
      </p:pic>
    </p:spTree>
    <p:extLst>
      <p:ext uri="{BB962C8B-B14F-4D97-AF65-F5344CB8AC3E}">
        <p14:creationId xmlns:p14="http://schemas.microsoft.com/office/powerpoint/2010/main" val="26928175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C348AF6-85A3-FA4F-ABCA-8E3E5E144E61}"/>
              </a:ext>
            </a:extLst>
          </p:cNvPr>
          <p:cNvSpPr txBox="1"/>
          <p:nvPr/>
        </p:nvSpPr>
        <p:spPr>
          <a:xfrm>
            <a:off x="526606" y="1123655"/>
            <a:ext cx="11103280" cy="4832092"/>
          </a:xfrm>
          <a:prstGeom prst="rect">
            <a:avLst/>
          </a:prstGeom>
          <a:noFill/>
        </p:spPr>
        <p:txBody>
          <a:bodyPr wrap="square" rtlCol="0">
            <a:spAutoFit/>
          </a:bodyPr>
          <a:lstStyle/>
          <a:p>
            <a:pPr marL="285750" indent="-285750">
              <a:buFont typeface="Wingdings" pitchFamily="2" charset="2"/>
              <a:buChar char="§"/>
            </a:pPr>
            <a:r>
              <a:rPr lang="en-US" sz="2800"/>
              <a:t>Solving this means identifying possible translated sidelines (for some P3P solution) and therefore also identifying the plane containing all of them </a:t>
            </a:r>
          </a:p>
          <a:p>
            <a:pPr marL="285750" indent="-285750">
              <a:buFont typeface="Wingdings" pitchFamily="2" charset="2"/>
              <a:buChar char="§"/>
            </a:pPr>
            <a:r>
              <a:rPr lang="en-US" sz="2800"/>
              <a:t>Such a plane is parallel to the plane containing the possible positions of the control points (for some P3P solution) </a:t>
            </a:r>
          </a:p>
          <a:p>
            <a:pPr marL="285750" indent="-285750">
              <a:buFont typeface="Wingdings" pitchFamily="2" charset="2"/>
              <a:buChar char="§"/>
            </a:pPr>
            <a:r>
              <a:rPr lang="en-US" sz="2800"/>
              <a:t>By solving a linear equation, it becomes easy to locate this latter plane, and thereby obtain one of the solutions to the P3P problem </a:t>
            </a:r>
          </a:p>
          <a:p>
            <a:pPr marL="285750" indent="-285750">
              <a:buFont typeface="Wingdings" pitchFamily="2" charset="2"/>
              <a:buChar char="§"/>
            </a:pPr>
            <a:r>
              <a:rPr lang="en-US" sz="2800"/>
              <a:t>Now, let us go back to solving the problem on the unit sphere </a:t>
            </a:r>
          </a:p>
          <a:p>
            <a:pPr marL="285750" indent="-285750">
              <a:buFont typeface="Wingdings" pitchFamily="2" charset="2"/>
              <a:buChar char="§"/>
            </a:pPr>
            <a:r>
              <a:rPr lang="en-US" sz="2800"/>
              <a:t>If we relax one of the constraints in the problem, by no longer requiring the third pair of antipodal points to lie on the third fixed great circle, then the (blue) great circle that contains the six (blue) points becomes free to slide around </a:t>
            </a:r>
          </a:p>
        </p:txBody>
      </p:sp>
    </p:spTree>
    <p:extLst>
      <p:ext uri="{BB962C8B-B14F-4D97-AF65-F5344CB8AC3E}">
        <p14:creationId xmlns:p14="http://schemas.microsoft.com/office/powerpoint/2010/main" val="2446219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4">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p:tgtEl>
                                          <p:spTgt spid="4">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p:tgtEl>
                                          <p:spTgt spid="4">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p:tgtEl>
                                          <p:spTgt spid="4">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4">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p:tgtEl>
                                          <p:spTgt spid="4">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C348AF6-85A3-FA4F-ABCA-8E3E5E144E61}"/>
              </a:ext>
            </a:extLst>
          </p:cNvPr>
          <p:cNvSpPr txBox="1"/>
          <p:nvPr/>
        </p:nvSpPr>
        <p:spPr>
          <a:xfrm>
            <a:off x="609733" y="1954927"/>
            <a:ext cx="11103280" cy="2677656"/>
          </a:xfrm>
          <a:prstGeom prst="rect">
            <a:avLst/>
          </a:prstGeom>
          <a:noFill/>
        </p:spPr>
        <p:txBody>
          <a:bodyPr wrap="square" rtlCol="0">
            <a:spAutoFit/>
          </a:bodyPr>
          <a:lstStyle/>
          <a:p>
            <a:pPr marL="285750" indent="-285750">
              <a:buFont typeface="Wingdings" pitchFamily="2" charset="2"/>
              <a:buChar char="§"/>
            </a:pPr>
            <a:r>
              <a:rPr lang="en-US" sz="2800"/>
              <a:t>Indeed, we are now looking at the sliding problem considered earlier, where the path of one of the points in the third pair of antipodal points was the issue</a:t>
            </a:r>
          </a:p>
          <a:p>
            <a:pPr marL="285750" indent="-285750">
              <a:buFont typeface="Wingdings" pitchFamily="2" charset="2"/>
              <a:buChar char="§"/>
            </a:pPr>
            <a:r>
              <a:rPr lang="en-US" sz="2800"/>
              <a:t>As already asserted, this path describes a certain quartic curve  </a:t>
            </a:r>
          </a:p>
          <a:p>
            <a:pPr marL="285750" indent="-285750">
              <a:buFont typeface="Wingdings" pitchFamily="2" charset="2"/>
              <a:buChar char="§"/>
            </a:pPr>
            <a:r>
              <a:rPr lang="en-US" sz="2800"/>
              <a:t>So, we simply need to ask where this quartic curve intersects the third fixed great circle, and thereby solve the P3P problem </a:t>
            </a:r>
          </a:p>
        </p:txBody>
      </p:sp>
    </p:spTree>
    <p:extLst>
      <p:ext uri="{BB962C8B-B14F-4D97-AF65-F5344CB8AC3E}">
        <p14:creationId xmlns:p14="http://schemas.microsoft.com/office/powerpoint/2010/main" val="1629549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4">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p:tgtEl>
                                          <p:spTgt spid="4">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p:tgtEl>
                                          <p:spTgt spid="4">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F387196-2719-7943-B0A4-83C2A397F93E}"/>
              </a:ext>
            </a:extLst>
          </p:cNvPr>
          <p:cNvPicPr>
            <a:picLocks noChangeAspect="1"/>
          </p:cNvPicPr>
          <p:nvPr/>
        </p:nvPicPr>
        <p:blipFill>
          <a:blip r:embed="rId2"/>
          <a:stretch>
            <a:fillRect/>
          </a:stretch>
        </p:blipFill>
        <p:spPr>
          <a:xfrm>
            <a:off x="2529274" y="-39756"/>
            <a:ext cx="7053942" cy="6858000"/>
          </a:xfrm>
          <a:prstGeom prst="rect">
            <a:avLst/>
          </a:prstGeom>
        </p:spPr>
      </p:pic>
    </p:spTree>
    <p:extLst>
      <p:ext uri="{BB962C8B-B14F-4D97-AF65-F5344CB8AC3E}">
        <p14:creationId xmlns:p14="http://schemas.microsoft.com/office/powerpoint/2010/main" val="15756935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C348AF6-85A3-FA4F-ABCA-8E3E5E144E61}"/>
              </a:ext>
            </a:extLst>
          </p:cNvPr>
          <p:cNvSpPr txBox="1"/>
          <p:nvPr/>
        </p:nvSpPr>
        <p:spPr>
          <a:xfrm>
            <a:off x="464915" y="843022"/>
            <a:ext cx="11103280" cy="5262979"/>
          </a:xfrm>
          <a:prstGeom prst="rect">
            <a:avLst/>
          </a:prstGeom>
          <a:noFill/>
        </p:spPr>
        <p:txBody>
          <a:bodyPr wrap="square" rtlCol="0">
            <a:spAutoFit/>
          </a:bodyPr>
          <a:lstStyle/>
          <a:p>
            <a:pPr marL="285750" indent="-285750">
              <a:buFont typeface="Wingdings" pitchFamily="2" charset="2"/>
              <a:buChar char="§"/>
            </a:pPr>
            <a:r>
              <a:rPr lang="en-US" sz="2800"/>
              <a:t>When this question is translated from the unit sphere to the real projective plane, we find that we are simply looking for the </a:t>
            </a:r>
            <a:r>
              <a:rPr lang="en-US" sz="2800" b="1" i="1"/>
              <a:t>intersection of a (genus-one) quartic curve and a line! </a:t>
            </a:r>
          </a:p>
          <a:p>
            <a:pPr marL="285750" indent="-285750">
              <a:buFont typeface="Wingdings" pitchFamily="2" charset="2"/>
              <a:buChar char="§"/>
            </a:pPr>
            <a:r>
              <a:rPr lang="en-US" sz="2800"/>
              <a:t>That is easy to solve</a:t>
            </a:r>
          </a:p>
          <a:p>
            <a:pPr marL="285750" indent="-285750">
              <a:buFont typeface="Wingdings" pitchFamily="2" charset="2"/>
              <a:buChar char="§"/>
            </a:pPr>
            <a:r>
              <a:rPr lang="en-US" sz="2800"/>
              <a:t>This thinking in the projective plane serves as the basis for the P3P-solver algorithm that was implemented and tested against the Lambda Twist algorithm</a:t>
            </a:r>
          </a:p>
          <a:p>
            <a:pPr marL="285750" indent="-285750">
              <a:buFont typeface="Wingdings" pitchFamily="2" charset="2"/>
              <a:buChar char="§"/>
            </a:pPr>
            <a:r>
              <a:rPr lang="en-US" sz="2800"/>
              <a:t>I will close by briefly discussing the results of that testing </a:t>
            </a:r>
          </a:p>
          <a:p>
            <a:pPr marL="285750" indent="-285750">
              <a:buFont typeface="Wingdings" pitchFamily="2" charset="2"/>
              <a:buChar char="§"/>
            </a:pPr>
            <a:r>
              <a:rPr lang="en-US" sz="2800"/>
              <a:t>The “attack angle” made a big difference </a:t>
            </a:r>
          </a:p>
          <a:p>
            <a:pPr marL="285750" indent="-285750">
              <a:buFont typeface="Wingdings" pitchFamily="2" charset="2"/>
              <a:buChar char="§"/>
            </a:pPr>
            <a:r>
              <a:rPr lang="en-US" sz="2800"/>
              <a:t>By this, it is meant the angle between the line through the origin and the circumcenter of the triangle, and the line normal to the triangle, through its circumcenter</a:t>
            </a:r>
          </a:p>
        </p:txBody>
      </p:sp>
    </p:spTree>
    <p:extLst>
      <p:ext uri="{BB962C8B-B14F-4D97-AF65-F5344CB8AC3E}">
        <p14:creationId xmlns:p14="http://schemas.microsoft.com/office/powerpoint/2010/main" val="2050449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4">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p:tgtEl>
                                          <p:spTgt spid="4">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p:tgtEl>
                                          <p:spTgt spid="4">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p:tgtEl>
                                          <p:spTgt spid="4">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4">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p:tgtEl>
                                          <p:spTgt spid="4">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p:tgtEl>
                                          <p:spTgt spid="4">
                                            <p:txEl>
                                              <p:pRg st="5" end="5"/>
                                            </p:txEl>
                                          </p:spTgt>
                                        </p:tgtEl>
                                        <p:attrNameLst>
                                          <p:attrName>ppt_y</p:attrName>
                                        </p:attrNameLst>
                                      </p:cBhvr>
                                      <p:tavLst>
                                        <p:tav tm="0">
                                          <p:val>
                                            <p:strVal val="#ppt_y+#ppt_h*1.125000"/>
                                          </p:val>
                                        </p:tav>
                                        <p:tav tm="100000">
                                          <p:val>
                                            <p:strVal val="#ppt_y"/>
                                          </p:val>
                                        </p:tav>
                                      </p:tavLst>
                                    </p:anim>
                                    <p:animEffect transition="in" filter="wipe(up)">
                                      <p:cBhvr>
                                        <p:cTn id="38"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C348AF6-85A3-FA4F-ABCA-8E3E5E144E61}"/>
              </a:ext>
            </a:extLst>
          </p:cNvPr>
          <p:cNvSpPr txBox="1"/>
          <p:nvPr/>
        </p:nvSpPr>
        <p:spPr>
          <a:xfrm>
            <a:off x="441535" y="1047496"/>
            <a:ext cx="11103280" cy="4832092"/>
          </a:xfrm>
          <a:prstGeom prst="rect">
            <a:avLst/>
          </a:prstGeom>
          <a:noFill/>
        </p:spPr>
        <p:txBody>
          <a:bodyPr wrap="square" rtlCol="0">
            <a:spAutoFit/>
          </a:bodyPr>
          <a:lstStyle/>
          <a:p>
            <a:pPr marL="285750" indent="-285750">
              <a:buFont typeface="Wingdings" pitchFamily="2" charset="2"/>
              <a:buChar char="§"/>
            </a:pPr>
            <a:r>
              <a:rPr lang="en-US" sz="2800"/>
              <a:t>The simulations involved taking a given triangle with vertices on the unit circle in the </a:t>
            </a:r>
            <a:r>
              <a:rPr lang="en-US" sz="2800" i="1"/>
              <a:t>xy</a:t>
            </a:r>
            <a:r>
              <a:rPr lang="en-US" sz="2800"/>
              <a:t>-plane, randomly rotating it in 3 dimensions about the origin, randomly lifting it along the positive </a:t>
            </a:r>
            <a:r>
              <a:rPr lang="en-US" sz="2800" i="1"/>
              <a:t>z</a:t>
            </a:r>
            <a:r>
              <a:rPr lang="en-US" sz="2800"/>
              <a:t> direction, and then randomly rotating about the origin again </a:t>
            </a:r>
          </a:p>
          <a:p>
            <a:pPr marL="285750" indent="-285750">
              <a:buFont typeface="Wingdings" pitchFamily="2" charset="2"/>
              <a:buChar char="§"/>
            </a:pPr>
            <a:r>
              <a:rPr lang="en-US" sz="2800"/>
              <a:t>Then the vertices of the triangle, treated as control points, were observed from the origin, and the P3P-solver algorithms were applied to estimate the distances to the control points</a:t>
            </a:r>
          </a:p>
          <a:p>
            <a:pPr marL="285750" indent="-285750">
              <a:buFont typeface="Wingdings" pitchFamily="2" charset="2"/>
              <a:buChar char="§"/>
            </a:pPr>
            <a:r>
              <a:rPr lang="en-US" sz="2800"/>
              <a:t>The first rotation was restricted to produce a restricted range of attack angles </a:t>
            </a:r>
          </a:p>
          <a:p>
            <a:pPr marL="285750" indent="-285750">
              <a:buFont typeface="Wingdings" pitchFamily="2" charset="2"/>
              <a:buChar char="§"/>
            </a:pPr>
            <a:r>
              <a:rPr lang="en-US" sz="2800"/>
              <a:t>The lifting along the positive </a:t>
            </a:r>
            <a:r>
              <a:rPr lang="en-US" sz="2800" i="1"/>
              <a:t>z</a:t>
            </a:r>
            <a:r>
              <a:rPr lang="en-US" sz="2800"/>
              <a:t> direction was also restricted to a certain range of elevations</a:t>
            </a:r>
          </a:p>
        </p:txBody>
      </p:sp>
    </p:spTree>
    <p:extLst>
      <p:ext uri="{BB962C8B-B14F-4D97-AF65-F5344CB8AC3E}">
        <p14:creationId xmlns:p14="http://schemas.microsoft.com/office/powerpoint/2010/main" val="378235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4">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p:tgtEl>
                                          <p:spTgt spid="4">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p:tgtEl>
                                          <p:spTgt spid="4">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p:tgtEl>
                                          <p:spTgt spid="4">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C348AF6-85A3-FA4F-ABCA-8E3E5E144E61}"/>
              </a:ext>
            </a:extLst>
          </p:cNvPr>
          <p:cNvSpPr txBox="1"/>
          <p:nvPr/>
        </p:nvSpPr>
        <p:spPr>
          <a:xfrm>
            <a:off x="549897" y="774356"/>
            <a:ext cx="11103280" cy="5262979"/>
          </a:xfrm>
          <a:prstGeom prst="rect">
            <a:avLst/>
          </a:prstGeom>
          <a:noFill/>
        </p:spPr>
        <p:txBody>
          <a:bodyPr wrap="square" rtlCol="0">
            <a:spAutoFit/>
          </a:bodyPr>
          <a:lstStyle/>
          <a:p>
            <a:pPr marL="285750" indent="-285750">
              <a:buFont typeface="Wingdings" pitchFamily="2" charset="2"/>
              <a:buChar char="§"/>
            </a:pPr>
            <a:r>
              <a:rPr lang="en-US" sz="2800"/>
              <a:t>The data collected and reported in the next few slides are for two different triangles, an obtuse triangle and an acute triangle (fairly close to equilateral)</a:t>
            </a:r>
          </a:p>
          <a:p>
            <a:pPr marL="285750" indent="-285750">
              <a:buFont typeface="Wingdings" pitchFamily="2" charset="2"/>
              <a:buChar char="§"/>
            </a:pPr>
            <a:r>
              <a:rPr lang="en-US" sz="2800"/>
              <a:t>For each of the plots in these slides, ten million random trials were used </a:t>
            </a:r>
          </a:p>
          <a:p>
            <a:pPr marL="285750" indent="-285750">
              <a:buFont typeface="Wingdings" pitchFamily="2" charset="2"/>
              <a:buChar char="§"/>
            </a:pPr>
            <a:r>
              <a:rPr lang="en-US" sz="2800"/>
              <a:t>Average errors and their standard deviations, minimum and maximum errors, and execution times were recorded </a:t>
            </a:r>
          </a:p>
          <a:p>
            <a:pPr marL="285750" indent="-285750">
              <a:buFont typeface="Wingdings" pitchFamily="2" charset="2"/>
              <a:buChar char="§"/>
            </a:pPr>
            <a:r>
              <a:rPr lang="en-US" sz="2800"/>
              <a:t>As long as this attack angle was not close to a right angle, the method based on elliptic curves had an average error that was at least one order of magnitude better than that of the Lambda Twist method </a:t>
            </a:r>
          </a:p>
          <a:p>
            <a:pPr marL="285750" indent="-285750">
              <a:buFont typeface="Wingdings" pitchFamily="2" charset="2"/>
              <a:buChar char="§"/>
            </a:pPr>
            <a:r>
              <a:rPr lang="en-US" sz="2800"/>
              <a:t>The minimum error, taken over a large number of trials, was similarly better </a:t>
            </a:r>
          </a:p>
          <a:p>
            <a:pPr marL="285750" indent="-285750">
              <a:buFont typeface="Wingdings" pitchFamily="2" charset="2"/>
              <a:buChar char="§"/>
            </a:pPr>
            <a:r>
              <a:rPr lang="en-US" sz="2800"/>
              <a:t>The execution time was about 60 percent worse </a:t>
            </a:r>
          </a:p>
        </p:txBody>
      </p:sp>
    </p:spTree>
    <p:extLst>
      <p:ext uri="{BB962C8B-B14F-4D97-AF65-F5344CB8AC3E}">
        <p14:creationId xmlns:p14="http://schemas.microsoft.com/office/powerpoint/2010/main" val="1595690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4">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p:tgtEl>
                                          <p:spTgt spid="4">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p:tgtEl>
                                          <p:spTgt spid="4">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p:tgtEl>
                                          <p:spTgt spid="4">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4">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p:tgtEl>
                                          <p:spTgt spid="4">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p:tgtEl>
                                          <p:spTgt spid="4">
                                            <p:txEl>
                                              <p:pRg st="5" end="5"/>
                                            </p:txEl>
                                          </p:spTgt>
                                        </p:tgtEl>
                                        <p:attrNameLst>
                                          <p:attrName>ppt_y</p:attrName>
                                        </p:attrNameLst>
                                      </p:cBhvr>
                                      <p:tavLst>
                                        <p:tav tm="0">
                                          <p:val>
                                            <p:strVal val="#ppt_y+#ppt_h*1.125000"/>
                                          </p:val>
                                        </p:tav>
                                        <p:tav tm="100000">
                                          <p:val>
                                            <p:strVal val="#ppt_y"/>
                                          </p:val>
                                        </p:tav>
                                      </p:tavLst>
                                    </p:anim>
                                    <p:animEffect transition="in" filter="wipe(up)">
                                      <p:cBhvr>
                                        <p:cTn id="38"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C348AF6-85A3-FA4F-ABCA-8E3E5E144E61}"/>
              </a:ext>
            </a:extLst>
          </p:cNvPr>
          <p:cNvSpPr txBox="1"/>
          <p:nvPr/>
        </p:nvSpPr>
        <p:spPr>
          <a:xfrm>
            <a:off x="598448" y="348237"/>
            <a:ext cx="11103280" cy="830997"/>
          </a:xfrm>
          <a:prstGeom prst="rect">
            <a:avLst/>
          </a:prstGeom>
          <a:noFill/>
        </p:spPr>
        <p:txBody>
          <a:bodyPr wrap="square" rtlCol="0">
            <a:spAutoFit/>
          </a:bodyPr>
          <a:lstStyle/>
          <a:p>
            <a:pPr marL="285750" indent="-285750">
              <a:buFont typeface="Wingdings" pitchFamily="2" charset="2"/>
              <a:buChar char="§"/>
            </a:pPr>
            <a:r>
              <a:rPr lang="en-US" sz="2400"/>
              <a:t>Average error distributions when attack angle was between 0 and 30 degrees, and elevation of triangle was between 10 and 20 (for two different triangles):  </a:t>
            </a:r>
          </a:p>
        </p:txBody>
      </p:sp>
      <p:pic>
        <p:nvPicPr>
          <p:cNvPr id="6" name="Picture 5">
            <a:extLst>
              <a:ext uri="{FF2B5EF4-FFF2-40B4-BE49-F238E27FC236}">
                <a16:creationId xmlns:a16="http://schemas.microsoft.com/office/drawing/2014/main" id="{97A12986-85B2-794B-9A8B-3B7969EEE4DD}"/>
              </a:ext>
            </a:extLst>
          </p:cNvPr>
          <p:cNvPicPr>
            <a:picLocks noChangeAspect="1"/>
          </p:cNvPicPr>
          <p:nvPr/>
        </p:nvPicPr>
        <p:blipFill>
          <a:blip r:embed="rId2"/>
          <a:stretch>
            <a:fillRect/>
          </a:stretch>
        </p:blipFill>
        <p:spPr>
          <a:xfrm>
            <a:off x="2445122" y="1179234"/>
            <a:ext cx="6894355" cy="5414211"/>
          </a:xfrm>
          <a:prstGeom prst="rect">
            <a:avLst/>
          </a:prstGeom>
        </p:spPr>
      </p:pic>
    </p:spTree>
    <p:extLst>
      <p:ext uri="{BB962C8B-B14F-4D97-AF65-F5344CB8AC3E}">
        <p14:creationId xmlns:p14="http://schemas.microsoft.com/office/powerpoint/2010/main" val="39739209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C348AF6-85A3-FA4F-ABCA-8E3E5E144E61}"/>
              </a:ext>
            </a:extLst>
          </p:cNvPr>
          <p:cNvSpPr txBox="1"/>
          <p:nvPr/>
        </p:nvSpPr>
        <p:spPr>
          <a:xfrm>
            <a:off x="598448" y="348237"/>
            <a:ext cx="11103280" cy="830997"/>
          </a:xfrm>
          <a:prstGeom prst="rect">
            <a:avLst/>
          </a:prstGeom>
          <a:noFill/>
        </p:spPr>
        <p:txBody>
          <a:bodyPr wrap="square" rtlCol="0">
            <a:spAutoFit/>
          </a:bodyPr>
          <a:lstStyle/>
          <a:p>
            <a:pPr marL="285750" indent="-285750">
              <a:buFont typeface="Wingdings" pitchFamily="2" charset="2"/>
              <a:buChar char="§"/>
            </a:pPr>
            <a:r>
              <a:rPr lang="en-US" sz="2400"/>
              <a:t>Average error distributions when attack angle was between 0 and 30 degrees, and elevation of triangle was between 100 and 200 (for two different triangles):  </a:t>
            </a:r>
          </a:p>
        </p:txBody>
      </p:sp>
      <p:pic>
        <p:nvPicPr>
          <p:cNvPr id="3" name="Picture 2">
            <a:extLst>
              <a:ext uri="{FF2B5EF4-FFF2-40B4-BE49-F238E27FC236}">
                <a16:creationId xmlns:a16="http://schemas.microsoft.com/office/drawing/2014/main" id="{EF1E0839-6F1D-8044-B13E-5FBE0C14FA00}"/>
              </a:ext>
            </a:extLst>
          </p:cNvPr>
          <p:cNvPicPr>
            <a:picLocks noChangeAspect="1"/>
          </p:cNvPicPr>
          <p:nvPr/>
        </p:nvPicPr>
        <p:blipFill>
          <a:blip r:embed="rId2"/>
          <a:stretch>
            <a:fillRect/>
          </a:stretch>
        </p:blipFill>
        <p:spPr>
          <a:xfrm>
            <a:off x="2657915" y="1291528"/>
            <a:ext cx="6197327" cy="5313245"/>
          </a:xfrm>
          <a:prstGeom prst="rect">
            <a:avLst/>
          </a:prstGeom>
        </p:spPr>
      </p:pic>
    </p:spTree>
    <p:extLst>
      <p:ext uri="{BB962C8B-B14F-4D97-AF65-F5344CB8AC3E}">
        <p14:creationId xmlns:p14="http://schemas.microsoft.com/office/powerpoint/2010/main" val="19307435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C348AF6-85A3-FA4F-ABCA-8E3E5E144E61}"/>
              </a:ext>
            </a:extLst>
          </p:cNvPr>
          <p:cNvSpPr txBox="1"/>
          <p:nvPr/>
        </p:nvSpPr>
        <p:spPr>
          <a:xfrm>
            <a:off x="598448" y="348237"/>
            <a:ext cx="11103280" cy="830997"/>
          </a:xfrm>
          <a:prstGeom prst="rect">
            <a:avLst/>
          </a:prstGeom>
          <a:noFill/>
        </p:spPr>
        <p:txBody>
          <a:bodyPr wrap="square" rtlCol="0">
            <a:spAutoFit/>
          </a:bodyPr>
          <a:lstStyle/>
          <a:p>
            <a:pPr marL="285750" indent="-285750">
              <a:buFont typeface="Wingdings" pitchFamily="2" charset="2"/>
              <a:buChar char="§"/>
            </a:pPr>
            <a:r>
              <a:rPr lang="en-US" sz="2400"/>
              <a:t>Average error distributions when attack angle was between 30 and 60 degrees, and elevation of triangle was between 10 and 20 (for two different triangles):  </a:t>
            </a:r>
          </a:p>
        </p:txBody>
      </p:sp>
      <p:pic>
        <p:nvPicPr>
          <p:cNvPr id="3" name="Picture 2">
            <a:extLst>
              <a:ext uri="{FF2B5EF4-FFF2-40B4-BE49-F238E27FC236}">
                <a16:creationId xmlns:a16="http://schemas.microsoft.com/office/drawing/2014/main" id="{63AECF2A-58A7-2B4A-878E-3070C87DEAA9}"/>
              </a:ext>
            </a:extLst>
          </p:cNvPr>
          <p:cNvPicPr>
            <a:picLocks noChangeAspect="1"/>
          </p:cNvPicPr>
          <p:nvPr/>
        </p:nvPicPr>
        <p:blipFill>
          <a:blip r:embed="rId2"/>
          <a:stretch>
            <a:fillRect/>
          </a:stretch>
        </p:blipFill>
        <p:spPr>
          <a:xfrm>
            <a:off x="2547149" y="1179234"/>
            <a:ext cx="6981287" cy="5482480"/>
          </a:xfrm>
          <a:prstGeom prst="rect">
            <a:avLst/>
          </a:prstGeom>
        </p:spPr>
      </p:pic>
    </p:spTree>
    <p:extLst>
      <p:ext uri="{BB962C8B-B14F-4D97-AF65-F5344CB8AC3E}">
        <p14:creationId xmlns:p14="http://schemas.microsoft.com/office/powerpoint/2010/main" val="638941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C348AF6-85A3-FA4F-ABCA-8E3E5E144E61}"/>
              </a:ext>
            </a:extLst>
          </p:cNvPr>
          <p:cNvSpPr txBox="1"/>
          <p:nvPr/>
        </p:nvSpPr>
        <p:spPr>
          <a:xfrm>
            <a:off x="454522" y="905032"/>
            <a:ext cx="11257313" cy="4893647"/>
          </a:xfrm>
          <a:prstGeom prst="rect">
            <a:avLst/>
          </a:prstGeom>
          <a:noFill/>
        </p:spPr>
        <p:txBody>
          <a:bodyPr wrap="square" rtlCol="0">
            <a:spAutoFit/>
          </a:bodyPr>
          <a:lstStyle/>
          <a:p>
            <a:pPr marL="285750" indent="-285750">
              <a:buFont typeface="Wingdings" pitchFamily="2" charset="2"/>
              <a:buChar char="§"/>
            </a:pPr>
            <a:r>
              <a:rPr lang="en-US" sz="2600"/>
              <a:t>It is assumed that the </a:t>
            </a:r>
            <a:r>
              <a:rPr lang="en-US" sz="2600" b="1" i="1"/>
              <a:t>angles between pairs of view lines are known </a:t>
            </a:r>
          </a:p>
          <a:p>
            <a:pPr marL="285750" indent="-285750">
              <a:buFont typeface="Wingdings" pitchFamily="2" charset="2"/>
              <a:buChar char="§"/>
            </a:pPr>
            <a:r>
              <a:rPr lang="en-US" sz="2600"/>
              <a:t>This is reasonable when dealing with a simple “pinhole camera” model</a:t>
            </a:r>
          </a:p>
          <a:p>
            <a:pPr marL="285750" indent="-285750">
              <a:buFont typeface="Wingdings" pitchFamily="2" charset="2"/>
              <a:buChar char="§"/>
            </a:pPr>
            <a:r>
              <a:rPr lang="en-US" sz="2600"/>
              <a:t>Using the Law of Cosines, Grunert approached the P3P Problem as a system of three quadratic equations in the three unknown distances </a:t>
            </a:r>
          </a:p>
          <a:p>
            <a:pPr marL="285750" indent="-285750">
              <a:buFont typeface="Wingdings" pitchFamily="2" charset="2"/>
              <a:buChar char="§"/>
            </a:pPr>
            <a:r>
              <a:rPr lang="en-US" sz="2600"/>
              <a:t>His solution, as well as a number of later solutions, reduces the system to a single polynomial equation in just one unknown, with coefficients that depend on the known parameters of the P3P Problem (triangle side lengths, etc.)</a:t>
            </a:r>
          </a:p>
          <a:p>
            <a:pPr marL="285750" indent="-285750">
              <a:buFont typeface="Wingdings" pitchFamily="2" charset="2"/>
              <a:buChar char="§"/>
            </a:pPr>
            <a:r>
              <a:rPr lang="en-US" sz="2600"/>
              <a:t>In Grunert’s case, the unknown is the square of the ratio of two of the unknown distances, and the polynomial has degree four, </a:t>
            </a:r>
            <a:r>
              <a:rPr lang="en-US" sz="2600" i="1"/>
              <a:t>i.e.</a:t>
            </a:r>
            <a:r>
              <a:rPr lang="en-US" sz="2600"/>
              <a:t> a </a:t>
            </a:r>
            <a:r>
              <a:rPr lang="en-US" sz="2600" b="1" i="1"/>
              <a:t>quartic polynomial </a:t>
            </a:r>
          </a:p>
          <a:p>
            <a:pPr marL="285750" indent="-285750">
              <a:buFont typeface="Wingdings" pitchFamily="2" charset="2"/>
              <a:buChar char="§"/>
            </a:pPr>
            <a:r>
              <a:rPr lang="en-US" sz="2600"/>
              <a:t>Since a quartic polynomial can have up to four positive real roots, for given values of the P3P Problem parameters, there may be up to four solutions to the P3P Problem,</a:t>
            </a:r>
            <a:r>
              <a:rPr lang="en-US" sz="2600" i="1"/>
              <a:t> i.e., </a:t>
            </a:r>
            <a:r>
              <a:rPr lang="en-US" sz="2600"/>
              <a:t>up to </a:t>
            </a:r>
            <a:r>
              <a:rPr lang="en-US" sz="2600" b="1" i="1"/>
              <a:t>four possible positions of the camera </a:t>
            </a:r>
          </a:p>
        </p:txBody>
      </p:sp>
    </p:spTree>
    <p:extLst>
      <p:ext uri="{BB962C8B-B14F-4D97-AF65-F5344CB8AC3E}">
        <p14:creationId xmlns:p14="http://schemas.microsoft.com/office/powerpoint/2010/main" val="2985749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4">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p:tgtEl>
                                          <p:spTgt spid="4">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p:tgtEl>
                                          <p:spTgt spid="4">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p:tgtEl>
                                          <p:spTgt spid="4">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4">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p:tgtEl>
                                          <p:spTgt spid="4">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p:tgtEl>
                                          <p:spTgt spid="4">
                                            <p:txEl>
                                              <p:pRg st="5" end="5"/>
                                            </p:txEl>
                                          </p:spTgt>
                                        </p:tgtEl>
                                        <p:attrNameLst>
                                          <p:attrName>ppt_y</p:attrName>
                                        </p:attrNameLst>
                                      </p:cBhvr>
                                      <p:tavLst>
                                        <p:tav tm="0">
                                          <p:val>
                                            <p:strVal val="#ppt_y+#ppt_h*1.125000"/>
                                          </p:val>
                                        </p:tav>
                                        <p:tav tm="100000">
                                          <p:val>
                                            <p:strVal val="#ppt_y"/>
                                          </p:val>
                                        </p:tav>
                                      </p:tavLst>
                                    </p:anim>
                                    <p:animEffect transition="in" filter="wipe(up)">
                                      <p:cBhvr>
                                        <p:cTn id="38"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C348AF6-85A3-FA4F-ABCA-8E3E5E144E61}"/>
              </a:ext>
            </a:extLst>
          </p:cNvPr>
          <p:cNvSpPr txBox="1"/>
          <p:nvPr/>
        </p:nvSpPr>
        <p:spPr>
          <a:xfrm>
            <a:off x="598448" y="348237"/>
            <a:ext cx="11103280" cy="830997"/>
          </a:xfrm>
          <a:prstGeom prst="rect">
            <a:avLst/>
          </a:prstGeom>
          <a:noFill/>
        </p:spPr>
        <p:txBody>
          <a:bodyPr wrap="square" rtlCol="0">
            <a:spAutoFit/>
          </a:bodyPr>
          <a:lstStyle/>
          <a:p>
            <a:pPr marL="285750" indent="-285750">
              <a:buFont typeface="Wingdings" pitchFamily="2" charset="2"/>
              <a:buChar char="§"/>
            </a:pPr>
            <a:r>
              <a:rPr lang="en-US" sz="2400"/>
              <a:t>Average error distributions when attack angle was between 30 and 60 degrees, and elevation of triangle was between 100 and 200 (for two different triangles):  </a:t>
            </a:r>
          </a:p>
        </p:txBody>
      </p:sp>
      <p:pic>
        <p:nvPicPr>
          <p:cNvPr id="3" name="Picture 2">
            <a:extLst>
              <a:ext uri="{FF2B5EF4-FFF2-40B4-BE49-F238E27FC236}">
                <a16:creationId xmlns:a16="http://schemas.microsoft.com/office/drawing/2014/main" id="{DE648528-5201-B64A-BFF3-D0A6E11E78F7}"/>
              </a:ext>
            </a:extLst>
          </p:cNvPr>
          <p:cNvPicPr>
            <a:picLocks noChangeAspect="1"/>
          </p:cNvPicPr>
          <p:nvPr/>
        </p:nvPicPr>
        <p:blipFill>
          <a:blip r:embed="rId2"/>
          <a:stretch>
            <a:fillRect/>
          </a:stretch>
        </p:blipFill>
        <p:spPr>
          <a:xfrm>
            <a:off x="2627360" y="1187638"/>
            <a:ext cx="7077540" cy="5558068"/>
          </a:xfrm>
          <a:prstGeom prst="rect">
            <a:avLst/>
          </a:prstGeom>
        </p:spPr>
      </p:pic>
    </p:spTree>
    <p:extLst>
      <p:ext uri="{BB962C8B-B14F-4D97-AF65-F5344CB8AC3E}">
        <p14:creationId xmlns:p14="http://schemas.microsoft.com/office/powerpoint/2010/main" val="2440913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1DD635-C69B-3C48-BDDE-96FBF4BA7EA4}"/>
              </a:ext>
            </a:extLst>
          </p:cNvPr>
          <p:cNvPicPr>
            <a:picLocks noChangeAspect="1"/>
          </p:cNvPicPr>
          <p:nvPr/>
        </p:nvPicPr>
        <p:blipFill>
          <a:blip r:embed="rId2"/>
          <a:stretch>
            <a:fillRect/>
          </a:stretch>
        </p:blipFill>
        <p:spPr>
          <a:xfrm>
            <a:off x="1803748" y="823407"/>
            <a:ext cx="8705387" cy="5245453"/>
          </a:xfrm>
          <a:prstGeom prst="rect">
            <a:avLst/>
          </a:prstGeom>
        </p:spPr>
      </p:pic>
    </p:spTree>
    <p:extLst>
      <p:ext uri="{BB962C8B-B14F-4D97-AF65-F5344CB8AC3E}">
        <p14:creationId xmlns:p14="http://schemas.microsoft.com/office/powerpoint/2010/main" val="41759349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0079D70-CE08-CB42-8168-C1713C9CB2C4}"/>
              </a:ext>
            </a:extLst>
          </p:cNvPr>
          <p:cNvSpPr txBox="1"/>
          <p:nvPr/>
        </p:nvSpPr>
        <p:spPr>
          <a:xfrm>
            <a:off x="4311956" y="2384611"/>
            <a:ext cx="3020379" cy="677108"/>
          </a:xfrm>
          <a:prstGeom prst="rect">
            <a:avLst/>
          </a:prstGeom>
          <a:noFill/>
        </p:spPr>
        <p:txBody>
          <a:bodyPr wrap="none" rtlCol="0">
            <a:spAutoFit/>
          </a:bodyPr>
          <a:lstStyle/>
          <a:p>
            <a:r>
              <a:rPr lang="en-US" sz="3800">
                <a:solidFill>
                  <a:srgbClr val="7030A0"/>
                </a:solidFill>
                <a:latin typeface="Lucida Calligraphy" panose="03010101010101010101" pitchFamily="66" charset="77"/>
              </a:rPr>
              <a:t>Thank You</a:t>
            </a:r>
          </a:p>
        </p:txBody>
      </p:sp>
      <p:sp>
        <p:nvSpPr>
          <p:cNvPr id="5" name="TextBox 4">
            <a:extLst>
              <a:ext uri="{FF2B5EF4-FFF2-40B4-BE49-F238E27FC236}">
                <a16:creationId xmlns:a16="http://schemas.microsoft.com/office/drawing/2014/main" id="{AD854A54-F839-E84E-96A7-F523F1FB1137}"/>
              </a:ext>
            </a:extLst>
          </p:cNvPr>
          <p:cNvSpPr txBox="1"/>
          <p:nvPr/>
        </p:nvSpPr>
        <p:spPr>
          <a:xfrm>
            <a:off x="4375572" y="3702422"/>
            <a:ext cx="2868093" cy="677108"/>
          </a:xfrm>
          <a:prstGeom prst="rect">
            <a:avLst/>
          </a:prstGeom>
          <a:noFill/>
        </p:spPr>
        <p:txBody>
          <a:bodyPr wrap="none" rtlCol="0">
            <a:spAutoFit/>
          </a:bodyPr>
          <a:lstStyle/>
          <a:p>
            <a:r>
              <a:rPr lang="en-US" sz="3800">
                <a:solidFill>
                  <a:srgbClr val="7030A0"/>
                </a:solidFill>
                <a:latin typeface="Lucida Calligraphy" panose="03010101010101010101" pitchFamily="66" charset="77"/>
              </a:rPr>
              <a:t>Questions?</a:t>
            </a:r>
          </a:p>
        </p:txBody>
      </p:sp>
    </p:spTree>
    <p:extLst>
      <p:ext uri="{BB962C8B-B14F-4D97-AF65-F5344CB8AC3E}">
        <p14:creationId xmlns:p14="http://schemas.microsoft.com/office/powerpoint/2010/main" val="693569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C348AF6-85A3-FA4F-ABCA-8E3E5E144E61}"/>
              </a:ext>
            </a:extLst>
          </p:cNvPr>
          <p:cNvSpPr txBox="1"/>
          <p:nvPr/>
        </p:nvSpPr>
        <p:spPr>
          <a:xfrm>
            <a:off x="469699" y="873219"/>
            <a:ext cx="11103280" cy="5078313"/>
          </a:xfrm>
          <a:prstGeom prst="rect">
            <a:avLst/>
          </a:prstGeom>
          <a:noFill/>
        </p:spPr>
        <p:txBody>
          <a:bodyPr wrap="square" rtlCol="0">
            <a:spAutoFit/>
          </a:bodyPr>
          <a:lstStyle/>
          <a:p>
            <a:pPr marL="285750" indent="-285750">
              <a:buFont typeface="Wingdings" pitchFamily="2" charset="2"/>
              <a:buChar char="§"/>
            </a:pPr>
            <a:r>
              <a:rPr lang="en-US" sz="2700"/>
              <a:t>In the 20</a:t>
            </a:r>
            <a:r>
              <a:rPr lang="en-US" sz="2700" baseline="30000"/>
              <a:t>th</a:t>
            </a:r>
            <a:r>
              <a:rPr lang="en-US" sz="2700"/>
              <a:t> century, the P3P Problem was shown to be equivalent to finding the intersection of two quadratic curves in the real projective plane </a:t>
            </a:r>
          </a:p>
          <a:p>
            <a:pPr marL="285750" indent="-285750">
              <a:buFont typeface="Wingdings" pitchFamily="2" charset="2"/>
              <a:buChar char="§"/>
            </a:pPr>
            <a:r>
              <a:rPr lang="en-US" sz="2700"/>
              <a:t>This observation has been exploited in the solution methods of Finsterwalder, Grafarend, and more recently, Persson and Norberg</a:t>
            </a:r>
          </a:p>
          <a:p>
            <a:pPr marL="285750" indent="-285750">
              <a:buFont typeface="Wingdings" pitchFamily="2" charset="2"/>
              <a:buChar char="§"/>
            </a:pPr>
            <a:r>
              <a:rPr lang="en-US" sz="2700"/>
              <a:t>Wikipedia claims that the method of Persson and Norberg, which is known as  “Lambda Twist,” “achieved state of the art performance in 2018 with a 50 fold increase in speed and a 400 fold decrease in numerical failures” </a:t>
            </a:r>
          </a:p>
          <a:p>
            <a:pPr marL="285750" indent="-285750">
              <a:buFont typeface="Wingdings" pitchFamily="2" charset="2"/>
              <a:buChar char="§"/>
            </a:pPr>
            <a:r>
              <a:rPr lang="en-US" sz="2700"/>
              <a:t>I was recently able to recast the P3P Problem as an equivalent problem involving </a:t>
            </a:r>
            <a:r>
              <a:rPr lang="en-US" sz="2700" b="1" i="1"/>
              <a:t>four great circles </a:t>
            </a:r>
            <a:r>
              <a:rPr lang="en-US" sz="2700"/>
              <a:t>on the unit sphere, </a:t>
            </a:r>
            <a:r>
              <a:rPr lang="en-US" sz="2700" i="1"/>
              <a:t>x</a:t>
            </a:r>
            <a:r>
              <a:rPr lang="en-US" sz="2700" baseline="30000"/>
              <a:t>2</a:t>
            </a:r>
            <a:r>
              <a:rPr lang="en-US" sz="2700"/>
              <a:t> + </a:t>
            </a:r>
            <a:r>
              <a:rPr lang="en-US" sz="2700" i="1"/>
              <a:t>y</a:t>
            </a:r>
            <a:r>
              <a:rPr lang="en-US" sz="2700" baseline="30000"/>
              <a:t>2</a:t>
            </a:r>
            <a:r>
              <a:rPr lang="en-US" sz="2700"/>
              <a:t> + </a:t>
            </a:r>
            <a:r>
              <a:rPr lang="en-US" sz="2700" i="1"/>
              <a:t>z</a:t>
            </a:r>
            <a:r>
              <a:rPr lang="en-US" sz="2700" baseline="30000"/>
              <a:t>2</a:t>
            </a:r>
            <a:r>
              <a:rPr lang="en-US" sz="2700"/>
              <a:t> = 1</a:t>
            </a:r>
          </a:p>
          <a:p>
            <a:pPr marL="285750" indent="-285750">
              <a:buFont typeface="Wingdings" pitchFamily="2" charset="2"/>
              <a:buChar char="§"/>
            </a:pPr>
            <a:r>
              <a:rPr lang="en-US" sz="2700"/>
              <a:t>This led me to develop a method that focuses first of determining the </a:t>
            </a:r>
            <a:r>
              <a:rPr lang="en-US" sz="2700" b="1" i="1"/>
              <a:t>directions of the sidelines </a:t>
            </a:r>
            <a:r>
              <a:rPr lang="en-US" sz="2700"/>
              <a:t>of the control points triangle, rather than the distance from the camera to the control points </a:t>
            </a:r>
          </a:p>
        </p:txBody>
      </p:sp>
    </p:spTree>
    <p:extLst>
      <p:ext uri="{BB962C8B-B14F-4D97-AF65-F5344CB8AC3E}">
        <p14:creationId xmlns:p14="http://schemas.microsoft.com/office/powerpoint/2010/main" val="2980925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4">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p:tgtEl>
                                          <p:spTgt spid="4">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p:tgtEl>
                                          <p:spTgt spid="4">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p:tgtEl>
                                          <p:spTgt spid="4">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4">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p:tgtEl>
                                          <p:spTgt spid="4">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C348AF6-85A3-FA4F-ABCA-8E3E5E144E61}"/>
              </a:ext>
            </a:extLst>
          </p:cNvPr>
          <p:cNvSpPr txBox="1"/>
          <p:nvPr/>
        </p:nvSpPr>
        <p:spPr>
          <a:xfrm>
            <a:off x="509925" y="758317"/>
            <a:ext cx="11103280" cy="6555641"/>
          </a:xfrm>
          <a:prstGeom prst="rect">
            <a:avLst/>
          </a:prstGeom>
          <a:noFill/>
        </p:spPr>
        <p:txBody>
          <a:bodyPr wrap="square" rtlCol="0">
            <a:spAutoFit/>
          </a:bodyPr>
          <a:lstStyle/>
          <a:p>
            <a:pPr marL="285750" indent="-285750">
              <a:buFont typeface="Wingdings" pitchFamily="2" charset="2"/>
              <a:buChar char="§"/>
            </a:pPr>
            <a:r>
              <a:rPr lang="en-US" sz="2800"/>
              <a:t>My method is noticeably more accurate than Lambda Twist, by </a:t>
            </a:r>
            <a:r>
              <a:rPr lang="en-US" sz="2800" b="1" i="1"/>
              <a:t>at least one order of magnitude</a:t>
            </a:r>
            <a:r>
              <a:rPr lang="en-US" sz="2800"/>
              <a:t>, in most cases, but it is about 60% slower </a:t>
            </a:r>
          </a:p>
          <a:p>
            <a:pPr marL="285750" indent="-285750">
              <a:buFont typeface="Wingdings" pitchFamily="2" charset="2"/>
              <a:buChar char="§"/>
            </a:pPr>
            <a:r>
              <a:rPr lang="en-US" sz="2800"/>
              <a:t>I implemented C code for testing both methods, which is available at </a:t>
            </a:r>
          </a:p>
          <a:p>
            <a:endParaRPr lang="en-US" sz="2800"/>
          </a:p>
          <a:p>
            <a:r>
              <a:rPr lang="en-US" sz="2800"/>
              <a:t>            </a:t>
            </a:r>
            <a:r>
              <a:rPr lang="en-US" sz="2800">
                <a:latin typeface="Courier New" panose="02070309020205020404" pitchFamily="49" charset="0"/>
              </a:rPr>
              <a:t>github.com/mqrieck/EllipticCurveP3P</a:t>
            </a:r>
            <a:r>
              <a:rPr lang="en-US" sz="2800"/>
              <a:t> </a:t>
            </a:r>
          </a:p>
          <a:p>
            <a:endParaRPr lang="en-US" sz="2800"/>
          </a:p>
          <a:p>
            <a:pPr marL="285750" indent="-285750">
              <a:buFont typeface="Wingdings" pitchFamily="2" charset="2"/>
              <a:buChar char="§"/>
            </a:pPr>
            <a:r>
              <a:rPr lang="en-US" sz="2800"/>
              <a:t>My student, Pawel Barnas, was helpful in developing test programs in Python that tested the C code I wrote; he ran tests and collected data too</a:t>
            </a:r>
          </a:p>
          <a:p>
            <a:pPr marL="285750" indent="-285750">
              <a:buFont typeface="Wingdings" pitchFamily="2" charset="2"/>
              <a:buChar char="§"/>
            </a:pPr>
            <a:r>
              <a:rPr lang="en-US" sz="2800"/>
              <a:t>The spherical interpretation of the problem is rather interesting in its own right, and my approach to solving it relies on a spherical analogue of a classical “slide puzzle” in the plane </a:t>
            </a:r>
          </a:p>
          <a:p>
            <a:pPr marL="285750" indent="-285750">
              <a:buFont typeface="Wingdings" pitchFamily="2" charset="2"/>
              <a:buChar char="§"/>
            </a:pPr>
            <a:r>
              <a:rPr lang="en-US" sz="2800"/>
              <a:t>Let us first look at this classical problem </a:t>
            </a:r>
          </a:p>
          <a:p>
            <a:pPr marL="285750" indent="-285750">
              <a:buFont typeface="Wingdings" pitchFamily="2" charset="2"/>
              <a:buChar char="§"/>
            </a:pPr>
            <a:endParaRPr lang="en-US" sz="2800"/>
          </a:p>
          <a:p>
            <a:endParaRPr lang="en-US" sz="2800"/>
          </a:p>
          <a:p>
            <a:endParaRPr lang="en-US" sz="2800"/>
          </a:p>
        </p:txBody>
      </p:sp>
    </p:spTree>
    <p:extLst>
      <p:ext uri="{BB962C8B-B14F-4D97-AF65-F5344CB8AC3E}">
        <p14:creationId xmlns:p14="http://schemas.microsoft.com/office/powerpoint/2010/main" val="251896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4">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p:tgtEl>
                                          <p:spTgt spid="4">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4">
                                            <p:txEl>
                                              <p:pRg st="1" end="1"/>
                                            </p:txEl>
                                          </p:spTgt>
                                        </p:tgtEl>
                                      </p:cBhvr>
                                    </p:animEffect>
                                  </p:childTnLst>
                                </p:cTn>
                              </p:par>
                              <p:par>
                                <p:cTn id="15" presetID="12" presetClass="entr" presetSubtype="4"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 calcmode="lin" valueType="num">
                                      <p:cBhvr additive="base">
                                        <p:cTn id="17" dur="500"/>
                                        <p:tgtEl>
                                          <p:spTgt spid="4">
                                            <p:txEl>
                                              <p:pRg st="3" end="3"/>
                                            </p:txEl>
                                          </p:spTgt>
                                        </p:tgtEl>
                                        <p:attrNameLst>
                                          <p:attrName>ppt_y</p:attrName>
                                        </p:attrNameLst>
                                      </p:cBhvr>
                                      <p:tavLst>
                                        <p:tav tm="0">
                                          <p:val>
                                            <p:strVal val="#ppt_y+#ppt_h*1.125000"/>
                                          </p:val>
                                        </p:tav>
                                        <p:tav tm="100000">
                                          <p:val>
                                            <p:strVal val="#ppt_y"/>
                                          </p:val>
                                        </p:tav>
                                      </p:tavLst>
                                    </p:anim>
                                    <p:animEffect transition="in" filter="wipe(up)">
                                      <p:cBhvr>
                                        <p:cTn id="18" dur="500"/>
                                        <p:tgtEl>
                                          <p:spTgt spid="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 calcmode="lin" valueType="num">
                                      <p:cBhvr additive="base">
                                        <p:cTn id="23" dur="500"/>
                                        <p:tgtEl>
                                          <p:spTgt spid="4">
                                            <p:txEl>
                                              <p:pRg st="5" end="5"/>
                                            </p:txEl>
                                          </p:spTgt>
                                        </p:tgtEl>
                                        <p:attrNameLst>
                                          <p:attrName>ppt_y</p:attrName>
                                        </p:attrNameLst>
                                      </p:cBhvr>
                                      <p:tavLst>
                                        <p:tav tm="0">
                                          <p:val>
                                            <p:strVal val="#ppt_y+#ppt_h*1.125000"/>
                                          </p:val>
                                        </p:tav>
                                        <p:tav tm="100000">
                                          <p:val>
                                            <p:strVal val="#ppt_y"/>
                                          </p:val>
                                        </p:tav>
                                      </p:tavLst>
                                    </p:anim>
                                    <p:animEffect transition="in" filter="wipe(up)">
                                      <p:cBhvr>
                                        <p:cTn id="24" dur="500"/>
                                        <p:tgtEl>
                                          <p:spTgt spid="4">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nodeType="click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 calcmode="lin" valueType="num">
                                      <p:cBhvr additive="base">
                                        <p:cTn id="29" dur="500"/>
                                        <p:tgtEl>
                                          <p:spTgt spid="4">
                                            <p:txEl>
                                              <p:pRg st="6" end="6"/>
                                            </p:txEl>
                                          </p:spTgt>
                                        </p:tgtEl>
                                        <p:attrNameLst>
                                          <p:attrName>ppt_y</p:attrName>
                                        </p:attrNameLst>
                                      </p:cBhvr>
                                      <p:tavLst>
                                        <p:tav tm="0">
                                          <p:val>
                                            <p:strVal val="#ppt_y+#ppt_h*1.125000"/>
                                          </p:val>
                                        </p:tav>
                                        <p:tav tm="100000">
                                          <p:val>
                                            <p:strVal val="#ppt_y"/>
                                          </p:val>
                                        </p:tav>
                                      </p:tavLst>
                                    </p:anim>
                                    <p:animEffect transition="in" filter="wipe(up)">
                                      <p:cBhvr>
                                        <p:cTn id="30" dur="500"/>
                                        <p:tgtEl>
                                          <p:spTgt spid="4">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 calcmode="lin" valueType="num">
                                      <p:cBhvr additive="base">
                                        <p:cTn id="35" dur="500"/>
                                        <p:tgtEl>
                                          <p:spTgt spid="4">
                                            <p:txEl>
                                              <p:pRg st="7" end="7"/>
                                            </p:txEl>
                                          </p:spTgt>
                                        </p:tgtEl>
                                        <p:attrNameLst>
                                          <p:attrName>ppt_y</p:attrName>
                                        </p:attrNameLst>
                                      </p:cBhvr>
                                      <p:tavLst>
                                        <p:tav tm="0">
                                          <p:val>
                                            <p:strVal val="#ppt_y+#ppt_h*1.125000"/>
                                          </p:val>
                                        </p:tav>
                                        <p:tav tm="100000">
                                          <p:val>
                                            <p:strVal val="#ppt_y"/>
                                          </p:val>
                                        </p:tav>
                                      </p:tavLst>
                                    </p:anim>
                                    <p:animEffect transition="in" filter="wipe(up)">
                                      <p:cBhvr>
                                        <p:cTn id="36"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63362E5-E9A3-9846-A335-E8E7A7E2C7B3}"/>
              </a:ext>
            </a:extLst>
          </p:cNvPr>
          <p:cNvPicPr>
            <a:picLocks noChangeAspect="1"/>
          </p:cNvPicPr>
          <p:nvPr/>
        </p:nvPicPr>
        <p:blipFill>
          <a:blip r:embed="rId2"/>
          <a:stretch>
            <a:fillRect/>
          </a:stretch>
        </p:blipFill>
        <p:spPr>
          <a:xfrm>
            <a:off x="912014" y="1145541"/>
            <a:ext cx="10113540" cy="5694362"/>
          </a:xfrm>
          <a:prstGeom prst="rect">
            <a:avLst/>
          </a:prstGeom>
        </p:spPr>
      </p:pic>
      <p:sp>
        <p:nvSpPr>
          <p:cNvPr id="4" name="TextBox 3">
            <a:extLst>
              <a:ext uri="{FF2B5EF4-FFF2-40B4-BE49-F238E27FC236}">
                <a16:creationId xmlns:a16="http://schemas.microsoft.com/office/drawing/2014/main" id="{0C348AF6-85A3-FA4F-ABCA-8E3E5E144E61}"/>
              </a:ext>
            </a:extLst>
          </p:cNvPr>
          <p:cNvSpPr txBox="1"/>
          <p:nvPr/>
        </p:nvSpPr>
        <p:spPr>
          <a:xfrm>
            <a:off x="542764" y="401275"/>
            <a:ext cx="11103280" cy="1200329"/>
          </a:xfrm>
          <a:prstGeom prst="rect">
            <a:avLst/>
          </a:prstGeom>
          <a:noFill/>
        </p:spPr>
        <p:txBody>
          <a:bodyPr wrap="square" rtlCol="0">
            <a:spAutoFit/>
          </a:bodyPr>
          <a:lstStyle/>
          <a:p>
            <a:pPr marL="285750" indent="-285750">
              <a:buClr>
                <a:schemeClr val="tx1"/>
              </a:buClr>
              <a:buFont typeface="Wingdings" pitchFamily="2" charset="2"/>
              <a:buChar char="§"/>
            </a:pPr>
            <a:r>
              <a:rPr lang="en-US" sz="2400" i="1">
                <a:solidFill>
                  <a:srgbClr val="00B050"/>
                </a:solidFill>
              </a:rPr>
              <a:t>Problem: </a:t>
            </a:r>
            <a:r>
              <a:rPr lang="en-US" sz="2400"/>
              <a:t> Assuming that a triangle is allowed to move around on the plane, but with two of its vertices constrained to stay on two different non-parallel lines, describe the curve followed by the third vertex</a:t>
            </a:r>
          </a:p>
        </p:txBody>
      </p:sp>
      <p:sp>
        <p:nvSpPr>
          <p:cNvPr id="3" name="TextBox 2">
            <a:extLst>
              <a:ext uri="{FF2B5EF4-FFF2-40B4-BE49-F238E27FC236}">
                <a16:creationId xmlns:a16="http://schemas.microsoft.com/office/drawing/2014/main" id="{AE38B8B6-602E-3346-A7C5-E0A4B34A9AEF}"/>
              </a:ext>
            </a:extLst>
          </p:cNvPr>
          <p:cNvSpPr txBox="1"/>
          <p:nvPr/>
        </p:nvSpPr>
        <p:spPr>
          <a:xfrm>
            <a:off x="6432838" y="5290790"/>
            <a:ext cx="2316660" cy="553998"/>
          </a:xfrm>
          <a:prstGeom prst="rect">
            <a:avLst/>
          </a:prstGeom>
          <a:noFill/>
        </p:spPr>
        <p:txBody>
          <a:bodyPr wrap="none" rtlCol="0">
            <a:spAutoFit/>
          </a:bodyPr>
          <a:lstStyle/>
          <a:p>
            <a:r>
              <a:rPr lang="en-US" sz="3000">
                <a:solidFill>
                  <a:srgbClr val="00B050"/>
                </a:solidFill>
              </a:rPr>
              <a:t>(Guesses ???)</a:t>
            </a:r>
          </a:p>
        </p:txBody>
      </p:sp>
    </p:spTree>
    <p:extLst>
      <p:ext uri="{BB962C8B-B14F-4D97-AF65-F5344CB8AC3E}">
        <p14:creationId xmlns:p14="http://schemas.microsoft.com/office/powerpoint/2010/main" val="3062681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C348AF6-85A3-FA4F-ABCA-8E3E5E144E61}"/>
              </a:ext>
            </a:extLst>
          </p:cNvPr>
          <p:cNvSpPr txBox="1"/>
          <p:nvPr/>
        </p:nvSpPr>
        <p:spPr>
          <a:xfrm>
            <a:off x="631520" y="598638"/>
            <a:ext cx="11103280" cy="5632311"/>
          </a:xfrm>
          <a:prstGeom prst="rect">
            <a:avLst/>
          </a:prstGeom>
          <a:noFill/>
        </p:spPr>
        <p:txBody>
          <a:bodyPr wrap="square" rtlCol="0">
            <a:spAutoFit/>
          </a:bodyPr>
          <a:lstStyle/>
          <a:p>
            <a:pPr marL="285750" indent="-285750">
              <a:buClr>
                <a:schemeClr val="tx1"/>
              </a:buClr>
              <a:buFont typeface="Wingdings" pitchFamily="2" charset="2"/>
              <a:buChar char="§"/>
            </a:pPr>
            <a:r>
              <a:rPr lang="en-US" sz="2400" i="1">
                <a:solidFill>
                  <a:srgbClr val="00B050"/>
                </a:solidFill>
              </a:rPr>
              <a:t>Solution:</a:t>
            </a:r>
            <a:r>
              <a:rPr lang="en-US" sz="2400" i="1"/>
              <a:t>  </a:t>
            </a:r>
            <a:r>
              <a:rPr lang="en-US" sz="2400"/>
              <a:t>The third point will trace out an ellipse</a:t>
            </a:r>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pPr marL="285750" indent="-285750">
              <a:buFont typeface="Wingdings" pitchFamily="2" charset="2"/>
              <a:buChar char="§"/>
            </a:pPr>
            <a:r>
              <a:rPr lang="en-US" sz="2400"/>
              <a:t>Even if the triangle is degenerate (interior angles now being 0 or </a:t>
            </a:r>
            <a:r>
              <a:rPr lang="en-US" sz="2400">
                <a:latin typeface="Symbol" pitchFamily="2" charset="2"/>
              </a:rPr>
              <a:t>p</a:t>
            </a:r>
            <a:r>
              <a:rPr lang="en-US" sz="2400"/>
              <a:t>), so we are now basically sliding a line segment, the curve traced will still be an ellipse </a:t>
            </a:r>
          </a:p>
          <a:p>
            <a:pPr marL="285750" indent="-285750">
              <a:buFont typeface="Wingdings" pitchFamily="2" charset="2"/>
              <a:buChar char="§"/>
            </a:pPr>
            <a:r>
              <a:rPr lang="en-US" sz="2400"/>
              <a:t>This is the basis of an ellipse-drawing tool known as the “Trammel of Archimedes”</a:t>
            </a:r>
          </a:p>
        </p:txBody>
      </p:sp>
      <p:pic>
        <p:nvPicPr>
          <p:cNvPr id="3" name="Picture 2">
            <a:extLst>
              <a:ext uri="{FF2B5EF4-FFF2-40B4-BE49-F238E27FC236}">
                <a16:creationId xmlns:a16="http://schemas.microsoft.com/office/drawing/2014/main" id="{47F53AFF-45FC-EA4A-85EB-F9017F5B8C50}"/>
              </a:ext>
            </a:extLst>
          </p:cNvPr>
          <p:cNvPicPr>
            <a:picLocks noChangeAspect="1"/>
          </p:cNvPicPr>
          <p:nvPr/>
        </p:nvPicPr>
        <p:blipFill>
          <a:blip r:embed="rId2"/>
          <a:stretch>
            <a:fillRect/>
          </a:stretch>
        </p:blipFill>
        <p:spPr>
          <a:xfrm>
            <a:off x="2525642" y="1214507"/>
            <a:ext cx="6817139" cy="3838346"/>
          </a:xfrm>
          <a:prstGeom prst="rect">
            <a:avLst/>
          </a:prstGeom>
        </p:spPr>
      </p:pic>
    </p:spTree>
    <p:extLst>
      <p:ext uri="{BB962C8B-B14F-4D97-AF65-F5344CB8AC3E}">
        <p14:creationId xmlns:p14="http://schemas.microsoft.com/office/powerpoint/2010/main" val="347956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4">
                                            <p:txEl>
                                              <p:pRg st="0" end="0"/>
                                            </p:txEl>
                                          </p:spTgt>
                                        </p:tgtEl>
                                      </p:cBhvr>
                                    </p:animEffect>
                                  </p:childTnLst>
                                </p:cTn>
                              </p:par>
                              <p:par>
                                <p:cTn id="9" presetID="9"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dissolv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nodeType="clickEffect">
                                  <p:stCondLst>
                                    <p:cond delay="0"/>
                                  </p:stCondLst>
                                  <p:childTnLst>
                                    <p:set>
                                      <p:cBhvr>
                                        <p:cTn id="15" dur="1" fill="hold">
                                          <p:stCondLst>
                                            <p:cond delay="0"/>
                                          </p:stCondLst>
                                        </p:cTn>
                                        <p:tgtEl>
                                          <p:spTgt spid="4">
                                            <p:txEl>
                                              <p:pRg st="12" end="12"/>
                                            </p:txEl>
                                          </p:spTgt>
                                        </p:tgtEl>
                                        <p:attrNameLst>
                                          <p:attrName>style.visibility</p:attrName>
                                        </p:attrNameLst>
                                      </p:cBhvr>
                                      <p:to>
                                        <p:strVal val="visible"/>
                                      </p:to>
                                    </p:set>
                                    <p:anim calcmode="lin" valueType="num">
                                      <p:cBhvr additive="base">
                                        <p:cTn id="16" dur="500"/>
                                        <p:tgtEl>
                                          <p:spTgt spid="4">
                                            <p:txEl>
                                              <p:pRg st="12" end="12"/>
                                            </p:txEl>
                                          </p:spTgt>
                                        </p:tgtEl>
                                        <p:attrNameLst>
                                          <p:attrName>ppt_y</p:attrName>
                                        </p:attrNameLst>
                                      </p:cBhvr>
                                      <p:tavLst>
                                        <p:tav tm="0">
                                          <p:val>
                                            <p:strVal val="#ppt_y+#ppt_h*1.125000"/>
                                          </p:val>
                                        </p:tav>
                                        <p:tav tm="100000">
                                          <p:val>
                                            <p:strVal val="#ppt_y"/>
                                          </p:val>
                                        </p:tav>
                                      </p:tavLst>
                                    </p:anim>
                                    <p:animEffect transition="in" filter="wipe(up)">
                                      <p:cBhvr>
                                        <p:cTn id="17" dur="500"/>
                                        <p:tgtEl>
                                          <p:spTgt spid="4">
                                            <p:txEl>
                                              <p:pRg st="12" end="1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4">
                                            <p:txEl>
                                              <p:pRg st="13" end="13"/>
                                            </p:txEl>
                                          </p:spTgt>
                                        </p:tgtEl>
                                        <p:attrNameLst>
                                          <p:attrName>style.visibility</p:attrName>
                                        </p:attrNameLst>
                                      </p:cBhvr>
                                      <p:to>
                                        <p:strVal val="visible"/>
                                      </p:to>
                                    </p:set>
                                    <p:anim calcmode="lin" valueType="num">
                                      <p:cBhvr additive="base">
                                        <p:cTn id="22" dur="500"/>
                                        <p:tgtEl>
                                          <p:spTgt spid="4">
                                            <p:txEl>
                                              <p:pRg st="13" end="13"/>
                                            </p:txEl>
                                          </p:spTgt>
                                        </p:tgtEl>
                                        <p:attrNameLst>
                                          <p:attrName>ppt_y</p:attrName>
                                        </p:attrNameLst>
                                      </p:cBhvr>
                                      <p:tavLst>
                                        <p:tav tm="0">
                                          <p:val>
                                            <p:strVal val="#ppt_y+#ppt_h*1.125000"/>
                                          </p:val>
                                        </p:tav>
                                        <p:tav tm="100000">
                                          <p:val>
                                            <p:strVal val="#ppt_y"/>
                                          </p:val>
                                        </p:tav>
                                      </p:tavLst>
                                    </p:anim>
                                    <p:animEffect transition="in" filter="wipe(up)">
                                      <p:cBhvr>
                                        <p:cTn id="23" dur="500"/>
                                        <p:tgtEl>
                                          <p:spTgt spid="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240A121-5212-7045-89E9-795BAB5613D7}"/>
              </a:ext>
            </a:extLst>
          </p:cNvPr>
          <p:cNvPicPr>
            <a:picLocks noChangeAspect="1"/>
          </p:cNvPicPr>
          <p:nvPr/>
        </p:nvPicPr>
        <p:blipFill>
          <a:blip r:embed="rId2"/>
          <a:stretch>
            <a:fillRect/>
          </a:stretch>
        </p:blipFill>
        <p:spPr>
          <a:xfrm>
            <a:off x="1979112" y="576197"/>
            <a:ext cx="6814159" cy="5110619"/>
          </a:xfrm>
          <a:prstGeom prst="rect">
            <a:avLst/>
          </a:prstGeom>
        </p:spPr>
      </p:pic>
      <p:sp>
        <p:nvSpPr>
          <p:cNvPr id="5" name="Rectangle 4">
            <a:extLst>
              <a:ext uri="{FF2B5EF4-FFF2-40B4-BE49-F238E27FC236}">
                <a16:creationId xmlns:a16="http://schemas.microsoft.com/office/drawing/2014/main" id="{7616C770-51DB-2B4F-8182-5E9DB99B2953}"/>
              </a:ext>
            </a:extLst>
          </p:cNvPr>
          <p:cNvSpPr/>
          <p:nvPr/>
        </p:nvSpPr>
        <p:spPr>
          <a:xfrm>
            <a:off x="3235702" y="5686816"/>
            <a:ext cx="5369868" cy="369332"/>
          </a:xfrm>
          <a:prstGeom prst="rect">
            <a:avLst/>
          </a:prstGeom>
        </p:spPr>
        <p:txBody>
          <a:bodyPr wrap="none">
            <a:spAutoFit/>
          </a:bodyPr>
          <a:lstStyle/>
          <a:p>
            <a:r>
              <a:rPr lang="en-US"/>
              <a:t>https://en.wikipedia.org/wiki/Trammel_of_Archimedes</a:t>
            </a:r>
          </a:p>
        </p:txBody>
      </p:sp>
    </p:spTree>
    <p:extLst>
      <p:ext uri="{BB962C8B-B14F-4D97-AF65-F5344CB8AC3E}">
        <p14:creationId xmlns:p14="http://schemas.microsoft.com/office/powerpoint/2010/main" val="35556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1626</TotalTime>
  <Words>2739</Words>
  <Application>Microsoft Macintosh PowerPoint</Application>
  <PresentationFormat>Widescreen</PresentationFormat>
  <Paragraphs>154</Paragraphs>
  <Slides>42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42</vt:i4>
      </vt:variant>
    </vt:vector>
  </HeadingPairs>
  <TitlesOfParts>
    <vt:vector size="51" baseType="lpstr">
      <vt:lpstr>Arial</vt:lpstr>
      <vt:lpstr>Calibri</vt:lpstr>
      <vt:lpstr>Calibri Light</vt:lpstr>
      <vt:lpstr>Cambria Math</vt:lpstr>
      <vt:lpstr>Courier New</vt:lpstr>
      <vt:lpstr>Lucida Calligraphy</vt:lpstr>
      <vt:lpstr>Symbol</vt:lpstr>
      <vt:lpstr>Wingdings</vt:lpstr>
      <vt:lpstr>Office Theme</vt:lpstr>
      <vt:lpstr>Elliptic Curves and the  Perspective 3-Point Problem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328</cp:revision>
  <cp:lastPrinted>2019-10-26T11:40:56Z</cp:lastPrinted>
  <dcterms:created xsi:type="dcterms:W3CDTF">2019-09-14T03:20:30Z</dcterms:created>
  <dcterms:modified xsi:type="dcterms:W3CDTF">2019-10-26T11:45:35Z</dcterms:modified>
</cp:coreProperties>
</file>